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0" r:id="rId2"/>
    <p:sldId id="256" r:id="rId3"/>
    <p:sldId id="291" r:id="rId4"/>
    <p:sldId id="2570" r:id="rId5"/>
    <p:sldId id="2567" r:id="rId6"/>
    <p:sldId id="2568" r:id="rId7"/>
    <p:sldId id="285" r:id="rId8"/>
    <p:sldId id="2565" r:id="rId9"/>
    <p:sldId id="284" r:id="rId10"/>
    <p:sldId id="2572" r:id="rId11"/>
    <p:sldId id="292" r:id="rId12"/>
    <p:sldId id="290" r:id="rId13"/>
    <p:sldId id="273" r:id="rId1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993300"/>
    <a:srgbClr val="66FF66"/>
    <a:srgbClr val="F8CBAD"/>
    <a:srgbClr val="99FF99"/>
    <a:srgbClr val="0066FF"/>
    <a:srgbClr val="00FFFF"/>
    <a:srgbClr val="00FF00"/>
    <a:srgbClr val="AFABAB"/>
    <a:srgbClr val="5A9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9" autoAdjust="0"/>
    <p:restoredTop sz="94660"/>
  </p:normalViewPr>
  <p:slideViewPr>
    <p:cSldViewPr>
      <p:cViewPr varScale="1">
        <p:scale>
          <a:sx n="65" d="100"/>
          <a:sy n="65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bicheg%20barimt\Doc\2019\Hurs%20huulalt%2019\Ur%20ashgiin%20tootso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4.png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78165229346331"/>
          <c:y val="0.21465423756126661"/>
          <c:w val="0.69388868058159392"/>
          <c:h val="0.669320305986984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32-48A2-A1B2-2D8268F590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32-48A2-A1B2-2D8268F590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32-48A2-A1B2-2D8268F590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32-48A2-A1B2-2D8268F590B8}"/>
              </c:ext>
            </c:extLst>
          </c:dPt>
          <c:dLbls>
            <c:dLbl>
              <c:idx val="0"/>
              <c:layout>
                <c:manualLayout>
                  <c:x val="0.12154264188502258"/>
                  <c:y val="0.1577921873342925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MAK Avant Garde" panose="00000400000000000000" pitchFamily="2" charset="0"/>
                        <a:ea typeface="+mn-ea"/>
                        <a:cs typeface="+mn-cs"/>
                      </a:defRPr>
                    </a:pPr>
                    <a:r>
                      <a:rPr lang="mn-MN" dirty="0" smtClean="0">
                        <a:latin typeface="MAK Avant Garde" panose="00000400000000000000" pitchFamily="2" charset="0"/>
                      </a:rPr>
                      <a:t>Коксжих</a:t>
                    </a:r>
                    <a:r>
                      <a:rPr lang="mn-MN" baseline="0" dirty="0">
                        <a:latin typeface="MAK Avant Garde" panose="00000400000000000000" pitchFamily="2" charset="0"/>
                      </a:rPr>
                      <a:t>
53 %</a:t>
                    </a:r>
                  </a:p>
                </c:rich>
              </c:tx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solidFill>
                    <a:srgbClr val="5A99D3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32-48A2-A1B2-2D8268F590B8}"/>
                </c:ext>
              </c:extLst>
            </c:dLbl>
            <c:dLbl>
              <c:idx val="1"/>
              <c:layout>
                <c:manualLayout>
                  <c:x val="-0.14959094385848931"/>
                  <c:y val="0.1324327286555670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MAK Avant Garde" panose="00000400000000000000" pitchFamily="2" charset="0"/>
                        <a:ea typeface="+mn-ea"/>
                        <a:cs typeface="+mn-cs"/>
                      </a:defRPr>
                    </a:pPr>
                    <a:r>
                      <a:rPr lang="mn-MN" baseline="0" dirty="0" smtClean="0">
                        <a:latin typeface="MAK Avant Garde" panose="00000400000000000000" pitchFamily="2" charset="0"/>
                      </a:rPr>
                      <a:t>Сул </a:t>
                    </a:r>
                    <a:r>
                      <a:rPr lang="mn-MN" baseline="0" dirty="0">
                        <a:latin typeface="MAK Avant Garde" panose="00000400000000000000" pitchFamily="2" charset="0"/>
                      </a:rPr>
                      <a:t>коксжих
23 %</a:t>
                    </a:r>
                    <a:endParaRPr lang="mn-MN" dirty="0">
                      <a:latin typeface="MAK Avant Garde" panose="00000400000000000000" pitchFamily="2" charset="0"/>
                    </a:endParaRPr>
                  </a:p>
                </c:rich>
              </c:tx>
              <c:spPr>
                <a:solidFill>
                  <a:srgbClr val="ED7D31">
                    <a:lumMod val="40000"/>
                    <a:lumOff val="60000"/>
                  </a:srgbClr>
                </a:solidFill>
                <a:ln>
                  <a:solidFill>
                    <a:srgbClr val="EB7C30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832-48A2-A1B2-2D8268F590B8}"/>
                </c:ext>
              </c:extLst>
            </c:dLbl>
            <c:dLbl>
              <c:idx val="2"/>
              <c:layout>
                <c:manualLayout>
                  <c:x val="-0.20726091880837111"/>
                  <c:y val="-4.31045494313210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MAK Avant Garde" panose="00000400000000000000" pitchFamily="2" charset="0"/>
                        <a:ea typeface="+mn-ea"/>
                        <a:cs typeface="+mn-cs"/>
                      </a:defRPr>
                    </a:pPr>
                    <a:r>
                      <a:rPr lang="mn-MN" dirty="0" smtClean="0">
                        <a:latin typeface="MAK Avant Garde" panose="00000400000000000000" pitchFamily="2" charset="0"/>
                      </a:rPr>
                      <a:t>Кокмжих чанаргүй</a:t>
                    </a:r>
                    <a:r>
                      <a:rPr lang="mn-MN" baseline="0" dirty="0">
                        <a:latin typeface="MAK Avant Garde" panose="00000400000000000000" pitchFamily="2" charset="0"/>
                      </a:rPr>
                      <a:t>
7 %</a:t>
                    </a:r>
                  </a:p>
                </c:rich>
              </c:tx>
              <c:spPr>
                <a:solidFill>
                  <a:srgbClr val="E7E6E6">
                    <a:lumMod val="90000"/>
                  </a:srgbClr>
                </a:solidFill>
                <a:ln>
                  <a:solidFill>
                    <a:srgbClr val="A3A3A3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32-48A2-A1B2-2D8268F590B8}"/>
                </c:ext>
              </c:extLst>
            </c:dLbl>
            <c:dLbl>
              <c:idx val="3"/>
              <c:layout>
                <c:manualLayout>
                  <c:x val="-0.21192050379952654"/>
                  <c:y val="-0.112708705238780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MAK Avant Garde" panose="00000400000000000000" pitchFamily="2" charset="0"/>
                        <a:ea typeface="+mn-ea"/>
                        <a:cs typeface="+mn-cs"/>
                      </a:defRPr>
                    </a:pPr>
                    <a:r>
                      <a:rPr lang="mn-MN" dirty="0" smtClean="0">
                        <a:latin typeface="MAK Avant Garde" panose="00000400000000000000" pitchFamily="2" charset="0"/>
                      </a:rPr>
                      <a:t>Дотоод </a:t>
                    </a:r>
                    <a:r>
                      <a:rPr lang="mn-MN" baseline="0" dirty="0">
                        <a:latin typeface="MAK Avant Garde" panose="00000400000000000000" pitchFamily="2" charset="0"/>
                      </a:rPr>
                      <a:t>
17 %</a:t>
                    </a:r>
                  </a:p>
                </c:rich>
              </c:tx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srgbClr val="FFBF00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32-48A2-A1B2-2D8268F590B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FFBF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50000"/>
                  </a:lnSpc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AK Avant Garde" panose="00000400000000000000" pitchFamily="2" charset="0"/>
                    <a:ea typeface="+mn-ea"/>
                    <a:cs typeface="+mn-cs"/>
                  </a:defRPr>
                </a:pPr>
                <a:endParaRPr lang="mn-M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Sheet1!$B$7:$B$10</c:f>
              <c:strCache>
                <c:ptCount val="4"/>
                <c:pt idx="0">
                  <c:v>Коксжих</c:v>
                </c:pt>
                <c:pt idx="1">
                  <c:v>Сул коксжих</c:v>
                </c:pt>
                <c:pt idx="2">
                  <c:v>Коксжих чанаргүй</c:v>
                </c:pt>
                <c:pt idx="3">
                  <c:v>Дотоод зах зээлд</c:v>
                </c:pt>
              </c:strCache>
            </c:strRef>
          </c:cat>
          <c:val>
            <c:numRef>
              <c:f>Sheet1!$E$7:$E$10</c:f>
              <c:numCache>
                <c:formatCode>_(* #,##0.00_);_(* \(#,##0.00\);_(* "-"??_);_(@_)</c:formatCode>
                <c:ptCount val="4"/>
                <c:pt idx="0">
                  <c:v>561.298</c:v>
                </c:pt>
                <c:pt idx="1">
                  <c:v>246.56700000000001</c:v>
                </c:pt>
                <c:pt idx="2">
                  <c:v>68.260000000000005</c:v>
                </c:pt>
                <c:pt idx="3">
                  <c:v>174.33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832-48A2-A1B2-2D8268F59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Нүүрс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alpha val="48000"/>
                  <a:satMod val="105000"/>
                </a:sc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dLbl>
              <c:idx val="11"/>
              <c:layout>
                <c:manualLayout>
                  <c:x val="1.6339869281045753E-2"/>
                  <c:y val="5.3817709670831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49F9-83C3-F96E4665B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K Avant Garde" panose="00000400000000000000" pitchFamily="2" charset="0"/>
                    <a:ea typeface="+mn-ea"/>
                    <a:cs typeface="+mn-cs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2014 он</c:v>
                </c:pt>
                <c:pt idx="1">
                  <c:v>2015 он</c:v>
                </c:pt>
                <c:pt idx="2">
                  <c:v>2016 он</c:v>
                </c:pt>
                <c:pt idx="3">
                  <c:v>2017 он</c:v>
                </c:pt>
                <c:pt idx="4">
                  <c:v>2018 он</c:v>
                </c:pt>
                <c:pt idx="5">
                  <c:v>2019. II улир</c:v>
                </c:pt>
              </c:strCache>
            </c:strRef>
          </c:cat>
          <c:val>
            <c:numRef>
              <c:f>Sheet1!$B$7:$B$12</c:f>
              <c:numCache>
                <c:formatCode>0.0</c:formatCode>
                <c:ptCount val="6"/>
                <c:pt idx="0">
                  <c:v>845.476</c:v>
                </c:pt>
                <c:pt idx="1">
                  <c:v>1057.2</c:v>
                </c:pt>
                <c:pt idx="2">
                  <c:v>4310.5</c:v>
                </c:pt>
                <c:pt idx="3">
                  <c:v>4250</c:v>
                </c:pt>
                <c:pt idx="4">
                  <c:v>1961.3</c:v>
                </c:pt>
                <c:pt idx="5">
                  <c:v>1172.4000000000001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D1-48F0-B113-21161F431C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950464"/>
        <c:axId val="21952000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Нүүрс2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strRef>
              <c:f>Sheet1!$A$7:$A$12</c:f>
              <c:strCache>
                <c:ptCount val="6"/>
                <c:pt idx="0">
                  <c:v>2014 он</c:v>
                </c:pt>
                <c:pt idx="1">
                  <c:v>2015 он</c:v>
                </c:pt>
                <c:pt idx="2">
                  <c:v>2016 он</c:v>
                </c:pt>
                <c:pt idx="3">
                  <c:v>2017 он</c:v>
                </c:pt>
                <c:pt idx="4">
                  <c:v>2018 он</c:v>
                </c:pt>
                <c:pt idx="5">
                  <c:v>2019. II улир</c:v>
                </c:pt>
              </c:strCache>
            </c:strRef>
          </c:xVal>
          <c:yVal>
            <c:numRef>
              <c:f>Sheet1!$C$7:$C$12</c:f>
              <c:numCache>
                <c:formatCode>0.0</c:formatCode>
                <c:ptCount val="6"/>
                <c:pt idx="0">
                  <c:v>845.476</c:v>
                </c:pt>
                <c:pt idx="1">
                  <c:v>1057.2</c:v>
                </c:pt>
                <c:pt idx="2">
                  <c:v>4310.5</c:v>
                </c:pt>
                <c:pt idx="3" formatCode="General">
                  <c:v>4250</c:v>
                </c:pt>
                <c:pt idx="4" formatCode="General">
                  <c:v>1961.3</c:v>
                </c:pt>
                <c:pt idx="5" formatCode="General">
                  <c:v>1172.4000000000001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7D1-48F0-B113-21161F431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50464"/>
        <c:axId val="21952000"/>
      </c:scatterChart>
      <c:catAx>
        <c:axId val="2195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ea typeface="+mn-ea"/>
                <a:cs typeface="Times New Roman" panose="02020603050405020304" pitchFamily="18" charset="0"/>
              </a:defRPr>
            </a:pPr>
            <a:endParaRPr lang="mn-MN"/>
          </a:p>
        </c:txPr>
        <c:crossAx val="21952000"/>
        <c:crosses val="autoZero"/>
        <c:auto val="1"/>
        <c:lblAlgn val="ctr"/>
        <c:lblOffset val="100"/>
        <c:noMultiLvlLbl val="0"/>
      </c:catAx>
      <c:valAx>
        <c:axId val="21952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95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38100" dir="8100000" algn="tr" rotWithShape="0">
        <a:srgbClr val="6E1E28">
          <a:alpha val="40000"/>
        </a:srgbClr>
      </a:outerShdw>
    </a:effectLst>
  </c:spPr>
  <c:txPr>
    <a:bodyPr/>
    <a:lstStyle/>
    <a:p>
      <a:pPr>
        <a:defRPr/>
      </a:pPr>
      <a:endParaRPr lang="mn-MN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Нүүрс</c:v>
                </c:pt>
              </c:strCache>
            </c:strRef>
          </c:tx>
          <c:spPr>
            <a:solidFill>
              <a:srgbClr val="6E1E28"/>
            </a:solidFill>
            <a:ln>
              <a:solidFill>
                <a:srgbClr val="6E281E"/>
              </a:solidFill>
            </a:ln>
            <a:effectLst>
              <a:outerShdw blurRad="57150" dist="38100" dir="5400000" algn="ctr" rotWithShape="0">
                <a:srgbClr val="6E281E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dLbl>
              <c:idx val="11"/>
              <c:layout>
                <c:manualLayout>
                  <c:x val="2.1551367769058069E-2"/>
                  <c:y val="-5.381768686496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FE-4EFF-B465-F9BE225A7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K Avant Garde" panose="00000400000000000000" pitchFamily="2" charset="0"/>
                    <a:ea typeface="+mn-ea"/>
                    <a:cs typeface="+mn-cs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Sheet1!$A$10:$A$15</c:f>
              <c:strCache>
                <c:ptCount val="6"/>
                <c:pt idx="0">
                  <c:v>2014 он</c:v>
                </c:pt>
                <c:pt idx="1">
                  <c:v>2015 он</c:v>
                </c:pt>
                <c:pt idx="2">
                  <c:v>2016 он</c:v>
                </c:pt>
                <c:pt idx="3">
                  <c:v>2017 он</c:v>
                </c:pt>
                <c:pt idx="4">
                  <c:v>2018 он</c:v>
                </c:pt>
                <c:pt idx="5">
                  <c:v>2019. II улир</c:v>
                </c:pt>
              </c:strCache>
            </c:strRef>
          </c:cat>
          <c:val>
            <c:numRef>
              <c:f>Sheet1!$B$10:$B$15</c:f>
              <c:numCache>
                <c:formatCode>0.0</c:formatCode>
                <c:ptCount val="6"/>
                <c:pt idx="0">
                  <c:v>645.476</c:v>
                </c:pt>
                <c:pt idx="1">
                  <c:v>757.2</c:v>
                </c:pt>
                <c:pt idx="2">
                  <c:v>4110.5</c:v>
                </c:pt>
                <c:pt idx="3">
                  <c:v>4104.8</c:v>
                </c:pt>
                <c:pt idx="4">
                  <c:v>1874.1</c:v>
                </c:pt>
                <c:pt idx="5">
                  <c:v>1022.4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CD-4685-A463-FF49AB06ED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716992"/>
        <c:axId val="21718528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Нүүрс2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strRef>
              <c:f>Sheet1!$A$10:$A$15</c:f>
              <c:strCache>
                <c:ptCount val="6"/>
                <c:pt idx="0">
                  <c:v>2014 он</c:v>
                </c:pt>
                <c:pt idx="1">
                  <c:v>2015 он</c:v>
                </c:pt>
                <c:pt idx="2">
                  <c:v>2016 он</c:v>
                </c:pt>
                <c:pt idx="3">
                  <c:v>2017 он</c:v>
                </c:pt>
                <c:pt idx="4">
                  <c:v>2018 он</c:v>
                </c:pt>
                <c:pt idx="5">
                  <c:v>2019. II улир</c:v>
                </c:pt>
              </c:strCache>
            </c:strRef>
          </c:xVal>
          <c:yVal>
            <c:numRef>
              <c:f>Sheet1!$C$10:$C$15</c:f>
              <c:numCache>
                <c:formatCode>0.0</c:formatCode>
                <c:ptCount val="6"/>
                <c:pt idx="0">
                  <c:v>645.476</c:v>
                </c:pt>
                <c:pt idx="1">
                  <c:v>757.2</c:v>
                </c:pt>
                <c:pt idx="2">
                  <c:v>4110.5</c:v>
                </c:pt>
                <c:pt idx="3" formatCode="General">
                  <c:v>4104.8</c:v>
                </c:pt>
                <c:pt idx="4" formatCode="General">
                  <c:v>1874.1</c:v>
                </c:pt>
                <c:pt idx="5" formatCode="General">
                  <c:v>1022.4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DCD-4685-A463-FF49AB06E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16992"/>
        <c:axId val="21718528"/>
      </c:scatterChart>
      <c:catAx>
        <c:axId val="217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ea typeface="+mn-ea"/>
                <a:cs typeface="Times New Roman" panose="02020603050405020304" pitchFamily="18" charset="0"/>
              </a:defRPr>
            </a:pPr>
            <a:endParaRPr lang="mn-MN"/>
          </a:p>
        </c:txPr>
        <c:crossAx val="21718528"/>
        <c:crosses val="autoZero"/>
        <c:auto val="1"/>
        <c:lblAlgn val="ctr"/>
        <c:lblOffset val="100"/>
        <c:noMultiLvlLbl val="0"/>
      </c:catAx>
      <c:valAx>
        <c:axId val="21718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71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38100" dir="8100000" algn="tr" rotWithShape="0">
        <a:srgbClr val="6E1E28">
          <a:alpha val="40000"/>
        </a:srgbClr>
      </a:outerShdw>
    </a:effectLst>
  </c:spPr>
  <c:txPr>
    <a:bodyPr/>
    <a:lstStyle/>
    <a:p>
      <a:pPr>
        <a:defRPr/>
      </a:pPr>
      <a:endParaRPr lang="mn-MN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57709973753274E-2"/>
          <c:y val="2.9595879901413984E-2"/>
          <c:w val="0.83938531121109861"/>
          <c:h val="0.73468995614323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"Тавантолгой" ХК</c:v>
                </c:pt>
              </c:strCache>
            </c:strRef>
          </c:tx>
          <c:spPr>
            <a:solidFill>
              <a:srgbClr val="6E281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AK Avant Garde" panose="00000400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mn-M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2014 он</c:v>
                </c:pt>
                <c:pt idx="1">
                  <c:v>2015 он</c:v>
                </c:pt>
                <c:pt idx="2">
                  <c:v>2016 он</c:v>
                </c:pt>
                <c:pt idx="3">
                  <c:v>2017 он</c:v>
                </c:pt>
                <c:pt idx="4">
                  <c:v>2018 он</c:v>
                </c:pt>
                <c:pt idx="5">
                  <c:v>2019.II улир</c:v>
                </c:pt>
              </c:strCache>
            </c:strRef>
          </c:cat>
          <c:val>
            <c:numRef>
              <c:f>Sheet1!$B$4:$B$9</c:f>
              <c:numCache>
                <c:formatCode>0.0</c:formatCode>
                <c:ptCount val="6"/>
                <c:pt idx="0">
                  <c:v>0.54</c:v>
                </c:pt>
                <c:pt idx="1">
                  <c:v>0.71</c:v>
                </c:pt>
                <c:pt idx="2">
                  <c:v>4.03</c:v>
                </c:pt>
                <c:pt idx="3">
                  <c:v>4.04</c:v>
                </c:pt>
                <c:pt idx="4">
                  <c:v>1.87</c:v>
                </c:pt>
                <c:pt idx="5">
                  <c:v>1.02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35-4828-97C7-58E95725F6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Бусад олборлогч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5462668816039986E-17"/>
                  <c:y val="-0.22859878842642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35-4828-97C7-58E95725F633}"/>
                </c:ext>
              </c:extLst>
            </c:dLbl>
            <c:dLbl>
              <c:idx val="1"/>
              <c:layout>
                <c:manualLayout>
                  <c:x val="5.5555555555555046E-3"/>
                  <c:y val="-0.191451485307127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35-4828-97C7-58E95725F633}"/>
                </c:ext>
              </c:extLst>
            </c:dLbl>
            <c:dLbl>
              <c:idx val="2"/>
              <c:layout>
                <c:manualLayout>
                  <c:x val="-1.0416666666666722E-2"/>
                  <c:y val="-0.251458667269063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35-4828-97C7-58E95725F633}"/>
                </c:ext>
              </c:extLst>
            </c:dLbl>
            <c:dLbl>
              <c:idx val="3"/>
              <c:layout>
                <c:manualLayout>
                  <c:x val="3.2738095238095129E-2"/>
                  <c:y val="-0.28289100067769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35-4828-97C7-58E95725F633}"/>
                </c:ext>
              </c:extLst>
            </c:dLbl>
            <c:dLbl>
              <c:idx val="4"/>
              <c:layout>
                <c:manualLayout>
                  <c:x val="4.3998054930633669E-2"/>
                  <c:y val="-0.347184409922627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5401785714285718E-2"/>
                      <c:h val="3.3618421822364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E35-4828-97C7-58E95725F633}"/>
                </c:ext>
              </c:extLst>
            </c:dLbl>
            <c:dLbl>
              <c:idx val="5"/>
              <c:layout>
                <c:manualLayout>
                  <c:x val="3.9484087926509079E-2"/>
                  <c:y val="-0.26860357640104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E35-4828-97C7-58E95725F633}"/>
                </c:ext>
              </c:extLst>
            </c:dLbl>
            <c:dLbl>
              <c:idx val="6"/>
              <c:layout>
                <c:manualLayout>
                  <c:x val="2.976190476190476E-2"/>
                  <c:y val="-0.280033515822366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64-44BE-919F-317179B31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K Avant Garde" panose="00000400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mn-M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2014 он</c:v>
                </c:pt>
                <c:pt idx="1">
                  <c:v>2015 он</c:v>
                </c:pt>
                <c:pt idx="2">
                  <c:v>2016 он</c:v>
                </c:pt>
                <c:pt idx="3">
                  <c:v>2017 он</c:v>
                </c:pt>
                <c:pt idx="4">
                  <c:v>2018 он</c:v>
                </c:pt>
                <c:pt idx="5">
                  <c:v>2019.II улир</c:v>
                </c:pt>
              </c:strCache>
            </c:strRef>
          </c:cat>
          <c:val>
            <c:numRef>
              <c:f>Sheet1!$C$4:$C$9</c:f>
              <c:numCache>
                <c:formatCode>0.0</c:formatCode>
                <c:ptCount val="6"/>
                <c:pt idx="0">
                  <c:v>19.5</c:v>
                </c:pt>
                <c:pt idx="1">
                  <c:v>14.43</c:v>
                </c:pt>
                <c:pt idx="2">
                  <c:v>25.81</c:v>
                </c:pt>
                <c:pt idx="3">
                  <c:v>33.4</c:v>
                </c:pt>
                <c:pt idx="4">
                  <c:v>36.299999999999997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35-4828-97C7-58E95725F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3985152"/>
        <c:axId val="63986688"/>
      </c:barChart>
      <c:scatterChart>
        <c:scatterStyle val="smooth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"Тавантолгой" ХК эзлэх хувь</c:v>
                </c:pt>
              </c:strCache>
            </c:strRef>
          </c:tx>
          <c:spPr>
            <a:ln w="34925" cap="rnd">
              <a:solidFill>
                <a:srgbClr val="6E281E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6E281E"/>
              </a:soli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1.1111111111111086E-2"/>
                  <c:y val="2.73072082429065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35-4828-97C7-58E95725F633}"/>
                </c:ext>
              </c:extLst>
            </c:dLbl>
            <c:dLbl>
              <c:idx val="1"/>
              <c:layout>
                <c:manualLayout>
                  <c:x val="2.2222222222222171E-2"/>
                  <c:y val="-6.068268498423686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E35-4828-97C7-58E95725F633}"/>
                </c:ext>
              </c:extLst>
            </c:dLbl>
            <c:dLbl>
              <c:idx val="2"/>
              <c:layout>
                <c:manualLayout>
                  <c:x val="-7.8372234720659375E-3"/>
                  <c:y val="0.117759875872657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007616235470565"/>
                      <c:h val="6.79336649515757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E35-4828-97C7-58E95725F633}"/>
                </c:ext>
              </c:extLst>
            </c:dLbl>
            <c:dLbl>
              <c:idx val="3"/>
              <c:layout>
                <c:manualLayout>
                  <c:x val="-2.0237978065241843E-2"/>
                  <c:y val="7.94797037575700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483806711661042"/>
                      <c:h val="6.79336649515757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E35-4828-97C7-58E95725F633}"/>
                </c:ext>
              </c:extLst>
            </c:dLbl>
            <c:dLbl>
              <c:idx val="4"/>
              <c:layout>
                <c:manualLayout>
                  <c:x val="-8.6309523809524908E-3"/>
                  <c:y val="-0.102838404956453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35-4828-97C7-58E95725F633}"/>
                </c:ext>
              </c:extLst>
            </c:dLbl>
            <c:dLbl>
              <c:idx val="5"/>
              <c:layout>
                <c:manualLayout>
                  <c:x val="1.488095238095238E-2"/>
                  <c:y val="-0.1457317276218436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2019. II </a:t>
                    </a:r>
                    <a:r>
                      <a:rPr lang="mn-MN" baseline="0" dirty="0"/>
                      <a:t>хагас, </a:t>
                    </a:r>
                    <a:r>
                      <a:rPr lang="mn-MN" baseline="0" dirty="0" smtClean="0"/>
                      <a:t>6%</a:t>
                    </a:r>
                    <a:endParaRPr lang="mn-MN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E35-4828-97C7-58E95725F633}"/>
                </c:ext>
              </c:extLst>
            </c:dLbl>
            <c:spPr>
              <a:solidFill>
                <a:srgbClr val="6E281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AK Avant Garde" panose="00000400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mn-M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strRef>
              <c:f>Sheet1!$A$4:$A$9</c:f>
              <c:strCache>
                <c:ptCount val="6"/>
                <c:pt idx="0">
                  <c:v>2014 он</c:v>
                </c:pt>
                <c:pt idx="1">
                  <c:v>2015 он</c:v>
                </c:pt>
                <c:pt idx="2">
                  <c:v>2016 он</c:v>
                </c:pt>
                <c:pt idx="3">
                  <c:v>2017 он</c:v>
                </c:pt>
                <c:pt idx="4">
                  <c:v>2018 он</c:v>
                </c:pt>
                <c:pt idx="5">
                  <c:v>2019.II улир</c:v>
                </c:pt>
              </c:strCache>
            </c:strRef>
          </c:xVal>
          <c:yVal>
            <c:numRef>
              <c:f>Sheet1!$D$4:$D$9</c:f>
              <c:numCache>
                <c:formatCode>0%</c:formatCode>
                <c:ptCount val="6"/>
                <c:pt idx="0">
                  <c:v>2.7692307692307693E-2</c:v>
                </c:pt>
                <c:pt idx="1">
                  <c:v>4.9203049203049201E-2</c:v>
                </c:pt>
                <c:pt idx="2">
                  <c:v>0.15614103060829138</c:v>
                </c:pt>
                <c:pt idx="3">
                  <c:v>0.12095808383233533</c:v>
                </c:pt>
                <c:pt idx="4">
                  <c:v>5.1515151515151521E-2</c:v>
                </c:pt>
                <c:pt idx="5">
                  <c:v>5.6666666666666671E-2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E35-4828-97C7-58E95725F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74624"/>
        <c:axId val="64287872"/>
      </c:scatterChart>
      <c:catAx>
        <c:axId val="639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ea typeface="+mn-ea"/>
                <a:cs typeface="Times New Roman" panose="02020603050405020304" pitchFamily="18" charset="0"/>
              </a:defRPr>
            </a:pPr>
            <a:endParaRPr lang="mn-MN"/>
          </a:p>
        </c:txPr>
        <c:crossAx val="63986688"/>
        <c:crosses val="autoZero"/>
        <c:auto val="1"/>
        <c:lblAlgn val="ctr"/>
        <c:lblOffset val="100"/>
        <c:noMultiLvlLbl val="0"/>
      </c:catAx>
      <c:valAx>
        <c:axId val="6398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AK Avant Garde" panose="00000400000000000000" pitchFamily="2" charset="0"/>
                <a:ea typeface="+mn-ea"/>
                <a:cs typeface="Times New Roman" panose="02020603050405020304" pitchFamily="18" charset="0"/>
              </a:defRPr>
            </a:pPr>
            <a:endParaRPr lang="mn-MN"/>
          </a:p>
        </c:txPr>
        <c:crossAx val="63985152"/>
        <c:crosses val="autoZero"/>
        <c:crossBetween val="between"/>
      </c:valAx>
      <c:valAx>
        <c:axId val="6428787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AK Avant Garde" panose="00000400000000000000" pitchFamily="2" charset="0"/>
                <a:ea typeface="+mn-ea"/>
                <a:cs typeface="Times New Roman" panose="02020603050405020304" pitchFamily="18" charset="0"/>
              </a:defRPr>
            </a:pPr>
            <a:endParaRPr lang="mn-MN"/>
          </a:p>
        </c:txPr>
        <c:crossAx val="81674624"/>
        <c:crosses val="max"/>
        <c:crossBetween val="midCat"/>
      </c:valAx>
      <c:valAx>
        <c:axId val="81674624"/>
        <c:scaling>
          <c:orientation val="minMax"/>
        </c:scaling>
        <c:delete val="1"/>
        <c:axPos val="b"/>
        <c:majorTickMark val="out"/>
        <c:minorTickMark val="none"/>
        <c:tickLblPos val="nextTo"/>
        <c:crossAx val="64287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283245844269464E-2"/>
          <c:y val="0.82496390096968064"/>
          <c:w val="0.86754461942257211"/>
          <c:h val="0.15297435941542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ea typeface="+mn-ea"/>
              <a:cs typeface="Times New Roman" panose="02020603050405020304" pitchFamily="18" charset="0"/>
            </a:defRPr>
          </a:pPr>
          <a:endParaRPr lang="mn-M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MAK Avant Garde" panose="00000400000000000000" pitchFamily="2" charset="0"/>
          <a:cs typeface="Times New Roman" panose="02020603050405020304" pitchFamily="18" charset="0"/>
        </a:defRPr>
      </a:pPr>
      <a:endParaRPr lang="mn-M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mn-MN"/>
              <a:t>Ногдол ашиг, тэрбум төг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293243740492666E-2"/>
          <c:y val="0.25021552594387242"/>
          <c:w val="0.91589126457158676"/>
          <c:h val="0.595843428225317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Бусад хувьцаа эзэмшигч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mn-M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2008 он</c:v>
                </c:pt>
                <c:pt idx="1">
                  <c:v>2009 он</c:v>
                </c:pt>
                <c:pt idx="2">
                  <c:v>2010 он</c:v>
                </c:pt>
                <c:pt idx="3">
                  <c:v>2011 он</c:v>
                </c:pt>
                <c:pt idx="4">
                  <c:v>2012 он</c:v>
                </c:pt>
                <c:pt idx="5">
                  <c:v>2013 он</c:v>
                </c:pt>
                <c:pt idx="6">
                  <c:v>2014 он</c:v>
                </c:pt>
                <c:pt idx="7">
                  <c:v>2015 он</c:v>
                </c:pt>
                <c:pt idx="8">
                  <c:v>2016 он</c:v>
                </c:pt>
                <c:pt idx="9">
                  <c:v>2017 он</c:v>
                </c:pt>
                <c:pt idx="10">
                  <c:v>2018 он</c:v>
                </c:pt>
              </c:strCache>
            </c:strRef>
          </c:cat>
          <c:val>
            <c:numRef>
              <c:f>Sheet1!$B$3:$B$14</c:f>
              <c:numCache>
                <c:formatCode>0.0</c:formatCode>
                <c:ptCount val="11"/>
                <c:pt idx="0">
                  <c:v>4.7</c:v>
                </c:pt>
                <c:pt idx="1">
                  <c:v>14.2</c:v>
                </c:pt>
                <c:pt idx="2">
                  <c:v>33.5</c:v>
                </c:pt>
                <c:pt idx="3">
                  <c:v>35.299999999999997</c:v>
                </c:pt>
                <c:pt idx="4">
                  <c:v>0.13055555555555556</c:v>
                </c:pt>
                <c:pt idx="5">
                  <c:v>19.7</c:v>
                </c:pt>
                <c:pt idx="6">
                  <c:v>8.1999999999999993</c:v>
                </c:pt>
                <c:pt idx="7">
                  <c:v>0</c:v>
                </c:pt>
                <c:pt idx="8">
                  <c:v>22.5</c:v>
                </c:pt>
                <c:pt idx="9">
                  <c:v>62.2</c:v>
                </c:pt>
                <c:pt idx="10">
                  <c:v>22.01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35-4828-97C7-58E95725F6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Өмнөговь аймаг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mn-M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2008 он</c:v>
                </c:pt>
                <c:pt idx="1">
                  <c:v>2009 он</c:v>
                </c:pt>
                <c:pt idx="2">
                  <c:v>2010 он</c:v>
                </c:pt>
                <c:pt idx="3">
                  <c:v>2011 он</c:v>
                </c:pt>
                <c:pt idx="4">
                  <c:v>2012 он</c:v>
                </c:pt>
                <c:pt idx="5">
                  <c:v>2013 он</c:v>
                </c:pt>
                <c:pt idx="6">
                  <c:v>2014 он</c:v>
                </c:pt>
                <c:pt idx="7">
                  <c:v>2015 он</c:v>
                </c:pt>
                <c:pt idx="8">
                  <c:v>2016 он</c:v>
                </c:pt>
                <c:pt idx="9">
                  <c:v>2017 он</c:v>
                </c:pt>
                <c:pt idx="10">
                  <c:v>2018 он</c:v>
                </c:pt>
              </c:strCache>
            </c:strRef>
          </c:cat>
          <c:val>
            <c:numRef>
              <c:f>Sheet1!$C$3:$C$14</c:f>
              <c:numCache>
                <c:formatCode>0.0</c:formatCode>
                <c:ptCount val="11"/>
                <c:pt idx="0">
                  <c:v>4.9000000000000004</c:v>
                </c:pt>
                <c:pt idx="1">
                  <c:v>14.7</c:v>
                </c:pt>
                <c:pt idx="2">
                  <c:v>34.9</c:v>
                </c:pt>
                <c:pt idx="3">
                  <c:v>36.700000000000003</c:v>
                </c:pt>
                <c:pt idx="4">
                  <c:v>4.0999999999999996</c:v>
                </c:pt>
                <c:pt idx="5">
                  <c:v>20.5</c:v>
                </c:pt>
                <c:pt idx="6">
                  <c:v>8.5</c:v>
                </c:pt>
                <c:pt idx="7">
                  <c:v>0</c:v>
                </c:pt>
                <c:pt idx="8">
                  <c:v>23.4</c:v>
                </c:pt>
                <c:pt idx="9">
                  <c:v>64.7</c:v>
                </c:pt>
                <c:pt idx="10">
                  <c:v>22.91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35-4828-97C7-58E95725F6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mn-M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2008 он</c:v>
                </c:pt>
                <c:pt idx="1">
                  <c:v>2009 он</c:v>
                </c:pt>
                <c:pt idx="2">
                  <c:v>2010 он</c:v>
                </c:pt>
                <c:pt idx="3">
                  <c:v>2011 он</c:v>
                </c:pt>
                <c:pt idx="4">
                  <c:v>2012 он</c:v>
                </c:pt>
                <c:pt idx="5">
                  <c:v>2013 он</c:v>
                </c:pt>
                <c:pt idx="6">
                  <c:v>2014 он</c:v>
                </c:pt>
                <c:pt idx="7">
                  <c:v>2015 он</c:v>
                </c:pt>
                <c:pt idx="8">
                  <c:v>2016 он</c:v>
                </c:pt>
                <c:pt idx="9">
                  <c:v>2017 он</c:v>
                </c:pt>
                <c:pt idx="10">
                  <c:v>2018 он</c:v>
                </c:pt>
              </c:strCache>
            </c:strRef>
          </c:cat>
          <c:val>
            <c:numRef>
              <c:f>Sheet1!$D$3:$D$14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28-4D71-86A0-19FD19D480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2947584"/>
        <c:axId val="92949120"/>
      </c:barChart>
      <c:catAx>
        <c:axId val="9294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mn-MN"/>
          </a:p>
        </c:txPr>
        <c:crossAx val="92949120"/>
        <c:crosses val="autoZero"/>
        <c:auto val="1"/>
        <c:lblAlgn val="ctr"/>
        <c:lblOffset val="100"/>
        <c:noMultiLvlLbl val="0"/>
      </c:catAx>
      <c:valAx>
        <c:axId val="9294912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929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mn-MN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4000"/>
      </a:blip>
      <a:srcRect/>
      <a:stretch>
        <a:fillRect/>
      </a:stretch>
    </a:blip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mn-M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A757C-1273-4D29-A1EB-052BD351A9F3}" type="doc">
      <dgm:prSet loTypeId="urn:microsoft.com/office/officeart/2005/8/layout/bProcess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8625E5-D7AE-4E1F-8ECF-D22107898722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mn-MN" b="1" dirty="0">
              <a:latin typeface="MAK Avant Garde" panose="00000400000000000000" pitchFamily="2" charset="0"/>
            </a:rPr>
            <a:t>Хөрс хуулалт </a:t>
          </a:r>
          <a:r>
            <a:rPr lang="mn-MN" b="1" dirty="0" smtClean="0">
              <a:latin typeface="MAK Avant Garde" panose="00000400000000000000" pitchFamily="2" charset="0"/>
            </a:rPr>
            <a:t>9,3 </a:t>
          </a:r>
          <a:r>
            <a:rPr lang="mn-MN" b="1" dirty="0">
              <a:latin typeface="MAK Avant Garde" panose="00000400000000000000" pitchFamily="2" charset="0"/>
            </a:rPr>
            <a:t>сая.м3</a:t>
          </a:r>
          <a:endParaRPr lang="en-US" b="1" dirty="0">
            <a:latin typeface="MAK Avant Garde" panose="00000400000000000000" pitchFamily="2" charset="0"/>
          </a:endParaRPr>
        </a:p>
      </dgm:t>
    </dgm:pt>
    <dgm:pt modelId="{BB4EE436-D90E-4268-91FB-9D78B012A1F6}" type="parTrans" cxnId="{A7327EA8-D5E7-4305-92C9-422D80F20DA6}">
      <dgm:prSet/>
      <dgm:spPr/>
      <dgm:t>
        <a:bodyPr/>
        <a:lstStyle/>
        <a:p>
          <a:pPr>
            <a:lnSpc>
              <a:spcPct val="150000"/>
            </a:lnSpc>
          </a:pPr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C7606115-2A67-4B4B-A076-B5F2299C34A7}" type="sibTrans" cxnId="{A7327EA8-D5E7-4305-92C9-422D80F20DA6}">
      <dgm:prSet/>
      <dgm:spPr/>
      <dgm:t>
        <a:bodyPr/>
        <a:lstStyle/>
        <a:p>
          <a:pPr>
            <a:lnSpc>
              <a:spcPct val="150000"/>
            </a:lnSpc>
          </a:pPr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26581023-063C-4311-BAB1-B6B6A1A5AA3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mn-MN" b="1">
              <a:latin typeface="MAK Avant Garde" panose="00000400000000000000" pitchFamily="2" charset="0"/>
            </a:rPr>
            <a:t>Нүүрс борлуулалт 1.1 сая.тн</a:t>
          </a:r>
          <a:endParaRPr lang="en-US" b="1" dirty="0">
            <a:latin typeface="MAK Avant Garde" panose="00000400000000000000" pitchFamily="2" charset="0"/>
          </a:endParaRPr>
        </a:p>
      </dgm:t>
    </dgm:pt>
    <dgm:pt modelId="{99AA457D-E477-474D-B4D1-976C8325C6F5}" type="parTrans" cxnId="{B9178A97-B69C-4E43-9C4F-DDE03054D647}">
      <dgm:prSet/>
      <dgm:spPr/>
      <dgm:t>
        <a:bodyPr/>
        <a:lstStyle/>
        <a:p>
          <a:pPr>
            <a:lnSpc>
              <a:spcPct val="150000"/>
            </a:lnSpc>
          </a:pPr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A450F380-E1AB-44B9-A912-A9CDA5E9308B}" type="sibTrans" cxnId="{B9178A97-B69C-4E43-9C4F-DDE03054D647}">
      <dgm:prSet/>
      <dgm:spPr/>
      <dgm:t>
        <a:bodyPr/>
        <a:lstStyle/>
        <a:p>
          <a:pPr>
            <a:lnSpc>
              <a:spcPct val="150000"/>
            </a:lnSpc>
          </a:pPr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7C5E4BB0-CFF0-403B-A8E1-A83E8D13DAEB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mn-MN" b="1">
              <a:latin typeface="MAK Avant Garde" panose="00000400000000000000" pitchFamily="2" charset="0"/>
            </a:rPr>
            <a:t>Борлуулалтын орлого </a:t>
          </a:r>
          <a:r>
            <a:rPr lang="en-US" b="1">
              <a:latin typeface="MAK Avant Garde" panose="00000400000000000000" pitchFamily="2" charset="0"/>
            </a:rPr>
            <a:t>             </a:t>
          </a:r>
          <a:r>
            <a:rPr lang="mn-MN" b="1">
              <a:latin typeface="MAK Avant Garde" panose="00000400000000000000" pitchFamily="2" charset="0"/>
            </a:rPr>
            <a:t>123.7 тэрбум.төг</a:t>
          </a:r>
          <a:endParaRPr lang="en-US" b="1" dirty="0">
            <a:latin typeface="MAK Avant Garde" panose="00000400000000000000" pitchFamily="2" charset="0"/>
          </a:endParaRPr>
        </a:p>
      </dgm:t>
    </dgm:pt>
    <dgm:pt modelId="{585DE096-A32A-4E9C-BACA-E29FD45ACA8E}" type="parTrans" cxnId="{C639EDB9-BE79-457E-9643-9BA8565B304F}">
      <dgm:prSet/>
      <dgm:spPr/>
      <dgm:t>
        <a:bodyPr/>
        <a:lstStyle/>
        <a:p>
          <a:pPr>
            <a:lnSpc>
              <a:spcPct val="150000"/>
            </a:lnSpc>
          </a:pPr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CA0BC316-28E1-4D7C-8A55-76C493A4DFAE}" type="sibTrans" cxnId="{C639EDB9-BE79-457E-9643-9BA8565B304F}">
      <dgm:prSet/>
      <dgm:spPr/>
      <dgm:t>
        <a:bodyPr/>
        <a:lstStyle/>
        <a:p>
          <a:pPr>
            <a:lnSpc>
              <a:spcPct val="150000"/>
            </a:lnSpc>
          </a:pPr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6F164C0A-F903-48DA-86FB-E3A615208C7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mn-MN" b="1">
              <a:latin typeface="MAK Avant Garde" panose="00000400000000000000" pitchFamily="2" charset="0"/>
            </a:rPr>
            <a:t>Нийт зардал </a:t>
          </a:r>
          <a:r>
            <a:rPr lang="en-US" b="1">
              <a:latin typeface="MAK Avant Garde" panose="00000400000000000000" pitchFamily="2" charset="0"/>
            </a:rPr>
            <a:t>             </a:t>
          </a:r>
          <a:r>
            <a:rPr lang="mn-MN" b="1">
              <a:latin typeface="MAK Avant Garde" panose="00000400000000000000" pitchFamily="2" charset="0"/>
            </a:rPr>
            <a:t>93.7 тэрбум.төг</a:t>
          </a:r>
          <a:endParaRPr lang="en-US" b="1" dirty="0">
            <a:latin typeface="MAK Avant Garde" panose="00000400000000000000" pitchFamily="2" charset="0"/>
          </a:endParaRPr>
        </a:p>
      </dgm:t>
    </dgm:pt>
    <dgm:pt modelId="{94F82B30-8D25-4876-8195-4EC1A6A1623B}" type="parTrans" cxnId="{9963198A-1958-48C1-8A72-A647BB87E4E7}">
      <dgm:prSet/>
      <dgm:spPr/>
      <dgm:t>
        <a:bodyPr/>
        <a:lstStyle/>
        <a:p>
          <a:pPr>
            <a:lnSpc>
              <a:spcPct val="150000"/>
            </a:lnSpc>
          </a:pPr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1FCC97D3-E489-4CA5-AFD5-F4F7883DA962}" type="sibTrans" cxnId="{9963198A-1958-48C1-8A72-A647BB87E4E7}">
      <dgm:prSet/>
      <dgm:spPr/>
      <dgm:t>
        <a:bodyPr/>
        <a:lstStyle/>
        <a:p>
          <a:pPr>
            <a:lnSpc>
              <a:spcPct val="150000"/>
            </a:lnSpc>
          </a:pPr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FA0F40BA-241B-413B-880E-DA509F0788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mn-MN" b="1" dirty="0">
              <a:latin typeface="MAK Avant Garde" panose="00000400000000000000" pitchFamily="2" charset="0"/>
            </a:rPr>
            <a:t>Цэвэр ашиг </a:t>
          </a:r>
          <a:r>
            <a:rPr lang="en-US" b="1" dirty="0">
              <a:latin typeface="MAK Avant Garde" panose="00000400000000000000" pitchFamily="2" charset="0"/>
            </a:rPr>
            <a:t>            </a:t>
          </a:r>
          <a:r>
            <a:rPr lang="mn-MN" b="1" dirty="0">
              <a:latin typeface="MAK Avant Garde" panose="00000400000000000000" pitchFamily="2" charset="0"/>
            </a:rPr>
            <a:t>23.0 тэрбум.төг</a:t>
          </a:r>
          <a:endParaRPr lang="en-US" b="1" dirty="0">
            <a:latin typeface="MAK Avant Garde" panose="00000400000000000000" pitchFamily="2" charset="0"/>
          </a:endParaRPr>
        </a:p>
      </dgm:t>
    </dgm:pt>
    <dgm:pt modelId="{14EF5371-07FE-449B-8AAE-26367994D266}" type="parTrans" cxnId="{5DD93EC7-1F61-4D52-91D6-5E1AD1E5C323}">
      <dgm:prSet/>
      <dgm:spPr/>
      <dgm:t>
        <a:bodyPr/>
        <a:lstStyle/>
        <a:p>
          <a:pPr>
            <a:lnSpc>
              <a:spcPct val="150000"/>
            </a:lnSpc>
          </a:pPr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375C6273-9DA1-4E98-8C74-89BE5EAD392D}" type="sibTrans" cxnId="{5DD93EC7-1F61-4D52-91D6-5E1AD1E5C323}">
      <dgm:prSet/>
      <dgm:spPr/>
      <dgm:t>
        <a:bodyPr/>
        <a:lstStyle/>
        <a:p>
          <a:pPr>
            <a:lnSpc>
              <a:spcPct val="150000"/>
            </a:lnSpc>
          </a:pPr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48650F44-D132-4C5C-8979-C3E2A4383DC4}">
      <dgm:prSet/>
      <dgm:spPr/>
      <dgm:t>
        <a:bodyPr/>
        <a:lstStyle/>
        <a:p>
          <a:r>
            <a:rPr lang="mn-MN" b="1" dirty="0">
              <a:latin typeface="MAK Avant Garde" panose="00000400000000000000" pitchFamily="2" charset="0"/>
            </a:rPr>
            <a:t>Татвар төлөлт </a:t>
          </a:r>
          <a:r>
            <a:rPr lang="en-US" b="1" dirty="0">
              <a:latin typeface="MAK Avant Garde" panose="00000400000000000000" pitchFamily="2" charset="0"/>
            </a:rPr>
            <a:t>            </a:t>
          </a:r>
          <a:r>
            <a:rPr lang="mn-MN" b="1" dirty="0">
              <a:latin typeface="MAK Avant Garde" panose="00000400000000000000" pitchFamily="2" charset="0"/>
            </a:rPr>
            <a:t>38.9 тэрбум.төг</a:t>
          </a:r>
          <a:endParaRPr lang="en-US" dirty="0"/>
        </a:p>
      </dgm:t>
    </dgm:pt>
    <dgm:pt modelId="{D99655B8-AC85-4EC8-8761-B727E911AA03}" type="sibTrans" cxnId="{283806C7-3847-40C1-83E2-239B5D691461}">
      <dgm:prSet/>
      <dgm:spPr/>
      <dgm:t>
        <a:bodyPr/>
        <a:lstStyle/>
        <a:p>
          <a:endParaRPr lang="en-US" b="1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gm:t>
    </dgm:pt>
    <dgm:pt modelId="{B3763C64-4704-4174-8298-F17F593144AF}" type="parTrans" cxnId="{283806C7-3847-40C1-83E2-239B5D691461}">
      <dgm:prSet/>
      <dgm:spPr/>
      <dgm:t>
        <a:bodyPr/>
        <a:lstStyle/>
        <a:p>
          <a:endParaRPr lang="en-US"/>
        </a:p>
      </dgm:t>
    </dgm:pt>
    <dgm:pt modelId="{13819E2F-CDA5-4243-8AA0-495B0EDDE8F7}" type="pres">
      <dgm:prSet presAssocID="{B81A757C-1273-4D29-A1EB-052BD351A9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n-MN"/>
        </a:p>
      </dgm:t>
    </dgm:pt>
    <dgm:pt modelId="{17D0470B-5C33-436B-8269-04F02D72938F}" type="pres">
      <dgm:prSet presAssocID="{E28625E5-D7AE-4E1F-8ECF-D22107898722}" presName="node" presStyleLbl="node1" presStyleIdx="0" presStyleCnt="6" custLinFactNeighborX="-47" custLinFactNeighborY="-44056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  <dgm:pt modelId="{2F123295-6525-4BE5-8D92-7AEAF5DCEACE}" type="pres">
      <dgm:prSet presAssocID="{C7606115-2A67-4B4B-A076-B5F2299C34A7}" presName="sibTrans" presStyleLbl="sibTrans1D1" presStyleIdx="0" presStyleCnt="5"/>
      <dgm:spPr/>
      <dgm:t>
        <a:bodyPr/>
        <a:lstStyle/>
        <a:p>
          <a:endParaRPr lang="mn-MN"/>
        </a:p>
      </dgm:t>
    </dgm:pt>
    <dgm:pt modelId="{14F0A984-5D70-4817-ACDE-E5AF3972CD9E}" type="pres">
      <dgm:prSet presAssocID="{C7606115-2A67-4B4B-A076-B5F2299C34A7}" presName="connectorText" presStyleLbl="sibTrans1D1" presStyleIdx="0" presStyleCnt="5"/>
      <dgm:spPr/>
      <dgm:t>
        <a:bodyPr/>
        <a:lstStyle/>
        <a:p>
          <a:endParaRPr lang="mn-MN"/>
        </a:p>
      </dgm:t>
    </dgm:pt>
    <dgm:pt modelId="{C6C75C1D-A35A-41F7-B2CE-142E723795CC}" type="pres">
      <dgm:prSet presAssocID="{26581023-063C-4311-BAB1-B6B6A1A5AA3E}" presName="node" presStyleLbl="node1" presStyleIdx="1" presStyleCnt="6" custLinFactNeighborX="202" custLinFactNeighborY="-9786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  <dgm:pt modelId="{2352E650-42A0-4752-8C9F-8EE22F02948C}" type="pres">
      <dgm:prSet presAssocID="{A450F380-E1AB-44B9-A912-A9CDA5E9308B}" presName="sibTrans" presStyleLbl="sibTrans1D1" presStyleIdx="1" presStyleCnt="5"/>
      <dgm:spPr/>
      <dgm:t>
        <a:bodyPr/>
        <a:lstStyle/>
        <a:p>
          <a:endParaRPr lang="mn-MN"/>
        </a:p>
      </dgm:t>
    </dgm:pt>
    <dgm:pt modelId="{AF469278-307A-4577-B624-F577596E859D}" type="pres">
      <dgm:prSet presAssocID="{A450F380-E1AB-44B9-A912-A9CDA5E9308B}" presName="connectorText" presStyleLbl="sibTrans1D1" presStyleIdx="1" presStyleCnt="5"/>
      <dgm:spPr/>
      <dgm:t>
        <a:bodyPr/>
        <a:lstStyle/>
        <a:p>
          <a:endParaRPr lang="mn-MN"/>
        </a:p>
      </dgm:t>
    </dgm:pt>
    <dgm:pt modelId="{3C3939BA-F5C5-4829-87C7-0F8D5DE69BCD}" type="pres">
      <dgm:prSet presAssocID="{7C5E4BB0-CFF0-403B-A8E1-A83E8D13DAEB}" presName="node" presStyleLbl="node1" presStyleIdx="2" presStyleCnt="6" custLinFactNeighborX="3661" custLinFactNeighborY="-8607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  <dgm:pt modelId="{BA012326-1743-40CA-B75F-820055F54803}" type="pres">
      <dgm:prSet presAssocID="{CA0BC316-28E1-4D7C-8A55-76C493A4DFAE}" presName="sibTrans" presStyleLbl="sibTrans1D1" presStyleIdx="2" presStyleCnt="5"/>
      <dgm:spPr/>
      <dgm:t>
        <a:bodyPr/>
        <a:lstStyle/>
        <a:p>
          <a:endParaRPr lang="mn-MN"/>
        </a:p>
      </dgm:t>
    </dgm:pt>
    <dgm:pt modelId="{3007967B-3847-4C58-9D63-57FEE77E19F1}" type="pres">
      <dgm:prSet presAssocID="{CA0BC316-28E1-4D7C-8A55-76C493A4DFAE}" presName="connectorText" presStyleLbl="sibTrans1D1" presStyleIdx="2" presStyleCnt="5"/>
      <dgm:spPr/>
      <dgm:t>
        <a:bodyPr/>
        <a:lstStyle/>
        <a:p>
          <a:endParaRPr lang="mn-MN"/>
        </a:p>
      </dgm:t>
    </dgm:pt>
    <dgm:pt modelId="{DF6E8FFC-FFE8-4698-8CF9-E1CC9B00B2E6}" type="pres">
      <dgm:prSet presAssocID="{6F164C0A-F903-48DA-86FB-E3A615208C7E}" presName="node" presStyleLbl="node1" presStyleIdx="3" presStyleCnt="6" custLinFactNeighborX="202" custLinFactNeighborY="33092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  <dgm:pt modelId="{8C559568-2853-4C30-BFD4-00E7E5F87457}" type="pres">
      <dgm:prSet presAssocID="{1FCC97D3-E489-4CA5-AFD5-F4F7883DA962}" presName="sibTrans" presStyleLbl="sibTrans1D1" presStyleIdx="3" presStyleCnt="5"/>
      <dgm:spPr/>
      <dgm:t>
        <a:bodyPr/>
        <a:lstStyle/>
        <a:p>
          <a:endParaRPr lang="mn-MN"/>
        </a:p>
      </dgm:t>
    </dgm:pt>
    <dgm:pt modelId="{14B8F091-05F1-48B4-AB11-D6DAE7A392F2}" type="pres">
      <dgm:prSet presAssocID="{1FCC97D3-E489-4CA5-AFD5-F4F7883DA962}" presName="connectorText" presStyleLbl="sibTrans1D1" presStyleIdx="3" presStyleCnt="5"/>
      <dgm:spPr/>
      <dgm:t>
        <a:bodyPr/>
        <a:lstStyle/>
        <a:p>
          <a:endParaRPr lang="mn-MN"/>
        </a:p>
      </dgm:t>
    </dgm:pt>
    <dgm:pt modelId="{9E4004E1-7CEA-46B2-8E8F-EB75B42FE492}" type="pres">
      <dgm:prSet presAssocID="{48650F44-D132-4C5C-8979-C3E2A4383DC4}" presName="node" presStyleLbl="node1" presStyleIdx="4" presStyleCnt="6" custLinFactNeighborX="-8310" custLinFactNeighborY="27001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  <dgm:pt modelId="{CDFB4883-44E4-4732-978D-FFF15880BAB0}" type="pres">
      <dgm:prSet presAssocID="{D99655B8-AC85-4EC8-8761-B727E911AA03}" presName="sibTrans" presStyleLbl="sibTrans1D1" presStyleIdx="4" presStyleCnt="5"/>
      <dgm:spPr/>
      <dgm:t>
        <a:bodyPr/>
        <a:lstStyle/>
        <a:p>
          <a:endParaRPr lang="mn-MN"/>
        </a:p>
      </dgm:t>
    </dgm:pt>
    <dgm:pt modelId="{28C70A83-5972-4BA1-8D1E-5C9C42F5D0EB}" type="pres">
      <dgm:prSet presAssocID="{D99655B8-AC85-4EC8-8761-B727E911AA03}" presName="connectorText" presStyleLbl="sibTrans1D1" presStyleIdx="4" presStyleCnt="5"/>
      <dgm:spPr/>
      <dgm:t>
        <a:bodyPr/>
        <a:lstStyle/>
        <a:p>
          <a:endParaRPr lang="mn-MN"/>
        </a:p>
      </dgm:t>
    </dgm:pt>
    <dgm:pt modelId="{F292558E-3C4D-4740-AE3A-0850970C3D3F}" type="pres">
      <dgm:prSet presAssocID="{FA0F40BA-241B-413B-880E-DA509F0788E1}" presName="node" presStyleLbl="node1" presStyleIdx="5" presStyleCnt="6" custLinFactNeighborX="64307" custLinFactNeighborY="67689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</dgm:ptLst>
  <dgm:cxnLst>
    <dgm:cxn modelId="{7F37FD5D-122E-4CF3-A4DD-284CC867BFDC}" type="presOf" srcId="{D99655B8-AC85-4EC8-8761-B727E911AA03}" destId="{28C70A83-5972-4BA1-8D1E-5C9C42F5D0EB}" srcOrd="1" destOrd="0" presId="urn:microsoft.com/office/officeart/2005/8/layout/bProcess3"/>
    <dgm:cxn modelId="{14F7790B-B1D8-464E-89D7-FCE35C59367D}" type="presOf" srcId="{48650F44-D132-4C5C-8979-C3E2A4383DC4}" destId="{9E4004E1-7CEA-46B2-8E8F-EB75B42FE492}" srcOrd="0" destOrd="0" presId="urn:microsoft.com/office/officeart/2005/8/layout/bProcess3"/>
    <dgm:cxn modelId="{63C6E56D-A387-4C31-8D82-75D2D7F8A59D}" type="presOf" srcId="{C7606115-2A67-4B4B-A076-B5F2299C34A7}" destId="{14F0A984-5D70-4817-ACDE-E5AF3972CD9E}" srcOrd="1" destOrd="0" presId="urn:microsoft.com/office/officeart/2005/8/layout/bProcess3"/>
    <dgm:cxn modelId="{283806C7-3847-40C1-83E2-239B5D691461}" srcId="{B81A757C-1273-4D29-A1EB-052BD351A9F3}" destId="{48650F44-D132-4C5C-8979-C3E2A4383DC4}" srcOrd="4" destOrd="0" parTransId="{B3763C64-4704-4174-8298-F17F593144AF}" sibTransId="{D99655B8-AC85-4EC8-8761-B727E911AA03}"/>
    <dgm:cxn modelId="{A7327EA8-D5E7-4305-92C9-422D80F20DA6}" srcId="{B81A757C-1273-4D29-A1EB-052BD351A9F3}" destId="{E28625E5-D7AE-4E1F-8ECF-D22107898722}" srcOrd="0" destOrd="0" parTransId="{BB4EE436-D90E-4268-91FB-9D78B012A1F6}" sibTransId="{C7606115-2A67-4B4B-A076-B5F2299C34A7}"/>
    <dgm:cxn modelId="{D944B917-9BD6-4575-9CAE-FA42E837B479}" type="presOf" srcId="{CA0BC316-28E1-4D7C-8A55-76C493A4DFAE}" destId="{BA012326-1743-40CA-B75F-820055F54803}" srcOrd="0" destOrd="0" presId="urn:microsoft.com/office/officeart/2005/8/layout/bProcess3"/>
    <dgm:cxn modelId="{9963198A-1958-48C1-8A72-A647BB87E4E7}" srcId="{B81A757C-1273-4D29-A1EB-052BD351A9F3}" destId="{6F164C0A-F903-48DA-86FB-E3A615208C7E}" srcOrd="3" destOrd="0" parTransId="{94F82B30-8D25-4876-8195-4EC1A6A1623B}" sibTransId="{1FCC97D3-E489-4CA5-AFD5-F4F7883DA962}"/>
    <dgm:cxn modelId="{77AA9CFC-0219-422A-9747-2F97E00086EE}" type="presOf" srcId="{B81A757C-1273-4D29-A1EB-052BD351A9F3}" destId="{13819E2F-CDA5-4243-8AA0-495B0EDDE8F7}" srcOrd="0" destOrd="0" presId="urn:microsoft.com/office/officeart/2005/8/layout/bProcess3"/>
    <dgm:cxn modelId="{45A70F8F-ED8C-4444-95D0-C18FD4386C1B}" type="presOf" srcId="{CA0BC316-28E1-4D7C-8A55-76C493A4DFAE}" destId="{3007967B-3847-4C58-9D63-57FEE77E19F1}" srcOrd="1" destOrd="0" presId="urn:microsoft.com/office/officeart/2005/8/layout/bProcess3"/>
    <dgm:cxn modelId="{D6914A95-3760-48B7-B72D-0EFB6EDC6E9C}" type="presOf" srcId="{1FCC97D3-E489-4CA5-AFD5-F4F7883DA962}" destId="{8C559568-2853-4C30-BFD4-00E7E5F87457}" srcOrd="0" destOrd="0" presId="urn:microsoft.com/office/officeart/2005/8/layout/bProcess3"/>
    <dgm:cxn modelId="{6AB4417A-FCFA-4964-8EE6-2B395882A985}" type="presOf" srcId="{E28625E5-D7AE-4E1F-8ECF-D22107898722}" destId="{17D0470B-5C33-436B-8269-04F02D72938F}" srcOrd="0" destOrd="0" presId="urn:microsoft.com/office/officeart/2005/8/layout/bProcess3"/>
    <dgm:cxn modelId="{3538F938-D7B0-4DED-8EBA-43855A7C9CFF}" type="presOf" srcId="{C7606115-2A67-4B4B-A076-B5F2299C34A7}" destId="{2F123295-6525-4BE5-8D92-7AEAF5DCEACE}" srcOrd="0" destOrd="0" presId="urn:microsoft.com/office/officeart/2005/8/layout/bProcess3"/>
    <dgm:cxn modelId="{DD7BE782-1CC8-4BE9-A97E-E30D91224430}" type="presOf" srcId="{A450F380-E1AB-44B9-A912-A9CDA5E9308B}" destId="{AF469278-307A-4577-B624-F577596E859D}" srcOrd="1" destOrd="0" presId="urn:microsoft.com/office/officeart/2005/8/layout/bProcess3"/>
    <dgm:cxn modelId="{9AACEF84-895D-492A-8211-FE60A7CA079F}" type="presOf" srcId="{D99655B8-AC85-4EC8-8761-B727E911AA03}" destId="{CDFB4883-44E4-4732-978D-FFF15880BAB0}" srcOrd="0" destOrd="0" presId="urn:microsoft.com/office/officeart/2005/8/layout/bProcess3"/>
    <dgm:cxn modelId="{0FD446CB-6912-43C4-BF9C-3FDB99A1B821}" type="presOf" srcId="{26581023-063C-4311-BAB1-B6B6A1A5AA3E}" destId="{C6C75C1D-A35A-41F7-B2CE-142E723795CC}" srcOrd="0" destOrd="0" presId="urn:microsoft.com/office/officeart/2005/8/layout/bProcess3"/>
    <dgm:cxn modelId="{A90C7BFA-5EB3-4278-9BCD-974AE11AB871}" type="presOf" srcId="{A450F380-E1AB-44B9-A912-A9CDA5E9308B}" destId="{2352E650-42A0-4752-8C9F-8EE22F02948C}" srcOrd="0" destOrd="0" presId="urn:microsoft.com/office/officeart/2005/8/layout/bProcess3"/>
    <dgm:cxn modelId="{5DD93EC7-1F61-4D52-91D6-5E1AD1E5C323}" srcId="{B81A757C-1273-4D29-A1EB-052BD351A9F3}" destId="{FA0F40BA-241B-413B-880E-DA509F0788E1}" srcOrd="5" destOrd="0" parTransId="{14EF5371-07FE-449B-8AAE-26367994D266}" sibTransId="{375C6273-9DA1-4E98-8C74-89BE5EAD392D}"/>
    <dgm:cxn modelId="{A89B5CAD-CC05-40A8-8DFF-F971258DDA5A}" type="presOf" srcId="{FA0F40BA-241B-413B-880E-DA509F0788E1}" destId="{F292558E-3C4D-4740-AE3A-0850970C3D3F}" srcOrd="0" destOrd="0" presId="urn:microsoft.com/office/officeart/2005/8/layout/bProcess3"/>
    <dgm:cxn modelId="{4D5C1846-8397-4A0D-A261-C09997F90DA5}" type="presOf" srcId="{6F164C0A-F903-48DA-86FB-E3A615208C7E}" destId="{DF6E8FFC-FFE8-4698-8CF9-E1CC9B00B2E6}" srcOrd="0" destOrd="0" presId="urn:microsoft.com/office/officeart/2005/8/layout/bProcess3"/>
    <dgm:cxn modelId="{85FED1BA-C085-41DA-A30A-5CD776C45F48}" type="presOf" srcId="{1FCC97D3-E489-4CA5-AFD5-F4F7883DA962}" destId="{14B8F091-05F1-48B4-AB11-D6DAE7A392F2}" srcOrd="1" destOrd="0" presId="urn:microsoft.com/office/officeart/2005/8/layout/bProcess3"/>
    <dgm:cxn modelId="{C639EDB9-BE79-457E-9643-9BA8565B304F}" srcId="{B81A757C-1273-4D29-A1EB-052BD351A9F3}" destId="{7C5E4BB0-CFF0-403B-A8E1-A83E8D13DAEB}" srcOrd="2" destOrd="0" parTransId="{585DE096-A32A-4E9C-BACA-E29FD45ACA8E}" sibTransId="{CA0BC316-28E1-4D7C-8A55-76C493A4DFAE}"/>
    <dgm:cxn modelId="{B9178A97-B69C-4E43-9C4F-DDE03054D647}" srcId="{B81A757C-1273-4D29-A1EB-052BD351A9F3}" destId="{26581023-063C-4311-BAB1-B6B6A1A5AA3E}" srcOrd="1" destOrd="0" parTransId="{99AA457D-E477-474D-B4D1-976C8325C6F5}" sibTransId="{A450F380-E1AB-44B9-A912-A9CDA5E9308B}"/>
    <dgm:cxn modelId="{798CAB13-0F45-4B56-94BA-C9785F32CEB1}" type="presOf" srcId="{7C5E4BB0-CFF0-403B-A8E1-A83E8D13DAEB}" destId="{3C3939BA-F5C5-4829-87C7-0F8D5DE69BCD}" srcOrd="0" destOrd="0" presId="urn:microsoft.com/office/officeart/2005/8/layout/bProcess3"/>
    <dgm:cxn modelId="{1A342214-08C3-4062-AE94-80F88F8FFF56}" type="presParOf" srcId="{13819E2F-CDA5-4243-8AA0-495B0EDDE8F7}" destId="{17D0470B-5C33-436B-8269-04F02D72938F}" srcOrd="0" destOrd="0" presId="urn:microsoft.com/office/officeart/2005/8/layout/bProcess3"/>
    <dgm:cxn modelId="{A97CF684-7F7A-4B7A-963A-1B9BF3CDC455}" type="presParOf" srcId="{13819E2F-CDA5-4243-8AA0-495B0EDDE8F7}" destId="{2F123295-6525-4BE5-8D92-7AEAF5DCEACE}" srcOrd="1" destOrd="0" presId="urn:microsoft.com/office/officeart/2005/8/layout/bProcess3"/>
    <dgm:cxn modelId="{1618862F-00F0-426B-8488-5BF5A2C81696}" type="presParOf" srcId="{2F123295-6525-4BE5-8D92-7AEAF5DCEACE}" destId="{14F0A984-5D70-4817-ACDE-E5AF3972CD9E}" srcOrd="0" destOrd="0" presId="urn:microsoft.com/office/officeart/2005/8/layout/bProcess3"/>
    <dgm:cxn modelId="{3317CEB1-968D-434B-A40F-9F7238A30A38}" type="presParOf" srcId="{13819E2F-CDA5-4243-8AA0-495B0EDDE8F7}" destId="{C6C75C1D-A35A-41F7-B2CE-142E723795CC}" srcOrd="2" destOrd="0" presId="urn:microsoft.com/office/officeart/2005/8/layout/bProcess3"/>
    <dgm:cxn modelId="{264E9D42-D7C4-4B3C-8EAC-32D32941CE01}" type="presParOf" srcId="{13819E2F-CDA5-4243-8AA0-495B0EDDE8F7}" destId="{2352E650-42A0-4752-8C9F-8EE22F02948C}" srcOrd="3" destOrd="0" presId="urn:microsoft.com/office/officeart/2005/8/layout/bProcess3"/>
    <dgm:cxn modelId="{26F15BBB-2266-4FF3-8119-2FD2DA9DA9F1}" type="presParOf" srcId="{2352E650-42A0-4752-8C9F-8EE22F02948C}" destId="{AF469278-307A-4577-B624-F577596E859D}" srcOrd="0" destOrd="0" presId="urn:microsoft.com/office/officeart/2005/8/layout/bProcess3"/>
    <dgm:cxn modelId="{F808F8D2-75BF-4996-8E97-95029DB709C2}" type="presParOf" srcId="{13819E2F-CDA5-4243-8AA0-495B0EDDE8F7}" destId="{3C3939BA-F5C5-4829-87C7-0F8D5DE69BCD}" srcOrd="4" destOrd="0" presId="urn:microsoft.com/office/officeart/2005/8/layout/bProcess3"/>
    <dgm:cxn modelId="{F5ECF742-30CE-49E7-B4F6-4B34EC799C46}" type="presParOf" srcId="{13819E2F-CDA5-4243-8AA0-495B0EDDE8F7}" destId="{BA012326-1743-40CA-B75F-820055F54803}" srcOrd="5" destOrd="0" presId="urn:microsoft.com/office/officeart/2005/8/layout/bProcess3"/>
    <dgm:cxn modelId="{1C00C47C-552D-4B50-9ED9-1802CD9005E4}" type="presParOf" srcId="{BA012326-1743-40CA-B75F-820055F54803}" destId="{3007967B-3847-4C58-9D63-57FEE77E19F1}" srcOrd="0" destOrd="0" presId="urn:microsoft.com/office/officeart/2005/8/layout/bProcess3"/>
    <dgm:cxn modelId="{7DD7D9FC-9437-4573-B716-922D10F7593A}" type="presParOf" srcId="{13819E2F-CDA5-4243-8AA0-495B0EDDE8F7}" destId="{DF6E8FFC-FFE8-4698-8CF9-E1CC9B00B2E6}" srcOrd="6" destOrd="0" presId="urn:microsoft.com/office/officeart/2005/8/layout/bProcess3"/>
    <dgm:cxn modelId="{B206E339-7AC9-4323-8D28-50C8F2FCB338}" type="presParOf" srcId="{13819E2F-CDA5-4243-8AA0-495B0EDDE8F7}" destId="{8C559568-2853-4C30-BFD4-00E7E5F87457}" srcOrd="7" destOrd="0" presId="urn:microsoft.com/office/officeart/2005/8/layout/bProcess3"/>
    <dgm:cxn modelId="{60374A22-A2BE-471E-ABC9-A442A0964CD4}" type="presParOf" srcId="{8C559568-2853-4C30-BFD4-00E7E5F87457}" destId="{14B8F091-05F1-48B4-AB11-D6DAE7A392F2}" srcOrd="0" destOrd="0" presId="urn:microsoft.com/office/officeart/2005/8/layout/bProcess3"/>
    <dgm:cxn modelId="{75CD22B5-D8E5-468C-8951-0ED80C20C1B2}" type="presParOf" srcId="{13819E2F-CDA5-4243-8AA0-495B0EDDE8F7}" destId="{9E4004E1-7CEA-46B2-8E8F-EB75B42FE492}" srcOrd="8" destOrd="0" presId="urn:microsoft.com/office/officeart/2005/8/layout/bProcess3"/>
    <dgm:cxn modelId="{85FCFD51-B3CB-43E8-A84E-DB74BDE9C092}" type="presParOf" srcId="{13819E2F-CDA5-4243-8AA0-495B0EDDE8F7}" destId="{CDFB4883-44E4-4732-978D-FFF15880BAB0}" srcOrd="9" destOrd="0" presId="urn:microsoft.com/office/officeart/2005/8/layout/bProcess3"/>
    <dgm:cxn modelId="{B147A418-F429-4501-9A9F-461726CBC015}" type="presParOf" srcId="{CDFB4883-44E4-4732-978D-FFF15880BAB0}" destId="{28C70A83-5972-4BA1-8D1E-5C9C42F5D0EB}" srcOrd="0" destOrd="0" presId="urn:microsoft.com/office/officeart/2005/8/layout/bProcess3"/>
    <dgm:cxn modelId="{BE3E2B8E-7531-4946-9F2A-2256E93D1AF2}" type="presParOf" srcId="{13819E2F-CDA5-4243-8AA0-495B0EDDE8F7}" destId="{F292558E-3C4D-4740-AE3A-0850970C3D3F}" srcOrd="10" destOrd="0" presId="urn:microsoft.com/office/officeart/2005/8/layout/bProcess3"/>
  </dgm:cxnLst>
  <dgm:bg>
    <a:effectLst>
      <a:outerShdw dist="1270000" dir="4380000" algn="ctr" rotWithShape="0">
        <a:srgbClr val="000000">
          <a:alpha val="81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23295-6525-4BE5-8D92-7AEAF5DCEACE}">
      <dsp:nvSpPr>
        <dsp:cNvPr id="0" name=""/>
        <dsp:cNvSpPr/>
      </dsp:nvSpPr>
      <dsp:spPr>
        <a:xfrm>
          <a:off x="1842626" y="858127"/>
          <a:ext cx="395346" cy="379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773" y="0"/>
              </a:lnTo>
              <a:lnTo>
                <a:pt x="214773" y="379251"/>
              </a:lnTo>
              <a:lnTo>
                <a:pt x="395346" y="37925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sp:txBody>
      <dsp:txXfrm>
        <a:off x="2026042" y="1045631"/>
        <a:ext cx="28515" cy="4242"/>
      </dsp:txXfrm>
    </dsp:sp>
    <dsp:sp modelId="{17D0470B-5C33-436B-8269-04F02D72938F}">
      <dsp:nvSpPr>
        <dsp:cNvPr id="0" name=""/>
        <dsp:cNvSpPr/>
      </dsp:nvSpPr>
      <dsp:spPr>
        <a:xfrm>
          <a:off x="0" y="304799"/>
          <a:ext cx="1844426" cy="11066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mn-MN" sz="1300" b="1" kern="1200" dirty="0">
              <a:latin typeface="MAK Avant Garde" panose="00000400000000000000" pitchFamily="2" charset="0"/>
            </a:rPr>
            <a:t>Хөрс хуулалт </a:t>
          </a:r>
          <a:r>
            <a:rPr lang="mn-MN" sz="1300" b="1" kern="1200" dirty="0" smtClean="0">
              <a:latin typeface="MAK Avant Garde" panose="00000400000000000000" pitchFamily="2" charset="0"/>
            </a:rPr>
            <a:t>9,3 </a:t>
          </a:r>
          <a:r>
            <a:rPr lang="mn-MN" sz="1300" b="1" kern="1200" dirty="0">
              <a:latin typeface="MAK Avant Garde" panose="00000400000000000000" pitchFamily="2" charset="0"/>
            </a:rPr>
            <a:t>сая.м3</a:t>
          </a:r>
          <a:endParaRPr lang="en-US" sz="1300" b="1" kern="1200" dirty="0">
            <a:latin typeface="MAK Avant Garde" panose="00000400000000000000" pitchFamily="2" charset="0"/>
          </a:endParaRPr>
        </a:p>
      </dsp:txBody>
      <dsp:txXfrm>
        <a:off x="0" y="304799"/>
        <a:ext cx="1844426" cy="1106656"/>
      </dsp:txXfrm>
    </dsp:sp>
    <dsp:sp modelId="{2352E650-42A0-4752-8C9F-8EE22F02948C}">
      <dsp:nvSpPr>
        <dsp:cNvPr id="0" name=""/>
        <dsp:cNvSpPr/>
      </dsp:nvSpPr>
      <dsp:spPr>
        <a:xfrm>
          <a:off x="990601" y="1788906"/>
          <a:ext cx="2201984" cy="406665"/>
        </a:xfrm>
        <a:custGeom>
          <a:avLst/>
          <a:gdLst/>
          <a:ahLst/>
          <a:cxnLst/>
          <a:rect l="0" t="0" r="0" b="0"/>
          <a:pathLst>
            <a:path>
              <a:moveTo>
                <a:pt x="2201984" y="0"/>
              </a:moveTo>
              <a:lnTo>
                <a:pt x="2201984" y="220432"/>
              </a:lnTo>
              <a:lnTo>
                <a:pt x="0" y="220432"/>
              </a:lnTo>
              <a:lnTo>
                <a:pt x="0" y="406665"/>
              </a:lnTo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sp:txBody>
      <dsp:txXfrm>
        <a:off x="2035469" y="1990118"/>
        <a:ext cx="112249" cy="4242"/>
      </dsp:txXfrm>
    </dsp:sp>
    <dsp:sp modelId="{C6C75C1D-A35A-41F7-B2CE-142E723795CC}">
      <dsp:nvSpPr>
        <dsp:cNvPr id="0" name=""/>
        <dsp:cNvSpPr/>
      </dsp:nvSpPr>
      <dsp:spPr>
        <a:xfrm>
          <a:off x="2270373" y="684050"/>
          <a:ext cx="1844426" cy="1106656"/>
        </a:xfrm>
        <a:prstGeom prst="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mn-MN" sz="1300" b="1" kern="1200">
              <a:latin typeface="MAK Avant Garde" panose="00000400000000000000" pitchFamily="2" charset="0"/>
            </a:rPr>
            <a:t>Нүүрс борлуулалт 1.1 сая.тн</a:t>
          </a:r>
          <a:endParaRPr lang="en-US" sz="1300" b="1" kern="1200" dirty="0">
            <a:latin typeface="MAK Avant Garde" panose="00000400000000000000" pitchFamily="2" charset="0"/>
          </a:endParaRPr>
        </a:p>
      </dsp:txBody>
      <dsp:txXfrm>
        <a:off x="2270373" y="684050"/>
        <a:ext cx="1844426" cy="1106656"/>
      </dsp:txXfrm>
    </dsp:sp>
    <dsp:sp modelId="{BA012326-1743-40CA-B75F-820055F54803}">
      <dsp:nvSpPr>
        <dsp:cNvPr id="0" name=""/>
        <dsp:cNvSpPr/>
      </dsp:nvSpPr>
      <dsp:spPr>
        <a:xfrm>
          <a:off x="1911015" y="2781300"/>
          <a:ext cx="326957" cy="461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78" y="0"/>
              </a:lnTo>
              <a:lnTo>
                <a:pt x="180578" y="461464"/>
              </a:lnTo>
              <a:lnTo>
                <a:pt x="326957" y="461464"/>
              </a:lnTo>
            </a:path>
          </a:pathLst>
        </a:custGeom>
        <a:noFill/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sp:txBody>
      <dsp:txXfrm>
        <a:off x="2059899" y="3009911"/>
        <a:ext cx="29188" cy="4242"/>
      </dsp:txXfrm>
    </dsp:sp>
    <dsp:sp modelId="{3C3939BA-F5C5-4829-87C7-0F8D5DE69BCD}">
      <dsp:nvSpPr>
        <dsp:cNvPr id="0" name=""/>
        <dsp:cNvSpPr/>
      </dsp:nvSpPr>
      <dsp:spPr>
        <a:xfrm>
          <a:off x="68388" y="2227972"/>
          <a:ext cx="1844426" cy="1106656"/>
        </a:xfrm>
        <a:prstGeom prst="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mn-MN" sz="1300" b="1" kern="1200">
              <a:latin typeface="MAK Avant Garde" panose="00000400000000000000" pitchFamily="2" charset="0"/>
            </a:rPr>
            <a:t>Борлуулалтын орлого </a:t>
          </a:r>
          <a:r>
            <a:rPr lang="en-US" sz="1300" b="1" kern="1200">
              <a:latin typeface="MAK Avant Garde" panose="00000400000000000000" pitchFamily="2" charset="0"/>
            </a:rPr>
            <a:t>             </a:t>
          </a:r>
          <a:r>
            <a:rPr lang="mn-MN" sz="1300" b="1" kern="1200">
              <a:latin typeface="MAK Avant Garde" panose="00000400000000000000" pitchFamily="2" charset="0"/>
            </a:rPr>
            <a:t>123.7 тэрбум.төг</a:t>
          </a:r>
          <a:endParaRPr lang="en-US" sz="1300" b="1" kern="1200" dirty="0">
            <a:latin typeface="MAK Avant Garde" panose="00000400000000000000" pitchFamily="2" charset="0"/>
          </a:endParaRPr>
        </a:p>
      </dsp:txBody>
      <dsp:txXfrm>
        <a:off x="68388" y="2227972"/>
        <a:ext cx="1844426" cy="1106656"/>
      </dsp:txXfrm>
    </dsp:sp>
    <dsp:sp modelId="{8C559568-2853-4C30-BFD4-00E7E5F87457}">
      <dsp:nvSpPr>
        <dsp:cNvPr id="0" name=""/>
        <dsp:cNvSpPr/>
      </dsp:nvSpPr>
      <dsp:spPr>
        <a:xfrm>
          <a:off x="922213" y="3794292"/>
          <a:ext cx="2270373" cy="326211"/>
        </a:xfrm>
        <a:custGeom>
          <a:avLst/>
          <a:gdLst/>
          <a:ahLst/>
          <a:cxnLst/>
          <a:rect l="0" t="0" r="0" b="0"/>
          <a:pathLst>
            <a:path>
              <a:moveTo>
                <a:pt x="2270373" y="0"/>
              </a:moveTo>
              <a:lnTo>
                <a:pt x="2270373" y="180205"/>
              </a:lnTo>
              <a:lnTo>
                <a:pt x="0" y="180205"/>
              </a:lnTo>
              <a:lnTo>
                <a:pt x="0" y="326211"/>
              </a:lnTo>
            </a:path>
          </a:pathLst>
        </a:custGeom>
        <a:noFill/>
        <a:ln w="635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sp:txBody>
      <dsp:txXfrm>
        <a:off x="1999943" y="3955277"/>
        <a:ext cx="114912" cy="4242"/>
      </dsp:txXfrm>
    </dsp:sp>
    <dsp:sp modelId="{DF6E8FFC-FFE8-4698-8CF9-E1CC9B00B2E6}">
      <dsp:nvSpPr>
        <dsp:cNvPr id="0" name=""/>
        <dsp:cNvSpPr/>
      </dsp:nvSpPr>
      <dsp:spPr>
        <a:xfrm>
          <a:off x="2270373" y="2689436"/>
          <a:ext cx="1844426" cy="1106656"/>
        </a:xfrm>
        <a:prstGeom prst="rect">
          <a:avLst/>
        </a:prstGeom>
        <a:gradFill rotWithShape="0">
          <a:gsLst>
            <a:gs pos="0">
              <a:schemeClr val="accent4">
                <a:hueOff val="6237416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6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6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mn-MN" sz="1300" b="1" kern="1200">
              <a:latin typeface="MAK Avant Garde" panose="00000400000000000000" pitchFamily="2" charset="0"/>
            </a:rPr>
            <a:t>Нийт зардал </a:t>
          </a:r>
          <a:r>
            <a:rPr lang="en-US" sz="1300" b="1" kern="1200">
              <a:latin typeface="MAK Avant Garde" panose="00000400000000000000" pitchFamily="2" charset="0"/>
            </a:rPr>
            <a:t>             </a:t>
          </a:r>
          <a:r>
            <a:rPr lang="mn-MN" sz="1300" b="1" kern="1200">
              <a:latin typeface="MAK Avant Garde" panose="00000400000000000000" pitchFamily="2" charset="0"/>
            </a:rPr>
            <a:t>93.7 тэрбум.төг</a:t>
          </a:r>
          <a:endParaRPr lang="en-US" sz="1300" b="1" kern="1200" dirty="0">
            <a:latin typeface="MAK Avant Garde" panose="00000400000000000000" pitchFamily="2" charset="0"/>
          </a:endParaRPr>
        </a:p>
      </dsp:txBody>
      <dsp:txXfrm>
        <a:off x="2270373" y="2689436"/>
        <a:ext cx="1844426" cy="1106656"/>
      </dsp:txXfrm>
    </dsp:sp>
    <dsp:sp modelId="{CDFB4883-44E4-4732-978D-FFF15880BAB0}">
      <dsp:nvSpPr>
        <dsp:cNvPr id="0" name=""/>
        <dsp:cNvSpPr/>
      </dsp:nvSpPr>
      <dsp:spPr>
        <a:xfrm>
          <a:off x="1842626" y="4706232"/>
          <a:ext cx="395346" cy="450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773" y="0"/>
              </a:lnTo>
              <a:lnTo>
                <a:pt x="214773" y="450276"/>
              </a:lnTo>
              <a:lnTo>
                <a:pt x="395346" y="450276"/>
              </a:lnTo>
            </a:path>
          </a:pathLst>
        </a:custGeom>
        <a:noFill/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>
                <a:lumMod val="65000"/>
                <a:lumOff val="35000"/>
              </a:schemeClr>
            </a:solidFill>
            <a:latin typeface="MAK Avant Garde" panose="00000400000000000000" pitchFamily="2" charset="0"/>
          </a:endParaRPr>
        </a:p>
      </dsp:txBody>
      <dsp:txXfrm>
        <a:off x="2024804" y="4929249"/>
        <a:ext cx="30991" cy="4242"/>
      </dsp:txXfrm>
    </dsp:sp>
    <dsp:sp modelId="{9E4004E1-7CEA-46B2-8E8F-EB75B42FE492}">
      <dsp:nvSpPr>
        <dsp:cNvPr id="0" name=""/>
        <dsp:cNvSpPr/>
      </dsp:nvSpPr>
      <dsp:spPr>
        <a:xfrm>
          <a:off x="0" y="4152904"/>
          <a:ext cx="1844426" cy="1106656"/>
        </a:xfrm>
        <a:prstGeom prst="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300" b="1" kern="1200" dirty="0">
              <a:latin typeface="MAK Avant Garde" panose="00000400000000000000" pitchFamily="2" charset="0"/>
            </a:rPr>
            <a:t>Татвар төлөлт </a:t>
          </a:r>
          <a:r>
            <a:rPr lang="en-US" sz="1300" b="1" kern="1200" dirty="0">
              <a:latin typeface="MAK Avant Garde" panose="00000400000000000000" pitchFamily="2" charset="0"/>
            </a:rPr>
            <a:t>            </a:t>
          </a:r>
          <a:r>
            <a:rPr lang="mn-MN" sz="1300" b="1" kern="1200" dirty="0">
              <a:latin typeface="MAK Avant Garde" panose="00000400000000000000" pitchFamily="2" charset="0"/>
            </a:rPr>
            <a:t>38.9 тэрбум.төг</a:t>
          </a:r>
          <a:endParaRPr lang="en-US" sz="1300" kern="1200" dirty="0"/>
        </a:p>
      </dsp:txBody>
      <dsp:txXfrm>
        <a:off x="0" y="4152904"/>
        <a:ext cx="1844426" cy="1106656"/>
      </dsp:txXfrm>
    </dsp:sp>
    <dsp:sp modelId="{F292558E-3C4D-4740-AE3A-0850970C3D3F}">
      <dsp:nvSpPr>
        <dsp:cNvPr id="0" name=""/>
        <dsp:cNvSpPr/>
      </dsp:nvSpPr>
      <dsp:spPr>
        <a:xfrm>
          <a:off x="2270373" y="4603180"/>
          <a:ext cx="1844426" cy="1106656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mn-MN" sz="1300" b="1" kern="1200" dirty="0">
              <a:latin typeface="MAK Avant Garde" panose="00000400000000000000" pitchFamily="2" charset="0"/>
            </a:rPr>
            <a:t>Цэвэр ашиг </a:t>
          </a:r>
          <a:r>
            <a:rPr lang="en-US" sz="1300" b="1" kern="1200" dirty="0">
              <a:latin typeface="MAK Avant Garde" panose="00000400000000000000" pitchFamily="2" charset="0"/>
            </a:rPr>
            <a:t>            </a:t>
          </a:r>
          <a:r>
            <a:rPr lang="mn-MN" sz="1300" b="1" kern="1200" dirty="0">
              <a:latin typeface="MAK Avant Garde" panose="00000400000000000000" pitchFamily="2" charset="0"/>
            </a:rPr>
            <a:t>23.0 тэрбум.төг</a:t>
          </a:r>
          <a:endParaRPr lang="en-US" sz="1300" b="1" kern="1200" dirty="0">
            <a:latin typeface="MAK Avant Garde" panose="00000400000000000000" pitchFamily="2" charset="0"/>
          </a:endParaRPr>
        </a:p>
      </dsp:txBody>
      <dsp:txXfrm>
        <a:off x="2270373" y="4603180"/>
        <a:ext cx="1844426" cy="1106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0.59649</cdr:x>
      <cdr:y>0.10145</cdr:y>
    </cdr:from>
    <cdr:to>
      <cdr:x>0.70175</cdr:x>
      <cdr:y>0.15121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81600" y="533400"/>
          <a:ext cx="914373" cy="2616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endParaRPr lang="mn-MN" dirty="0">
            <a:solidFill>
              <a:sysClr val="windowText" lastClr="000000"/>
            </a:solidFill>
            <a:latin typeface="Times New Roman Mo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0.59649</cdr:x>
      <cdr:y>0.10145</cdr:y>
    </cdr:from>
    <cdr:to>
      <cdr:x>0.70175</cdr:x>
      <cdr:y>0.15121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81600" y="533400"/>
          <a:ext cx="914373" cy="2616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endParaRPr lang="mn-MN" dirty="0">
            <a:solidFill>
              <a:sysClr val="windowText" lastClr="000000"/>
            </a:solidFill>
            <a:latin typeface="Times New Roman Mo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mn-MN"/>
              <a:t>"Тавантолгой" ХК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6" y="0"/>
            <a:ext cx="2984500" cy="501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3B09-07DE-4F2A-BA0E-B2F0BD2828B4}" type="datetime1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4"/>
            <a:ext cx="2984500" cy="501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6" y="9517064"/>
            <a:ext cx="2984500" cy="501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C596-8BE9-4FC0-B04A-F168D120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5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mn-MN"/>
              <a:t>"Тавантолгой" ХК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BA209FA-9988-4E43-9320-281468E16B8D}" type="datetime1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9646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AFBE621-C498-4C6F-8544-CF265DF0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3128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6AF2B7-AB2C-4975-A007-254F49D9854F}" type="datetime1">
              <a:rPr lang="en-US" smtClean="0"/>
              <a:t>8/16/2019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9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7557AE4-7CBB-4AC6-A336-23229200DF61}" type="datetime1">
              <a:rPr lang="en-US" smtClean="0"/>
              <a:t>8/16/2019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2FBE07-CF8E-4F1A-A672-47566843F6CB}" type="datetime1">
              <a:rPr lang="en-US" smtClean="0"/>
              <a:t>8/16/2019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3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F98-22C4-4023-97AB-658A0D9B8BD9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6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E0A9-ECBA-4BD0-8C78-5093ACF23BCB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4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23BF-824D-4F4B-A4FF-1DB0226ECDF2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99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8F7B-513E-4989-9053-BB905A49305E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1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E792-7B82-4E37-BF9C-C2F8EFF2ACFF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93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DD4E-F98F-4AFC-953E-FD425B655D35}" type="datetime1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03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23AE-381B-4C62-B54C-60EEFAAF14A6}" type="datetime1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55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7042-EFB5-405B-BC4B-FE88051EBCA1}" type="datetime1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8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C625-324B-4AC9-9822-1203C9BF44EA}" type="datetime1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0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778-103A-4B06-BDD6-7FD4DBB264AA}" type="datetime1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EC1-0C36-46DE-B7DA-48A70DEF2982}" type="datetime1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2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B7A9-CAC0-4186-AE5A-D4A1DE296545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1EF3FB-D982-4A11-BE81-2517A404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846"/>
            <a:ext cx="9143999" cy="76327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4F8CA9-67CC-4E36-8409-153906D884C3}"/>
              </a:ext>
            </a:extLst>
          </p:cNvPr>
          <p:cNvSpPr/>
          <p:nvPr/>
        </p:nvSpPr>
        <p:spPr>
          <a:xfrm>
            <a:off x="5135346" y="2895600"/>
            <a:ext cx="314701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mn-MN" sz="3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K Avant Garde" panose="00000400000000000000" pitchFamily="2" charset="0"/>
                <a:cs typeface="Times New Roman" panose="02020603050405020304" pitchFamily="18" charset="0"/>
              </a:rPr>
              <a:t>ХАГАС </a:t>
            </a:r>
            <a:r>
              <a:rPr lang="mn-MN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K Avant Garde" panose="00000400000000000000" pitchFamily="2" charset="0"/>
                <a:cs typeface="Times New Roman" panose="02020603050405020304" pitchFamily="18" charset="0"/>
              </a:rPr>
              <a:t>ЖИЛИЙН</a:t>
            </a:r>
          </a:p>
          <a:p>
            <a:pPr algn="r"/>
            <a:r>
              <a:rPr lang="mn-MN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K Avant Garde" panose="00000400000000000000" pitchFamily="2" charset="0"/>
                <a:cs typeface="Times New Roman" panose="02020603050405020304" pitchFamily="18" charset="0"/>
              </a:rPr>
              <a:t>ТАЙЛАН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K Avant Garde" panose="00000400000000000000" pitchFamily="2" charset="0"/>
              <a:cs typeface="Times New Roman" panose="02020603050405020304" pitchFamily="18" charset="0"/>
            </a:endParaRPr>
          </a:p>
          <a:p>
            <a:pPr algn="r"/>
            <a:r>
              <a:rPr lang="en-US" sz="2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K Avant Garde" panose="00000400000000000000" pitchFamily="2" charset="0"/>
                <a:cs typeface="Times New Roman" panose="02020603050405020304" pitchFamily="18" charset="0"/>
              </a:rPr>
              <a:t>/2019</a:t>
            </a:r>
            <a:r>
              <a:rPr lang="mn-MN" sz="2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K Avant Garde" panose="00000400000000000000" pitchFamily="2" charset="0"/>
                <a:cs typeface="Times New Roman" panose="02020603050405020304" pitchFamily="18" charset="0"/>
              </a:rPr>
              <a:t> он</a:t>
            </a:r>
            <a:r>
              <a:rPr lang="en-US" sz="2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K Avant Garde" panose="00000400000000000000" pitchFamily="2" charset="0"/>
                <a:cs typeface="Times New Roman" panose="02020603050405020304" pitchFamily="18" charset="0"/>
              </a:rPr>
              <a:t>/</a:t>
            </a:r>
            <a:endParaRPr lang="mn-MN" sz="2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K Avant 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27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76200"/>
            <a:ext cx="3200400" cy="484314"/>
          </a:xfrm>
        </p:spPr>
        <p:txBody>
          <a:bodyPr>
            <a:noAutofit/>
          </a:bodyPr>
          <a:lstStyle/>
          <a:p>
            <a:pPr algn="r"/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Санхүүгийн </a:t>
            </a:r>
            <a:r>
              <a: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тайлан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7526C6F-C229-405E-A839-800CCE5A1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69105"/>
              </p:ext>
            </p:extLst>
          </p:nvPr>
        </p:nvGraphicFramePr>
        <p:xfrm>
          <a:off x="665270" y="1219200"/>
          <a:ext cx="7813460" cy="4310389"/>
        </p:xfrm>
        <a:graphic>
          <a:graphicData uri="http://schemas.openxmlformats.org/drawingml/2006/table">
            <a:tbl>
              <a:tblPr firstRow="1" lastRow="1" lastCol="1">
                <a:tableStyleId>{0E3FDE45-AF77-4B5C-9715-49D594BDF05E}</a:tableStyleId>
              </a:tblPr>
              <a:tblGrid>
                <a:gridCol w="4252749">
                  <a:extLst>
                    <a:ext uri="{9D8B030D-6E8A-4147-A177-3AD203B41FA5}">
                      <a16:colId xmlns:a16="http://schemas.microsoft.com/office/drawing/2014/main" xmlns="" val="3859093404"/>
                    </a:ext>
                  </a:extLst>
                </a:gridCol>
                <a:gridCol w="1119247">
                  <a:extLst>
                    <a:ext uri="{9D8B030D-6E8A-4147-A177-3AD203B41FA5}">
                      <a16:colId xmlns:a16="http://schemas.microsoft.com/office/drawing/2014/main" xmlns="" val="2120980891"/>
                    </a:ext>
                  </a:extLst>
                </a:gridCol>
                <a:gridCol w="922488">
                  <a:extLst>
                    <a:ext uri="{9D8B030D-6E8A-4147-A177-3AD203B41FA5}">
                      <a16:colId xmlns:a16="http://schemas.microsoft.com/office/drawing/2014/main" xmlns="" val="709439742"/>
                    </a:ext>
                  </a:extLst>
                </a:gridCol>
                <a:gridCol w="159892">
                  <a:extLst>
                    <a:ext uri="{9D8B030D-6E8A-4147-A177-3AD203B41FA5}">
                      <a16:colId xmlns:a16="http://schemas.microsoft.com/office/drawing/2014/main" xmlns="" val="2398650320"/>
                    </a:ext>
                  </a:extLst>
                </a:gridCol>
                <a:gridCol w="1359084">
                  <a:extLst>
                    <a:ext uri="{9D8B030D-6E8A-4147-A177-3AD203B41FA5}">
                      <a16:colId xmlns:a16="http://schemas.microsoft.com/office/drawing/2014/main" xmlns="" val="812675210"/>
                    </a:ext>
                  </a:extLst>
                </a:gridCol>
              </a:tblGrid>
              <a:tr h="59381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u="none" strike="noStrike" dirty="0">
                          <a:solidFill>
                            <a:schemeClr val="bg1"/>
                          </a:solidFill>
                          <a:effectLst/>
                          <a:latin typeface="MAK Avant Garde" panose="00000400000000000000" pitchFamily="2" charset="0"/>
                        </a:rPr>
                        <a:t>Үзүүлэлт</a:t>
                      </a:r>
                      <a:endParaRPr lang="mn-MN" sz="1000" b="1" i="0" u="none" strike="noStrike" dirty="0">
                        <a:solidFill>
                          <a:schemeClr val="bg1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AK Avant Garde" panose="00000400000000000000" pitchFamily="2" charset="0"/>
                        </a:rPr>
                        <a:t>2018</a:t>
                      </a:r>
                      <a:r>
                        <a:rPr lang="mn-MN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AK Avant Garde" panose="00000400000000000000" pitchFamily="2" charset="0"/>
                        </a:rPr>
                        <a:t>.06.30</a:t>
                      </a:r>
                    </a:p>
                  </a:txBody>
                  <a:tcPr marL="6243" marR="6243" marT="6243" marB="0" anchor="ctr">
                    <a:lnB w="12700" cmpd="sng">
                      <a:noFill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u="none" strike="noStrike" dirty="0">
                          <a:solidFill>
                            <a:schemeClr val="bg1"/>
                          </a:solidFill>
                          <a:effectLst/>
                          <a:latin typeface="MAK Avant Garde" panose="00000400000000000000" pitchFamily="2" charset="0"/>
                        </a:rPr>
                        <a:t>2019.06.30</a:t>
                      </a:r>
                      <a:endParaRPr lang="mn-MN" sz="1000" b="1" i="0" u="none" strike="noStrike" dirty="0">
                        <a:solidFill>
                          <a:schemeClr val="bg1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B w="12700" cmpd="sng">
                      <a:noFill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B w="12700" cmpd="sng">
                      <a:noFill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dirty="0">
                          <a:solidFill>
                            <a:schemeClr val="bg1"/>
                          </a:solidFill>
                          <a:latin typeface="MAK Avant Garde" panose="00000400000000000000" pitchFamily="2" charset="0"/>
                        </a:rPr>
                        <a:t>Харьцуулалт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dirty="0">
                          <a:solidFill>
                            <a:schemeClr val="bg1"/>
                          </a:solidFill>
                          <a:latin typeface="MAK Avant Garde" panose="00000400000000000000" pitchFamily="2" charset="0"/>
                        </a:rPr>
                        <a:t>/Өмнөх оны мөн үе/</a:t>
                      </a:r>
                      <a:endParaRPr lang="en-US" sz="1000" dirty="0">
                        <a:solidFill>
                          <a:schemeClr val="bg1"/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B w="12700" cmpd="sng">
                      <a:noFill/>
                    </a:lnB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6665951"/>
                  </a:ext>
                </a:extLst>
              </a:tr>
              <a:tr h="39648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Борлуулалтын орлого (цэвэр)</a:t>
                      </a:r>
                      <a:endParaRPr lang="mn-MN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90,493,295.1</a:t>
                      </a:r>
                      <a:endParaRPr lang="en-US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123,729,621.6</a:t>
                      </a:r>
                      <a:endParaRPr lang="en-US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AK Avant Garde" panose="00000400000000000000" pitchFamily="2" charset="0"/>
                        </a:rPr>
                        <a:t>136.7%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28441"/>
                  </a:ext>
                </a:extLst>
              </a:tr>
              <a:tr h="39648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Борлуулалтын өртөг</a:t>
                      </a:r>
                      <a:endParaRPr lang="mn-MN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61,148,096,8</a:t>
                      </a:r>
                      <a:endParaRPr lang="en-US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92,918,095.6</a:t>
                      </a:r>
                      <a:endParaRPr lang="en-US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AK Avant Garde" panose="00000400000000000000" pitchFamily="2" charset="0"/>
                        </a:rPr>
                        <a:t>152.0%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44730"/>
                  </a:ext>
                </a:extLst>
              </a:tr>
              <a:tr h="39648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Нийт ашиг ( алдагдал)</a:t>
                      </a:r>
                      <a:endParaRPr lang="mn-MN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29.345.198.3</a:t>
                      </a: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30,811,526.0</a:t>
                      </a:r>
                      <a:endParaRPr lang="en-US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AK Avant Garde" panose="00000400000000000000" pitchFamily="2" charset="0"/>
                        </a:rPr>
                        <a:t>105.0%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2622545"/>
                  </a:ext>
                </a:extLst>
              </a:tr>
              <a:tr h="39648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Татвар төлөхийн өмнөх  ашиг </a:t>
                      </a:r>
                      <a:endParaRPr lang="mn-MN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25.846.342.0</a:t>
                      </a: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29,945,199.1</a:t>
                      </a:r>
                      <a:endParaRPr lang="en-US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AK Avant Garde" panose="00000400000000000000" pitchFamily="2" charset="0"/>
                        </a:rPr>
                        <a:t>115.9%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719627"/>
                  </a:ext>
                </a:extLst>
              </a:tr>
              <a:tr h="39648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Тайлант үеийн цэвэр ашиг</a:t>
                      </a:r>
                      <a:endParaRPr lang="mn-MN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19,256,579.5</a:t>
                      </a:r>
                      <a:endParaRPr lang="en-US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AK Avant Garde" panose="00000400000000000000" pitchFamily="2" charset="0"/>
                        </a:rPr>
                        <a:t>23,013,969.3</a:t>
                      </a:r>
                      <a:endParaRPr lang="en-US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AK Avant Garde" panose="00000400000000000000" pitchFamily="2" charset="0"/>
                        </a:rPr>
                        <a:t>119.5%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2155762"/>
                  </a:ext>
                </a:extLst>
              </a:tr>
              <a:tr h="59775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1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Нэгж бүтээгдэхүүний </a:t>
                      </a:r>
                    </a:p>
                    <a:p>
                      <a:pPr algn="l" fontAlgn="ctr"/>
                      <a:r>
                        <a:rPr lang="mn-MN" sz="1000" b="1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борлуулалтын орлого /төг/</a:t>
                      </a:r>
                    </a:p>
                  </a:txBody>
                  <a:tcPr marL="6243" marR="6243" marT="6243" marB="0" anchor="ctr">
                    <a:lnR>
                      <a:noFill/>
                    </a:lnR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108,700.6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121,018.8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solidFill>
                          <a:srgbClr val="00B050"/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050" dirty="0">
                          <a:solidFill>
                            <a:srgbClr val="00B050"/>
                          </a:solidFill>
                          <a:latin typeface="MAK Avant Garde" panose="00000400000000000000" pitchFamily="2" charset="0"/>
                        </a:rPr>
                        <a:t>12318.2</a:t>
                      </a:r>
                      <a:endParaRPr lang="en-US" sz="1050" dirty="0">
                        <a:solidFill>
                          <a:srgbClr val="00B050"/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148478"/>
                  </a:ext>
                </a:extLst>
              </a:tr>
              <a:tr h="593816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b="1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Нэгж бүтээгдэхүүний 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b="1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зардал /төг/</a:t>
                      </a:r>
                    </a:p>
                  </a:txBody>
                  <a:tcPr marL="6243" marR="6243" marT="6243" marB="0" anchor="ctr">
                    <a:lnR>
                      <a:noFill/>
                    </a:lnR>
                    <a:lnT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77,654.0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92,873.5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solidFill>
                          <a:srgbClr val="00B050"/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050" dirty="0">
                          <a:solidFill>
                            <a:srgbClr val="00B050"/>
                          </a:solidFill>
                          <a:latin typeface="MAK Avant Garde" panose="00000400000000000000" pitchFamily="2" charset="0"/>
                        </a:rPr>
                        <a:t>15219.5</a:t>
                      </a:r>
                      <a:endParaRPr lang="en-US" sz="1050" dirty="0">
                        <a:solidFill>
                          <a:srgbClr val="00B050"/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T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107075"/>
                  </a:ext>
                </a:extLst>
              </a:tr>
              <a:tr h="542562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b="1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Нэгж бүтээгдэхүүний 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b="1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цэвэр ашиг /төг/</a:t>
                      </a:r>
                    </a:p>
                  </a:txBody>
                  <a:tcPr marL="6243" marR="6243" marT="6243" marB="0" anchor="ctr">
                    <a:lnR>
                      <a:noFill/>
                    </a:lnR>
                    <a:lnT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23,131.0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22,509.7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solidFill>
                          <a:srgbClr val="FF0000"/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050" dirty="0">
                          <a:solidFill>
                            <a:srgbClr val="FF0000"/>
                          </a:solidFill>
                          <a:latin typeface="MAK Avant Garde" panose="00000400000000000000" pitchFamily="2" charset="0"/>
                        </a:rPr>
                        <a:t>- 621.3</a:t>
                      </a:r>
                      <a:endParaRPr lang="en-US" sz="1050" dirty="0">
                        <a:solidFill>
                          <a:srgbClr val="FF0000"/>
                        </a:solidFill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T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78598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9EE79A-C3C6-434A-A65F-D47423BE9C53}"/>
              </a:ext>
            </a:extLst>
          </p:cNvPr>
          <p:cNvSpPr txBox="1"/>
          <p:nvPr/>
        </p:nvSpPr>
        <p:spPr>
          <a:xfrm>
            <a:off x="7239000" y="8382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100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</a:rPr>
              <a:t>/мян.төг/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MAK Avant 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6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52400"/>
            <a:ext cx="3465909" cy="381000"/>
          </a:xfrm>
        </p:spPr>
        <p:txBody>
          <a:bodyPr>
            <a:noAutofit/>
          </a:bodyPr>
          <a:lstStyle/>
          <a:p>
            <a:pPr algn="r"/>
            <a:r>
              <a: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Хувьцааны мэдээлэл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0" y="1362561"/>
            <a:ext cx="2796779" cy="4845050"/>
          </a:xfrm>
        </p:spPr>
        <p:txBody>
          <a:bodyPr>
            <a:noAutofit/>
          </a:bodyPr>
          <a:lstStyle/>
          <a:p>
            <a:pPr algn="just"/>
            <a:r>
              <a:rPr lang="mn-MN" sz="1400" dirty="0">
                <a:latin typeface="MAK Avant Garde" panose="00000400000000000000" pitchFamily="2" charset="0"/>
                <a:cs typeface="Times New Roman" panose="02020603050405020304" pitchFamily="18" charset="0"/>
              </a:rPr>
              <a:t>2011 оны 07 сарын 29-ны өдрөөс нэгж хувьцааг 100 дахин хувааж 52</a:t>
            </a:r>
            <a:r>
              <a:rPr lang="en-US" sz="1400" dirty="0">
                <a:latin typeface="MAK Avant Garde" panose="00000400000000000000" pitchFamily="2" charset="0"/>
                <a:cs typeface="Times New Roman" panose="02020603050405020304" pitchFamily="18" charset="0"/>
              </a:rPr>
              <a:t>’</a:t>
            </a:r>
            <a:r>
              <a:rPr lang="mn-MN" sz="1400" dirty="0">
                <a:latin typeface="MAK Avant Garde" panose="00000400000000000000" pitchFamily="2" charset="0"/>
                <a:cs typeface="Times New Roman" panose="02020603050405020304" pitchFamily="18" charset="0"/>
              </a:rPr>
              <a:t>665</a:t>
            </a:r>
            <a:r>
              <a:rPr lang="en-US" sz="1400" dirty="0">
                <a:latin typeface="MAK Avant Garde" panose="00000400000000000000" pitchFamily="2" charset="0"/>
                <a:cs typeface="Times New Roman" panose="02020603050405020304" pitchFamily="18" charset="0"/>
              </a:rPr>
              <a:t>’</a:t>
            </a:r>
            <a:r>
              <a:rPr lang="mn-MN" sz="1400" dirty="0">
                <a:latin typeface="MAK Avant Garde" panose="00000400000000000000" pitchFamily="2" charset="0"/>
                <a:cs typeface="Times New Roman" panose="02020603050405020304" pitchFamily="18" charset="0"/>
              </a:rPr>
              <a:t>200 ширхэг хувьцаатай болсон.</a:t>
            </a:r>
          </a:p>
          <a:p>
            <a:pPr algn="just"/>
            <a:endParaRPr lang="mn-MN" sz="1400" dirty="0">
              <a:latin typeface="MAK Avant 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mn-MN" sz="1400" dirty="0">
                <a:latin typeface="MAK Avant Garde" panose="00000400000000000000" pitchFamily="2" charset="0"/>
                <a:cs typeface="Times New Roman" panose="02020603050405020304" pitchFamily="18" charset="0"/>
              </a:rPr>
              <a:t>Тавантолгой ХК-ийн хувьцаа 122901 ширхэг буюу 849.1 сая төгрөгийн арилжаа хийгдсэн. Энэ нь өмнөх оны мөн үетэй харьцуулахад 49.1%-иар буурсан үзүүлэлт гарсан байна.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34898" y="968861"/>
            <a:ext cx="27385" cy="5279539"/>
          </a:xfrm>
          <a:prstGeom prst="line">
            <a:avLst/>
          </a:prstGeom>
          <a:ln>
            <a:solidFill>
              <a:srgbClr val="6E2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70299"/>
              </p:ext>
            </p:extLst>
          </p:nvPr>
        </p:nvGraphicFramePr>
        <p:xfrm>
          <a:off x="3184913" y="1066798"/>
          <a:ext cx="5806688" cy="17339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0935">
                  <a:extLst>
                    <a:ext uri="{9D8B030D-6E8A-4147-A177-3AD203B41FA5}">
                      <a16:colId xmlns:a16="http://schemas.microsoft.com/office/drawing/2014/main" xmlns="" val="1554381487"/>
                    </a:ext>
                  </a:extLst>
                </a:gridCol>
                <a:gridCol w="945281">
                  <a:extLst>
                    <a:ext uri="{9D8B030D-6E8A-4147-A177-3AD203B41FA5}">
                      <a16:colId xmlns:a16="http://schemas.microsoft.com/office/drawing/2014/main" xmlns="" val="1072590803"/>
                    </a:ext>
                  </a:extLst>
                </a:gridCol>
                <a:gridCol w="866507">
                  <a:extLst>
                    <a:ext uri="{9D8B030D-6E8A-4147-A177-3AD203B41FA5}">
                      <a16:colId xmlns:a16="http://schemas.microsoft.com/office/drawing/2014/main" xmlns="" val="1113821166"/>
                    </a:ext>
                  </a:extLst>
                </a:gridCol>
                <a:gridCol w="843965">
                  <a:extLst>
                    <a:ext uri="{9D8B030D-6E8A-4147-A177-3AD203B41FA5}">
                      <a16:colId xmlns:a16="http://schemas.microsoft.com/office/drawing/2014/main" xmlns="" val="1934772018"/>
                    </a:ext>
                  </a:extLst>
                </a:gridCol>
              </a:tblGrid>
              <a:tr h="34679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8Q2</a:t>
                      </a: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2018Q4</a:t>
                      </a: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2019Q2</a:t>
                      </a: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06375939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r>
                        <a:rPr lang="mn-M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Нэгж хувьцааны үнэ /дундаж/</a:t>
                      </a:r>
                      <a:r>
                        <a:rPr lang="mn-MN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төгрөг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12892236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r>
                        <a:rPr lang="mn-M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Нийт арилжаалагдсан хувьцаа, ширхэг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139’272</a:t>
                      </a: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878359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r>
                        <a:rPr lang="mn-M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Нийт арилжааны</a:t>
                      </a:r>
                      <a:r>
                        <a:rPr lang="mn-MN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дүн, тэрбум.төг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25056403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r>
                        <a:rPr lang="mn-M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 зээлийн</a:t>
                      </a:r>
                      <a:r>
                        <a:rPr lang="mn-MN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үнэлгээ, тэрбум төг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</a:t>
                      </a: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409.0</a:t>
                      </a: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363.8</a:t>
                      </a: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7100344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BED788D-79F8-48F4-B0F3-48049E03A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24" y="3124200"/>
            <a:ext cx="5682590" cy="2971800"/>
          </a:xfrm>
        </p:spPr>
      </p:pic>
    </p:spTree>
    <p:extLst>
      <p:ext uri="{BB962C8B-B14F-4D97-AF65-F5344CB8AC3E}">
        <p14:creationId xmlns:p14="http://schemas.microsoft.com/office/powerpoint/2010/main" val="1504957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14300"/>
            <a:ext cx="3507653" cy="457200"/>
          </a:xfrm>
        </p:spPr>
        <p:txBody>
          <a:bodyPr>
            <a:normAutofit fontScale="90000"/>
          </a:bodyPr>
          <a:lstStyle/>
          <a:p>
            <a:pPr algn="r"/>
            <a:r>
              <a:rPr lang="mn-MN" sz="2000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Ногдол ашгийн мэдээлэл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MAK Avant Garde" panose="000004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870" y="987552"/>
            <a:ext cx="8678324" cy="1676400"/>
          </a:xfrm>
        </p:spPr>
        <p:txBody>
          <a:bodyPr>
            <a:noAutofit/>
          </a:bodyPr>
          <a:lstStyle/>
          <a:p>
            <a:r>
              <a:rPr lang="mn-MN" sz="1400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Хувьцааны нэр, тэмдэг: </a:t>
            </a:r>
            <a:r>
              <a:rPr lang="mn-MN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Тавантолгой, ТТ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L</a:t>
            </a:r>
            <a:endParaRPr lang="mn-MN" sz="1400" b="1" dirty="0">
              <a:solidFill>
                <a:schemeClr val="bg2">
                  <a:lumMod val="50000"/>
                </a:schemeClr>
              </a:solidFill>
              <a:latin typeface="MAK Avant Garde" panose="00000400000000000000" pitchFamily="2" charset="0"/>
              <a:cs typeface="Times New Roman" pitchFamily="18" charset="0"/>
            </a:endParaRPr>
          </a:p>
          <a:p>
            <a:r>
              <a:rPr lang="mn-MN" sz="1400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Хувьцааны тоо: </a:t>
            </a:r>
            <a:r>
              <a:rPr lang="mn-MN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526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’</a:t>
            </a:r>
            <a:r>
              <a:rPr lang="mn-MN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652 </a:t>
            </a:r>
            <a:r>
              <a:rPr lang="mn-MN" sz="1400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/1995он/, </a:t>
            </a:r>
            <a:r>
              <a:rPr lang="mn-MN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52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’</a:t>
            </a:r>
            <a:r>
              <a:rPr lang="mn-MN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665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’</a:t>
            </a:r>
            <a:r>
              <a:rPr lang="mn-MN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200 </a:t>
            </a:r>
            <a:r>
              <a:rPr lang="mn-MN" sz="1400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/2011он/ 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MAK Avant Garde" panose="00000400000000000000" pitchFamily="2" charset="0"/>
              <a:cs typeface="Times New Roman" pitchFamily="18" charset="0"/>
            </a:endParaRPr>
          </a:p>
          <a:p>
            <a:r>
              <a:rPr lang="mn-MN" sz="1400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Компанийн зэрэглэл: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I</a:t>
            </a:r>
            <a:r>
              <a:rPr lang="mn-MN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 зэрэглэл</a:t>
            </a:r>
          </a:p>
          <a:p>
            <a:r>
              <a:rPr lang="mn-MN" sz="1400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Өнөөдрийн ханш: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6700 </a:t>
            </a:r>
            <a:r>
              <a:rPr lang="mn-MN" sz="1400" b="1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төгрөг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MAK Avant Garde" panose="00000400000000000000" pitchFamily="2" charset="0"/>
              <a:cs typeface="Times New Roman" pitchFamily="18" charset="0"/>
            </a:endParaRPr>
          </a:p>
          <a:p>
            <a:pPr marL="0" indent="0">
              <a:buNone/>
            </a:pPr>
            <a:endParaRPr lang="mn-MN" sz="1400" dirty="0">
              <a:solidFill>
                <a:schemeClr val="bg2">
                  <a:lumMod val="50000"/>
                </a:schemeClr>
              </a:solidFill>
              <a:latin typeface="MAK Avant Garde" panose="00000400000000000000" pitchFamily="2" charset="0"/>
              <a:cs typeface="Times New Roman" pitchFamily="18" charset="0"/>
            </a:endParaRPr>
          </a:p>
          <a:p>
            <a:endParaRPr lang="mn-MN" sz="1400" dirty="0">
              <a:solidFill>
                <a:schemeClr val="bg2">
                  <a:lumMod val="50000"/>
                </a:schemeClr>
              </a:solidFill>
              <a:latin typeface="MAK Avant Garde" panose="00000400000000000000" pitchFamily="2" charset="0"/>
              <a:cs typeface="Times New Roman" pitchFamily="18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MAK Avant Garde" panose="00000400000000000000" pitchFamily="2" charset="0"/>
              <a:cs typeface="Times New Roman" pitchFamily="18" charset="0"/>
            </a:endParaRPr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6314715"/>
              </p:ext>
            </p:extLst>
          </p:nvPr>
        </p:nvGraphicFramePr>
        <p:xfrm>
          <a:off x="240792" y="2857500"/>
          <a:ext cx="838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9B7F38-6F63-4E05-9E4D-1B8C326B8158}"/>
              </a:ext>
            </a:extLst>
          </p:cNvPr>
          <p:cNvSpPr/>
          <p:nvPr/>
        </p:nvSpPr>
        <p:spPr>
          <a:xfrm>
            <a:off x="5273040" y="990600"/>
            <a:ext cx="35131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n-M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K Avant Garde" panose="00000400000000000000" pitchFamily="2" charset="0"/>
              </a:rPr>
              <a:t>Рүүлийн 10 жилд</a:t>
            </a:r>
          </a:p>
          <a:p>
            <a:pPr algn="ctr"/>
            <a:r>
              <a:rPr lang="mn-MN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alpha val="61000"/>
                  </a:schemeClr>
                </a:solidFill>
                <a:effectLst>
                  <a:outerShdw dist="38100" dir="2700000" sx="1000" sy="1000" algn="tl" rotWithShape="0">
                    <a:schemeClr val="accent2"/>
                  </a:outerShdw>
                </a:effectLst>
                <a:latin typeface="MAK Avant Garde" panose="00000400000000000000" pitchFamily="2" charset="0"/>
              </a:rPr>
              <a:t>467.3</a:t>
            </a:r>
            <a:r>
              <a:rPr lang="mn-MN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K Avant Garde" panose="00000400000000000000" pitchFamily="2" charset="0"/>
              </a:rPr>
              <a:t> тэрбум төгрөг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K Avant 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93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5400" y="6019800"/>
            <a:ext cx="261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11 дугаар сарын 06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63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66432" y="29811"/>
            <a:ext cx="1905000" cy="563562"/>
          </a:xfrm>
        </p:spPr>
        <p:txBody>
          <a:bodyPr>
            <a:noAutofit/>
          </a:bodyPr>
          <a:lstStyle/>
          <a:p>
            <a:pPr algn="l"/>
            <a:r>
              <a:rPr lang="mn-M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АГУУЛГА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166018"/>
            <a:ext cx="58674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n-M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Компанийн ерөнхий танилцуулга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n-M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Бизнес үйл ажиллагаа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n-M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Санхүүгийн </a:t>
            </a:r>
            <a:r>
              <a:rPr lang="mn-M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тайлан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n-M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Хувьцааны арилжаа, ногдол ашиг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n-M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Бусад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mn-MN" sz="16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5B1124-5D5D-49FC-B4E0-36DF1B09E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55592" y="619610"/>
            <a:ext cx="3288407" cy="57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87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/>
          <p:cNvSpPr>
            <a:spLocks noGrp="1"/>
          </p:cNvSpPr>
          <p:nvPr>
            <p:ph type="title"/>
          </p:nvPr>
        </p:nvSpPr>
        <p:spPr>
          <a:xfrm>
            <a:off x="5638800" y="136526"/>
            <a:ext cx="3028950" cy="396874"/>
          </a:xfrm>
        </p:spPr>
        <p:txBody>
          <a:bodyPr>
            <a:normAutofit fontScale="90000"/>
          </a:bodyPr>
          <a:lstStyle/>
          <a:p>
            <a:pPr algn="r"/>
            <a:r>
              <a:rPr lang="mn-M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Ерөнхий танилцуулга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7B588CA-E185-474C-9BA8-59C59E9F7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90601"/>
            <a:ext cx="266700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1400" dirty="0">
                <a:solidFill>
                  <a:srgbClr val="993300"/>
                </a:solidFill>
                <a:latin typeface="MAK Avant Garde" panose="00000400000000000000" pitchFamily="2" charset="0"/>
              </a:rPr>
              <a:t>Компанийн оноосон нэр</a:t>
            </a:r>
          </a:p>
          <a:p>
            <a:pPr marL="0" indent="0">
              <a:buNone/>
            </a:pPr>
            <a:endParaRPr lang="mn-MN" sz="1400" dirty="0">
              <a:solidFill>
                <a:srgbClr val="993300"/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rgbClr val="993300"/>
                </a:solidFill>
                <a:latin typeface="MAK Avant Garde" panose="00000400000000000000" pitchFamily="2" charset="0"/>
              </a:rPr>
              <a:t>Үйл ажиллагааны чиглэл</a:t>
            </a:r>
          </a:p>
          <a:p>
            <a:pPr marL="0" indent="0">
              <a:buNone/>
            </a:pPr>
            <a:endParaRPr lang="mn-MN" sz="1400" dirty="0">
              <a:solidFill>
                <a:srgbClr val="993300"/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rgbClr val="993300"/>
                </a:solidFill>
                <a:latin typeface="MAK Avant Garde" panose="00000400000000000000" pitchFamily="2" charset="0"/>
              </a:rPr>
              <a:t>Компанийн удирдлага</a:t>
            </a:r>
          </a:p>
          <a:p>
            <a:pPr marL="0" indent="0">
              <a:buNone/>
            </a:pPr>
            <a:endParaRPr lang="mn-MN" sz="1400" dirty="0">
              <a:solidFill>
                <a:srgbClr val="993300"/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endParaRPr lang="mn-MN" sz="1400" dirty="0">
              <a:solidFill>
                <a:srgbClr val="993300"/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rgbClr val="993300"/>
                </a:solidFill>
                <a:latin typeface="MAK Avant Garde" panose="00000400000000000000" pitchFamily="2" charset="0"/>
              </a:rPr>
              <a:t>Үүсгэн байгуулагдсан огноо</a:t>
            </a:r>
          </a:p>
          <a:p>
            <a:pPr marL="0" indent="0">
              <a:buNone/>
            </a:pPr>
            <a:endParaRPr lang="mn-MN" sz="1400" dirty="0">
              <a:solidFill>
                <a:srgbClr val="993300"/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rgbClr val="993300"/>
                </a:solidFill>
                <a:latin typeface="MAK Avant Garde" panose="00000400000000000000" pitchFamily="2" charset="0"/>
              </a:rPr>
              <a:t>Ажилтнуудын тоо</a:t>
            </a:r>
          </a:p>
          <a:p>
            <a:pPr marL="0" indent="0">
              <a:buNone/>
            </a:pPr>
            <a:endParaRPr lang="mn-MN" sz="1400" dirty="0">
              <a:solidFill>
                <a:srgbClr val="993300"/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rgbClr val="993300"/>
                </a:solidFill>
                <a:latin typeface="MAK Avant Garde" panose="00000400000000000000" pitchFamily="2" charset="0"/>
              </a:rPr>
              <a:t>Тусгай зөвшөөрлийн мэдээлэл</a:t>
            </a:r>
          </a:p>
          <a:p>
            <a:pPr marL="0" indent="0">
              <a:buNone/>
            </a:pPr>
            <a:endParaRPr lang="mn-MN" sz="1400" dirty="0">
              <a:solidFill>
                <a:srgbClr val="993300"/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rgbClr val="993300"/>
                </a:solidFill>
                <a:latin typeface="MAK Avant Garde" panose="00000400000000000000" pitchFamily="2" charset="0"/>
              </a:rPr>
              <a:t>Хүчин чадал</a:t>
            </a:r>
            <a:endParaRPr lang="en-US" sz="1400" dirty="0">
              <a:solidFill>
                <a:srgbClr val="993300"/>
              </a:solidFill>
              <a:latin typeface="MAK Avant Garde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316F5-C8E6-4F10-9CEB-F8AD0A01B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19400" y="990601"/>
            <a:ext cx="6019800" cy="549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Тавантолгой Хувьцаат Компани</a:t>
            </a:r>
          </a:p>
          <a:p>
            <a:pPr marL="0" indent="0">
              <a:buNone/>
            </a:pPr>
            <a:endParaRPr lang="mn-MN" sz="12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Чулуу нүүрс олборлон борлуулах, кокс боловсруулах </a:t>
            </a:r>
          </a:p>
          <a:p>
            <a:pPr marL="0" indent="0">
              <a:buNone/>
            </a:pPr>
            <a:endParaRPr lang="mn-MN" sz="16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ТУЗ-ийн дарга Ваанчигийн МӨНХБАТ</a:t>
            </a:r>
          </a:p>
          <a:p>
            <a:pPr marL="0" indent="0">
              <a:buNone/>
            </a:pP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Гүйцэтгэх захирал </a:t>
            </a:r>
            <a:r>
              <a:rPr lang="mn-M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Рэнчинбямбын </a:t>
            </a:r>
            <a:r>
              <a:rPr lang="mn-M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С</a:t>
            </a:r>
            <a:r>
              <a:rPr lang="mn-M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ЭДДОРЖ</a:t>
            </a:r>
            <a:endParaRPr lang="mn-MN" sz="14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endParaRPr lang="mn-MN" sz="14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1966 оны 04 дүгээр сарын 18-ны өдөр</a:t>
            </a:r>
          </a:p>
          <a:p>
            <a:pPr marL="0" indent="0">
              <a:buNone/>
            </a:pPr>
            <a:endParaRPr lang="mn-MN" sz="8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endParaRPr lang="mn-MN" sz="14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197</a:t>
            </a:r>
          </a:p>
          <a:p>
            <a:pPr marL="0" indent="0">
              <a:buNone/>
            </a:pPr>
            <a:endParaRPr lang="mn-MN" sz="14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Өмнөговь, Цогтцэций сум, Дугаар: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MV</a:t>
            </a: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-000287/А,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хэмжээ :276,9 га</a:t>
            </a:r>
          </a:p>
          <a:p>
            <a:pPr marL="0" indent="0">
              <a:buNone/>
            </a:pPr>
            <a:endParaRPr lang="mn-MN" sz="400" dirty="0">
              <a:solidFill>
                <a:schemeClr val="tx1">
                  <a:lumMod val="75000"/>
                  <a:lumOff val="25000"/>
                </a:schemeClr>
              </a:solidFill>
              <a:latin typeface="MAK Avant Garde" panose="00000400000000000000" pitchFamily="2" charset="0"/>
            </a:endParaRPr>
          </a:p>
          <a:p>
            <a:pPr marL="0" indent="0">
              <a:buNone/>
            </a:pP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Жилд 5-15 сая.тн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 </a:t>
            </a:r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нүүрс олборлон борлуулах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FBF3672-4262-48C0-AFBB-DC27378D507A}"/>
              </a:ext>
            </a:extLst>
          </p:cNvPr>
          <p:cNvCxnSpPr>
            <a:cxnSpLocks/>
          </p:cNvCxnSpPr>
          <p:nvPr/>
        </p:nvCxnSpPr>
        <p:spPr>
          <a:xfrm>
            <a:off x="2667000" y="644461"/>
            <a:ext cx="0" cy="5453063"/>
          </a:xfrm>
          <a:prstGeom prst="line">
            <a:avLst/>
          </a:prstGeom>
          <a:ln>
            <a:solidFill>
              <a:srgbClr val="9933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472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2EB305-499A-4E54-B68A-4EC83E0BD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0504" y="2075102"/>
            <a:ext cx="5035296" cy="4730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mn-MN" sz="1100" dirty="0">
                <a:solidFill>
                  <a:srgbClr val="993300"/>
                </a:solidFill>
                <a:latin typeface="MAK Avant Garde" panose="00000400000000000000" pitchFamily="2" charset="0"/>
              </a:rPr>
              <a:t>ХУВЬЦАА ЭЗЭМШИГЧДИЙН ЭЭЛЖИТ ХУСАЛ ЗОХИОН БАЙГУУЛЛАА </a:t>
            </a:r>
            <a:endParaRPr lang="en-US" sz="1100" dirty="0">
              <a:solidFill>
                <a:srgbClr val="993300"/>
              </a:solidFill>
              <a:latin typeface="MAK Avant Garde" panose="000004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7B6FB7F-041A-4C37-BA52-004B20E8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"/>
            <a:ext cx="2590800" cy="473074"/>
          </a:xfrm>
        </p:spPr>
        <p:txBody>
          <a:bodyPr>
            <a:normAutofit fontScale="90000"/>
          </a:bodyPr>
          <a:lstStyle/>
          <a:p>
            <a:pPr algn="r"/>
            <a:r>
              <a: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</a:rPr>
              <a:t>Онцлох үйл явдал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1E4A08E-7528-4323-BBB5-8CA8967CEB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77" y="2059808"/>
            <a:ext cx="1574821" cy="1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6B910FA5-2A6A-40A6-80EC-702739862332}"/>
              </a:ext>
            </a:extLst>
          </p:cNvPr>
          <p:cNvSpPr txBox="1">
            <a:spLocks/>
          </p:cNvSpPr>
          <p:nvPr/>
        </p:nvSpPr>
        <p:spPr>
          <a:xfrm>
            <a:off x="3273552" y="2438400"/>
            <a:ext cx="5035296" cy="82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mn-MN" sz="1100" dirty="0">
                <a:latin typeface="MAK Avant Garde" panose="00000400000000000000" pitchFamily="2" charset="0"/>
              </a:rPr>
              <a:t>2019 оны 4-р сарын 29 өдөр Өмнөговь аймгийн Цогтцэций сумын Цагаан-Овоо баг, “Тавантолгой” ХК-ийн хурлын танхимд амжилттай зохион байгуулагдлаа. Хувьцаа эзэмшигчдийн хурлын ирц 97.99% байв.</a:t>
            </a:r>
            <a:endParaRPr lang="en-US" sz="1100" dirty="0">
              <a:latin typeface="MAK Avant Garde" panose="00000400000000000000" pitchFamily="2" charset="0"/>
            </a:endParaRPr>
          </a:p>
        </p:txBody>
      </p:sp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xmlns="" id="{E1310B58-8B1F-4D28-A848-1CB2572DF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65" y="822245"/>
            <a:ext cx="1556533" cy="11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4F56E3B4-ED74-4BB9-AE7A-677DD8FA852F}"/>
              </a:ext>
            </a:extLst>
          </p:cNvPr>
          <p:cNvSpPr txBox="1">
            <a:spLocks/>
          </p:cNvSpPr>
          <p:nvPr/>
        </p:nvSpPr>
        <p:spPr>
          <a:xfrm>
            <a:off x="3279648" y="844385"/>
            <a:ext cx="4194048" cy="47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mn-MN" sz="1100" dirty="0">
                <a:solidFill>
                  <a:srgbClr val="993300"/>
                </a:solidFill>
                <a:latin typeface="MAK Avant Garde" panose="00000400000000000000" pitchFamily="2" charset="0"/>
              </a:rPr>
              <a:t>ОНЫ ШИЛДЭГ УУЛ УУСХАЙН КОМПАНИАС ШАЛГАСАВ</a:t>
            </a:r>
            <a:endParaRPr lang="en-US" sz="1100" dirty="0">
              <a:solidFill>
                <a:srgbClr val="993300"/>
              </a:solidFill>
              <a:latin typeface="MAK Avant Garde" panose="00000400000000000000" pitchFamily="2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DAA149B7-2CD9-4A61-829A-90DBFA1663C2}"/>
              </a:ext>
            </a:extLst>
          </p:cNvPr>
          <p:cNvSpPr txBox="1">
            <a:spLocks/>
          </p:cNvSpPr>
          <p:nvPr/>
        </p:nvSpPr>
        <p:spPr>
          <a:xfrm>
            <a:off x="3276600" y="1208682"/>
            <a:ext cx="4194048" cy="82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100" dirty="0">
                <a:latin typeface="MAK Avant Garde" panose="00000400000000000000" pitchFamily="2" charset="0"/>
              </a:rPr>
              <a:t>Best of Mongolia</a:t>
            </a:r>
            <a:r>
              <a:rPr lang="mn-MN" sz="1100" dirty="0">
                <a:latin typeface="MAK Avant Garde" panose="00000400000000000000" pitchFamily="2" charset="0"/>
              </a:rPr>
              <a:t> олон нийтийн санал асуулгаар 1150 байгууллага компани 68 номинацид өрсөлдөж, манай компаний шилдэг уул уурхайн компаниар шалгарлаа.</a:t>
            </a:r>
            <a:endParaRPr lang="en-US" sz="1100" dirty="0">
              <a:latin typeface="MAK Avant Garde" panose="00000400000000000000" pitchFamily="2" charset="0"/>
            </a:endParaRPr>
          </a:p>
        </p:txBody>
      </p:sp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xmlns="" id="{7163187A-53C3-496E-8572-2249FBB5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53" y="3475459"/>
            <a:ext cx="1574821" cy="104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DA6410F1-F011-4FFD-B80D-D9F95319DE34}"/>
              </a:ext>
            </a:extLst>
          </p:cNvPr>
          <p:cNvSpPr txBox="1">
            <a:spLocks/>
          </p:cNvSpPr>
          <p:nvPr/>
        </p:nvSpPr>
        <p:spPr>
          <a:xfrm>
            <a:off x="3279647" y="3392741"/>
            <a:ext cx="4710715" cy="47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n-MN" sz="1100" dirty="0">
                <a:solidFill>
                  <a:srgbClr val="993300"/>
                </a:solidFill>
                <a:latin typeface="MAK Avant Garde" panose="00000400000000000000" pitchFamily="2" charset="0"/>
              </a:rPr>
              <a:t>“ТОП-100” АЖ АХУЙН НЭГЖИЙН НЭГЭЭС ӨСГӨМЖИЛЛӨӨ</a:t>
            </a:r>
            <a:endParaRPr lang="en-US" sz="1100" dirty="0">
              <a:solidFill>
                <a:srgbClr val="993300"/>
              </a:solidFill>
              <a:latin typeface="MAK Avant Garde" panose="00000400000000000000" pitchFamily="2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19818BAE-1E4A-4FA4-9E01-3CB9FBBA75D9}"/>
              </a:ext>
            </a:extLst>
          </p:cNvPr>
          <p:cNvSpPr txBox="1">
            <a:spLocks/>
          </p:cNvSpPr>
          <p:nvPr/>
        </p:nvSpPr>
        <p:spPr>
          <a:xfrm>
            <a:off x="3304031" y="3751898"/>
            <a:ext cx="4710715" cy="827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n-MN" sz="1100" dirty="0">
                <a:latin typeface="MAK Avant Garde" panose="00000400000000000000" pitchFamily="2" charset="0"/>
              </a:rPr>
              <a:t>2019 оны 5 сарын 16-ны өдөр Монголын Худалдаа Аж Үйлдвэрийн Танхимаас жил бүр уламжлал болгон зохион байгуулдаг “ТОП-100” Аж Ахуйн Нэгжийг шалгаруулах ѐслол болж, Тавантолгой ХК нь 23 дугаар байранд шалгарлаа. </a:t>
            </a:r>
            <a:endParaRPr lang="en-US" sz="1100" dirty="0">
              <a:latin typeface="MAK Avant Garde" panose="000004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9BF1F9C-645D-4AD4-B409-16EAF62FF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r="3526"/>
          <a:stretch/>
        </p:blipFill>
        <p:spPr bwMode="auto">
          <a:xfrm>
            <a:off x="1129253" y="4752724"/>
            <a:ext cx="1574821" cy="11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64B18692-7E3C-46E4-8948-AE93716C2471}"/>
              </a:ext>
            </a:extLst>
          </p:cNvPr>
          <p:cNvSpPr txBox="1">
            <a:spLocks/>
          </p:cNvSpPr>
          <p:nvPr/>
        </p:nvSpPr>
        <p:spPr>
          <a:xfrm>
            <a:off x="3279647" y="4752724"/>
            <a:ext cx="4544569" cy="47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n-MN" sz="1100" dirty="0">
                <a:solidFill>
                  <a:srgbClr val="993300"/>
                </a:solidFill>
                <a:latin typeface="MAK Avant Garde" panose="00000400000000000000" pitchFamily="2" charset="0"/>
              </a:rPr>
              <a:t>ӨВ </a:t>
            </a:r>
            <a:r>
              <a:rPr lang="mn-MN" sz="1100" dirty="0" smtClean="0">
                <a:solidFill>
                  <a:srgbClr val="993300"/>
                </a:solidFill>
                <a:latin typeface="MAK Avant Garde" panose="00000400000000000000" pitchFamily="2" charset="0"/>
              </a:rPr>
              <a:t>СОЁЛОО </a:t>
            </a:r>
            <a:r>
              <a:rPr lang="mn-MN" sz="1100" dirty="0">
                <a:solidFill>
                  <a:srgbClr val="993300"/>
                </a:solidFill>
                <a:latin typeface="MAK Avant Garde" panose="00000400000000000000" pitchFamily="2" charset="0"/>
              </a:rPr>
              <a:t>ӨВЛҮҮЛЭН ҮЛДЭЭХ АЖЛЫГ ЭХЛҮҮЛЛЭЭ</a:t>
            </a:r>
            <a:endParaRPr lang="en-US" sz="600" dirty="0">
              <a:solidFill>
                <a:srgbClr val="993300"/>
              </a:solidFill>
              <a:latin typeface="MAK Avant Garde" panose="00000400000000000000" pitchFamily="2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959B658-5A1E-4CCC-BAD7-BC59481727A5}"/>
              </a:ext>
            </a:extLst>
          </p:cNvPr>
          <p:cNvSpPr txBox="1">
            <a:spLocks/>
          </p:cNvSpPr>
          <p:nvPr/>
        </p:nvSpPr>
        <p:spPr>
          <a:xfrm>
            <a:off x="3304031" y="5111881"/>
            <a:ext cx="4544569" cy="82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n-MN" sz="1100" dirty="0">
                <a:latin typeface="MAK Avant Garde" panose="00000400000000000000" pitchFamily="2" charset="0"/>
              </a:rPr>
              <a:t>БАТМӨНХ даян хааны түүхт 555 жилийн ойг тохиолдуулан хүүхэд залуучууд, ахмад буурлууддаа зориулан аудио буюу сонсдог номыг эрдэмтэн судлаачидтай хамтран бүтээв.</a:t>
            </a:r>
            <a:endParaRPr lang="en-US" sz="600" dirty="0">
              <a:latin typeface="MAK Avant 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03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9461F-487F-4954-9C68-CF313F7A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6200"/>
            <a:ext cx="3429000" cy="473074"/>
          </a:xfrm>
        </p:spPr>
        <p:txBody>
          <a:bodyPr>
            <a:normAutofit/>
          </a:bodyPr>
          <a:lstStyle/>
          <a:p>
            <a:pPr algn="r"/>
            <a:r>
              <a: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</a:rPr>
              <a:t>Бизнес үйл ажиллагаа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E2F25B8B-5C09-47AF-990E-C3A79F00FA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3265211"/>
              </p:ext>
            </p:extLst>
          </p:nvPr>
        </p:nvGraphicFramePr>
        <p:xfrm>
          <a:off x="4593336" y="1066800"/>
          <a:ext cx="426720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B55AECB-5A22-40E4-9CBE-DC25DA31E22D}"/>
              </a:ext>
            </a:extLst>
          </p:cNvPr>
          <p:cNvSpPr/>
          <p:nvPr/>
        </p:nvSpPr>
        <p:spPr>
          <a:xfrm>
            <a:off x="5791200" y="2438400"/>
            <a:ext cx="2209800" cy="22785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K Avant Garde" panose="00000400000000000000" pitchFamily="2" charset="0"/>
              </a:rPr>
              <a:t>Нүүрс борлуулалтын бүтэц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AF6F8761-9C85-446B-BB05-F6468FB1B6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024303"/>
              </p:ext>
            </p:extLst>
          </p:nvPr>
        </p:nvGraphicFramePr>
        <p:xfrm>
          <a:off x="152400" y="647700"/>
          <a:ext cx="4114800" cy="575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8017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857251"/>
            <a:ext cx="3868340" cy="364330"/>
          </a:xfrm>
        </p:spPr>
        <p:txBody>
          <a:bodyPr/>
          <a:lstStyle/>
          <a:p>
            <a:r>
              <a:rPr lang="mn-MN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Олборлолт /мян.тн/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360684" y="4056570"/>
            <a:ext cx="8422632" cy="21156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mn-M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Нөлөөлж буй хүчин зүйлс:</a:t>
            </a:r>
          </a:p>
          <a:p>
            <a:pPr marL="0" indent="0" algn="just">
              <a:buNone/>
            </a:pPr>
            <a:endParaRPr lang="mn-MN" sz="1600" b="1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cs typeface="Times New Roman" pitchFamily="18" charset="0"/>
            </a:endParaRPr>
          </a:p>
          <a:p>
            <a:pPr marL="344488" indent="-344488" algn="just"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Олборлолтын өртөг нэмэгдэж </a:t>
            </a:r>
            <a:r>
              <a:rPr lang="mn-M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байгаа</a:t>
            </a: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.</a:t>
            </a:r>
          </a:p>
          <a:p>
            <a:pPr marL="344488" indent="-344488" algn="just"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ТЭЗҮ-д тусгагдсан уул геологийн нөхцөл сүүлийн 3 жилд хөрс хуулалт хамгийн өндөр төлөвлөгдсөн </a:t>
            </a:r>
          </a:p>
          <a:p>
            <a:pPr marL="344488" indent="-344488" algn="just"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itchFamily="18" charset="0"/>
              </a:rPr>
              <a:t>Дараа дараагийн жилүүдээс уурхайн хөрс хуулалтын хэмжээ тогтворжиж нүүрс олборлолт нэмэгдэнэ.</a:t>
            </a:r>
          </a:p>
          <a:p>
            <a:pPr marL="0" indent="0" algn="just">
              <a:buNone/>
            </a:pPr>
            <a:endParaRPr lang="mn-MN" sz="1400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cs typeface="Times New Roman" pitchFamily="18" charset="0"/>
            </a:endParaRPr>
          </a:p>
          <a:p>
            <a:pPr algn="just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cs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31710" y="891382"/>
            <a:ext cx="3887391" cy="330199"/>
          </a:xfrm>
        </p:spPr>
        <p:txBody>
          <a:bodyPr>
            <a:normAutofit lnSpcReduction="10000"/>
          </a:bodyPr>
          <a:lstStyle/>
          <a:p>
            <a:r>
              <a:rPr lang="mn-MN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Борлуулалт /мян.тн/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617098"/>
              </p:ext>
            </p:extLst>
          </p:nvPr>
        </p:nvGraphicFramePr>
        <p:xfrm>
          <a:off x="208360" y="1459167"/>
          <a:ext cx="3886200" cy="235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356023"/>
              </p:ext>
            </p:extLst>
          </p:nvPr>
        </p:nvGraphicFramePr>
        <p:xfrm>
          <a:off x="4779522" y="1459167"/>
          <a:ext cx="4221217" cy="235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Straight Connector 15"/>
          <p:cNvCxnSpPr>
            <a:cxnSpLocks/>
          </p:cNvCxnSpPr>
          <p:nvPr/>
        </p:nvCxnSpPr>
        <p:spPr>
          <a:xfrm>
            <a:off x="4426187" y="1459167"/>
            <a:ext cx="0" cy="2668885"/>
          </a:xfrm>
          <a:prstGeom prst="line">
            <a:avLst/>
          </a:prstGeom>
          <a:ln>
            <a:solidFill>
              <a:srgbClr val="6E1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379C0BE-EEF8-4B9C-97CD-73D6A8014580}"/>
              </a:ext>
            </a:extLst>
          </p:cNvPr>
          <p:cNvSpPr txBox="1">
            <a:spLocks/>
          </p:cNvSpPr>
          <p:nvPr/>
        </p:nvSpPr>
        <p:spPr>
          <a:xfrm>
            <a:off x="5257800" y="62978"/>
            <a:ext cx="3429000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</a:rPr>
              <a:t>Бизнес үйл ажиллагаа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20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0" y="91339"/>
            <a:ext cx="3352800" cy="457200"/>
          </a:xfrm>
        </p:spPr>
        <p:txBody>
          <a:bodyPr>
            <a:noAutofit/>
          </a:bodyPr>
          <a:lstStyle/>
          <a:p>
            <a:pPr algn="r"/>
            <a:r>
              <a: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Нүүрсний салбарт БИД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7112271"/>
              </p:ext>
            </p:extLst>
          </p:nvPr>
        </p:nvGraphicFramePr>
        <p:xfrm>
          <a:off x="304800" y="1637472"/>
          <a:ext cx="8534400" cy="444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/>
          <p:cNvSpPr/>
          <p:nvPr/>
        </p:nvSpPr>
        <p:spPr>
          <a:xfrm>
            <a:off x="2508849" y="776060"/>
            <a:ext cx="3968151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mn-M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Монгол улсын нүүрсний экспорт  /2019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оны 2-р улирал/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AK Avant Gard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28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32127"/>
            <a:ext cx="5080208" cy="334962"/>
          </a:xfrm>
        </p:spPr>
        <p:txBody>
          <a:bodyPr>
            <a:noAutofit/>
          </a:bodyPr>
          <a:lstStyle/>
          <a:p>
            <a:pPr algn="r"/>
            <a:r>
              <a: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Өмнөх оны мөн үетэй харьцуулахад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127" y="1162142"/>
            <a:ext cx="4103660" cy="1083774"/>
            <a:chOff x="578160" y="1331909"/>
            <a:chExt cx="3765240" cy="11425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60" y="1331909"/>
              <a:ext cx="1093400" cy="10934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799834" y="1338821"/>
              <a:ext cx="2543566" cy="11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Нүүрс олборлолт </a:t>
              </a:r>
            </a:p>
            <a:p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125.4</a:t>
              </a:r>
              <a:r>
                <a:rPr lang="mn-MN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 </a:t>
              </a:r>
            </a:p>
            <a:p>
              <a:r>
                <a:rPr lang="mn-M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буюу 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211.5</a:t>
              </a:r>
              <a:r>
                <a:rPr lang="mn-M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мян.тн-оор илүү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461115" y="2569914"/>
            <a:ext cx="24985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Гадаад борлуулалт </a:t>
            </a:r>
            <a:r>
              <a:rPr lang="mn-MN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109.4%</a:t>
            </a:r>
          </a:p>
          <a:p>
            <a:r>
              <a:rPr lang="mn-M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буюу 75.3</a:t>
            </a:r>
            <a:r>
              <a:rPr lang="mn-M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мян.тн-оор илүү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0184" y="2000527"/>
            <a:ext cx="3904960" cy="1138773"/>
            <a:chOff x="5034001" y="1794367"/>
            <a:chExt cx="3582926" cy="14504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001" y="1982432"/>
              <a:ext cx="763526" cy="76352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891978" y="1794367"/>
              <a:ext cx="2724949" cy="1450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Борлуулалтын орлого </a:t>
              </a:r>
            </a:p>
            <a:p>
              <a:r>
                <a:rPr 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136.7</a:t>
              </a:r>
              <a:r>
                <a:rPr lang="mn-MN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mn-MN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mn-M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буюу 33.2</a:t>
              </a:r>
              <a:r>
                <a:rPr lang="mn-M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тэрбум.төг-өөр илүү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00184" y="3561248"/>
            <a:ext cx="4125204" cy="1138773"/>
            <a:chOff x="4996458" y="3346123"/>
            <a:chExt cx="3785007" cy="14504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458" y="3661954"/>
              <a:ext cx="752634" cy="7526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888496" y="3346123"/>
              <a:ext cx="2892969" cy="1450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Цэвэр ашиг </a:t>
              </a:r>
            </a:p>
            <a:p>
              <a:r>
                <a:rPr lang="mn-MN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119.5%</a:t>
              </a:r>
            </a:p>
            <a:p>
              <a:r>
                <a:rPr lang="mn-M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буюу 3.7 т</a:t>
              </a:r>
              <a:r>
                <a:rPr lang="mn-M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эрбум.төг-өөр илүү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4651" y="4064009"/>
            <a:ext cx="3743228" cy="1181539"/>
            <a:chOff x="126551" y="2478618"/>
            <a:chExt cx="3743228" cy="1181539"/>
          </a:xfrm>
        </p:grpSpPr>
        <p:sp>
          <p:nvSpPr>
            <p:cNvPr id="27" name="TextBox 26"/>
            <p:cNvSpPr txBox="1"/>
            <p:nvPr/>
          </p:nvSpPr>
          <p:spPr>
            <a:xfrm>
              <a:off x="1463279" y="2478618"/>
              <a:ext cx="24065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Дотоод борлуулалт </a:t>
              </a:r>
            </a:p>
            <a:p>
              <a:r>
                <a:rPr lang="mn-MN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531%</a:t>
              </a:r>
            </a:p>
            <a:p>
              <a:r>
                <a:rPr lang="mn-M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буюу 136.3</a:t>
              </a:r>
              <a:r>
                <a:rPr lang="mn-M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мян.тн-оор илүү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5897" l="4803" r="100000">
                          <a14:foregroundMark x1="77293" y1="62051" x2="77293" y2="62051"/>
                          <a14:foregroundMark x1="65939" y1="64103" x2="65939" y2="641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51" y="2501790"/>
              <a:ext cx="1360338" cy="1158367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9118" y1="71028" x2="69118" y2="71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" y="2367547"/>
            <a:ext cx="1401182" cy="146986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AF7076BE-B7BB-4041-AFDA-63081E96E9D9}"/>
              </a:ext>
            </a:extLst>
          </p:cNvPr>
          <p:cNvCxnSpPr/>
          <p:nvPr/>
        </p:nvCxnSpPr>
        <p:spPr>
          <a:xfrm flipV="1">
            <a:off x="2971800" y="1524000"/>
            <a:ext cx="0" cy="36104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69C878D8-4E07-480A-A6BD-69C834CE74B4}"/>
              </a:ext>
            </a:extLst>
          </p:cNvPr>
          <p:cNvCxnSpPr/>
          <p:nvPr/>
        </p:nvCxnSpPr>
        <p:spPr>
          <a:xfrm flipV="1">
            <a:off x="3115056" y="2955755"/>
            <a:ext cx="0" cy="36104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259563AF-03EB-4345-A2BB-1C3EBC4F6E3F}"/>
              </a:ext>
            </a:extLst>
          </p:cNvPr>
          <p:cNvCxnSpPr/>
          <p:nvPr/>
        </p:nvCxnSpPr>
        <p:spPr>
          <a:xfrm flipV="1">
            <a:off x="2743200" y="4477512"/>
            <a:ext cx="0" cy="36104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66FA3470-E50A-4917-AEDA-D0E7C78F9C63}"/>
              </a:ext>
            </a:extLst>
          </p:cNvPr>
          <p:cNvCxnSpPr/>
          <p:nvPr/>
        </p:nvCxnSpPr>
        <p:spPr>
          <a:xfrm flipV="1">
            <a:off x="7383127" y="2386607"/>
            <a:ext cx="0" cy="36104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8DE22F3F-C6CB-437F-9613-AF962D0D2620}"/>
              </a:ext>
            </a:extLst>
          </p:cNvPr>
          <p:cNvCxnSpPr/>
          <p:nvPr/>
        </p:nvCxnSpPr>
        <p:spPr>
          <a:xfrm flipV="1">
            <a:off x="7230727" y="3963000"/>
            <a:ext cx="0" cy="36104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9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76200"/>
            <a:ext cx="3200400" cy="484314"/>
          </a:xfrm>
        </p:spPr>
        <p:txBody>
          <a:bodyPr>
            <a:noAutofit/>
          </a:bodyPr>
          <a:lstStyle/>
          <a:p>
            <a:pPr algn="r"/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Санхүүгийн </a:t>
            </a:r>
            <a:r>
              <a: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AK Avant Garde" panose="00000400000000000000" pitchFamily="2" charset="0"/>
                <a:cs typeface="Times New Roman" panose="02020603050405020304" pitchFamily="18" charset="0"/>
              </a:rPr>
              <a:t>тайлан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MAK Avant 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7526C6F-C229-405E-A839-800CCE5A1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2807"/>
              </p:ext>
            </p:extLst>
          </p:nvPr>
        </p:nvGraphicFramePr>
        <p:xfrm>
          <a:off x="685800" y="1257298"/>
          <a:ext cx="7696200" cy="4343404"/>
        </p:xfrm>
        <a:graphic>
          <a:graphicData uri="http://schemas.openxmlformats.org/drawingml/2006/table">
            <a:tbl>
              <a:tblPr firstRow="1" lastCol="1">
                <a:tableStyleId>{0E3FDE45-AF77-4B5C-9715-49D594BDF05E}</a:tableStyleId>
              </a:tblPr>
              <a:tblGrid>
                <a:gridCol w="3735394">
                  <a:extLst>
                    <a:ext uri="{9D8B030D-6E8A-4147-A177-3AD203B41FA5}">
                      <a16:colId xmlns:a16="http://schemas.microsoft.com/office/drawing/2014/main" xmlns="" val="3859093404"/>
                    </a:ext>
                  </a:extLst>
                </a:gridCol>
                <a:gridCol w="1980403">
                  <a:extLst>
                    <a:ext uri="{9D8B030D-6E8A-4147-A177-3AD203B41FA5}">
                      <a16:colId xmlns:a16="http://schemas.microsoft.com/office/drawing/2014/main" xmlns="" val="709439742"/>
                    </a:ext>
                  </a:extLst>
                </a:gridCol>
                <a:gridCol w="1980403">
                  <a:extLst>
                    <a:ext uri="{9D8B030D-6E8A-4147-A177-3AD203B41FA5}">
                      <a16:colId xmlns:a16="http://schemas.microsoft.com/office/drawing/2014/main" xmlns="" val="1029770007"/>
                    </a:ext>
                  </a:extLst>
                </a:gridCol>
              </a:tblGrid>
              <a:tr h="334108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u="none" strike="noStrike" dirty="0">
                          <a:solidFill>
                            <a:schemeClr val="bg1"/>
                          </a:solidFill>
                          <a:effectLst/>
                          <a:latin typeface="MAK Avant Garde" panose="00000400000000000000" pitchFamily="2" charset="0"/>
                        </a:rPr>
                        <a:t>Үзүүлэлт</a:t>
                      </a:r>
                      <a:endParaRPr lang="mn-MN" sz="1000" b="1" i="0" u="none" strike="noStrike" dirty="0">
                        <a:solidFill>
                          <a:schemeClr val="bg1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u="none" strike="noStrike" dirty="0">
                          <a:solidFill>
                            <a:schemeClr val="bg1"/>
                          </a:solidFill>
                          <a:effectLst/>
                          <a:latin typeface="MAK Avant Garde" panose="00000400000000000000" pitchFamily="2" charset="0"/>
                        </a:rPr>
                        <a:t>2018.12.31</a:t>
                      </a:r>
                      <a:endParaRPr lang="mn-MN" sz="1000" b="1" i="0" u="none" strike="noStrike" dirty="0">
                        <a:solidFill>
                          <a:schemeClr val="bg1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u="none" strike="noStrike" dirty="0">
                          <a:solidFill>
                            <a:schemeClr val="bg1"/>
                          </a:solidFill>
                          <a:effectLst/>
                          <a:latin typeface="MAK Avant Garde" panose="00000400000000000000" pitchFamily="2" charset="0"/>
                        </a:rPr>
                        <a:t>2019.06.30</a:t>
                      </a:r>
                      <a:endParaRPr lang="mn-MN" sz="1000" b="1" i="0" u="none" strike="noStrike" dirty="0">
                        <a:solidFill>
                          <a:schemeClr val="bg1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6665951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Борлуулалтын орлого (цэвэр)</a:t>
                      </a:r>
                      <a:endParaRPr lang="mn-MN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226,360,600.6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123,729,621.6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128441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effectLst/>
                          <a:latin typeface="MAK Avant Garde" panose="00000400000000000000" pitchFamily="2" charset="0"/>
                        </a:rPr>
                        <a:t>Борлуулалтын өртөг</a:t>
                      </a:r>
                      <a:endParaRPr lang="mn-MN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159,581,281.3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92,918,095.6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17644730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Нийт ашиг ( алдагдал)</a:t>
                      </a:r>
                      <a:endParaRPr lang="mn-MN" sz="1000" b="1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66,779,319.3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30,811,526.0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2622545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effectLst/>
                          <a:latin typeface="MAK Avant Garde" panose="00000400000000000000" pitchFamily="2" charset="0"/>
                        </a:rPr>
                        <a:t>Хүүний орлого</a:t>
                      </a:r>
                      <a:endParaRPr lang="mn-MN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  <a:latin typeface="MAK Avant Garde" panose="00000400000000000000" pitchFamily="2" charset="0"/>
                        </a:rPr>
                        <a:t>3,300,789.2</a:t>
                      </a:r>
                      <a:endParaRPr lang="en-US" sz="1000" b="0" i="0" u="none" strike="noStrike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594,612.0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919073230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effectLst/>
                          <a:latin typeface="MAK Avant Garde" panose="00000400000000000000" pitchFamily="2" charset="0"/>
                        </a:rPr>
                        <a:t>Ногдол ашгийн орлого</a:t>
                      </a:r>
                      <a:endParaRPr lang="mn-MN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6,000.0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0.0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xmlns="" val="4140183322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effectLst/>
                          <a:latin typeface="MAK Avant Garde" panose="00000400000000000000" pitchFamily="2" charset="0"/>
                        </a:rPr>
                        <a:t>Бусад орлого</a:t>
                      </a:r>
                      <a:endParaRPr lang="mn-MN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317,154.1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242,009.5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xmlns="" val="3089159989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effectLst/>
                          <a:latin typeface="MAK Avant Garde" panose="00000400000000000000" pitchFamily="2" charset="0"/>
                        </a:rPr>
                        <a:t>Ерөнхий ба удирдлагын зардал</a:t>
                      </a:r>
                      <a:endParaRPr lang="mn-MN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  <a:latin typeface="MAK Avant Garde" panose="00000400000000000000" pitchFamily="2" charset="0"/>
                        </a:rPr>
                        <a:t>2,373,436.4</a:t>
                      </a:r>
                      <a:endParaRPr lang="en-US" sz="1000" b="0" i="0" u="none" strike="noStrike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1,304,600.6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xmlns="" val="3617241801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effectLst/>
                          <a:latin typeface="MAK Avant Garde" panose="00000400000000000000" pitchFamily="2" charset="0"/>
                        </a:rPr>
                        <a:t>Бусад зардал</a:t>
                      </a:r>
                      <a:endParaRPr lang="mn-MN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  <a:latin typeface="MAK Avant Garde" panose="00000400000000000000" pitchFamily="2" charset="0"/>
                        </a:rPr>
                        <a:t>2,052,055.7</a:t>
                      </a:r>
                      <a:endParaRPr lang="en-US" sz="1000" b="0" i="0" u="none" strike="noStrike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731,155.9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xmlns="" val="3393900451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effectLst/>
                          <a:latin typeface="MAK Avant Garde" panose="00000400000000000000" pitchFamily="2" charset="0"/>
                        </a:rPr>
                        <a:t>Гадаад валютын ханшийн зөрүүний  олз (гарз)</a:t>
                      </a:r>
                      <a:endParaRPr lang="mn-MN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2,702,816.0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332,808.1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xmlns="" val="3182061822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Татвар төлөхийн өмнөх  ашиг </a:t>
                      </a:r>
                      <a:endParaRPr lang="mn-MN" sz="1000" b="1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68,680,586.5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29,945,199.1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8719627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>
                          <a:effectLst/>
                          <a:latin typeface="MAK Avant Garde" panose="00000400000000000000" pitchFamily="2" charset="0"/>
                        </a:rPr>
                        <a:t>Орлогын татварын зардал</a:t>
                      </a:r>
                      <a:endParaRPr lang="mn-MN" sz="1000" b="0" i="0" u="none" strike="noStrike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15,822,478.6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MAK Avant Garde" panose="00000400000000000000" pitchFamily="2" charset="0"/>
                        </a:rPr>
                        <a:t>6,931,229.8</a:t>
                      </a:r>
                      <a:endParaRPr lang="en-US" sz="1000" b="0" i="0" u="none" strike="noStrike" dirty="0"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1595044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Тайлант үеийн цэвэр ашиг</a:t>
                      </a:r>
                      <a:endParaRPr lang="mn-MN" sz="1000" b="1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52,858,107.9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solidFill>
                            <a:srgbClr val="993300"/>
                          </a:solidFill>
                          <a:effectLst/>
                          <a:latin typeface="MAK Avant Garde" panose="00000400000000000000" pitchFamily="2" charset="0"/>
                        </a:rPr>
                        <a:t>23,013,969.3</a:t>
                      </a:r>
                      <a:endParaRPr lang="en-US" sz="1000" b="0" i="0" u="none" strike="noStrike" dirty="0">
                        <a:solidFill>
                          <a:srgbClr val="993300"/>
                        </a:solidFill>
                        <a:effectLst/>
                        <a:latin typeface="MAK Avant Garde" panose="00000400000000000000" pitchFamily="2" charset="0"/>
                      </a:endParaRPr>
                    </a:p>
                  </a:txBody>
                  <a:tcPr marL="6243" marR="6243" marT="6243" marB="0"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21557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9EE79A-C3C6-434A-A65F-D47423BE9C53}"/>
              </a:ext>
            </a:extLst>
          </p:cNvPr>
          <p:cNvSpPr txBox="1"/>
          <p:nvPr/>
        </p:nvSpPr>
        <p:spPr>
          <a:xfrm>
            <a:off x="7315200" y="9144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100" dirty="0">
                <a:solidFill>
                  <a:schemeClr val="bg2">
                    <a:lumMod val="50000"/>
                  </a:schemeClr>
                </a:solidFill>
                <a:latin typeface="MAK Avant Garde" panose="00000400000000000000" pitchFamily="2" charset="0"/>
              </a:rPr>
              <a:t>/мян.төг/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MAK Avant 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83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5662</TotalTime>
  <Words>726</Words>
  <Application>Microsoft Office PowerPoint</Application>
  <PresentationFormat>On-screen Show (4:3)</PresentationFormat>
  <Paragraphs>217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АГУУЛГА</vt:lpstr>
      <vt:lpstr>Ерөнхий танилцуулга</vt:lpstr>
      <vt:lpstr>Онцлох үйл явдал</vt:lpstr>
      <vt:lpstr>Бизнес үйл ажиллагаа</vt:lpstr>
      <vt:lpstr>PowerPoint Presentation</vt:lpstr>
      <vt:lpstr>Нүүрсний салбарт БИД</vt:lpstr>
      <vt:lpstr>Өмнөх оны мөн үетэй харьцуулахад</vt:lpstr>
      <vt:lpstr>Санхүүгийн тайлан</vt:lpstr>
      <vt:lpstr>Санхүүгийн тайлан</vt:lpstr>
      <vt:lpstr>Хувьцааны мэдээлэл</vt:lpstr>
      <vt:lpstr>Ногдол ашгийн мэдээлэл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Turmandakh</dc:creator>
  <cp:lastModifiedBy>Admin</cp:lastModifiedBy>
  <cp:revision>334</cp:revision>
  <cp:lastPrinted>2019-08-15T04:53:05Z</cp:lastPrinted>
  <dcterms:created xsi:type="dcterms:W3CDTF">2015-03-25T13:21:14Z</dcterms:created>
  <dcterms:modified xsi:type="dcterms:W3CDTF">2019-08-16T06:52:09Z</dcterms:modified>
</cp:coreProperties>
</file>