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13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DBB9-EDF4-66DD-356C-51169683E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986B56-1D3A-0127-899A-929768BA0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8C8F26-8FC4-A6C2-D967-E810775C0930}"/>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5" name="Footer Placeholder 4">
            <a:extLst>
              <a:ext uri="{FF2B5EF4-FFF2-40B4-BE49-F238E27FC236}">
                <a16:creationId xmlns:a16="http://schemas.microsoft.com/office/drawing/2014/main" id="{D816D16B-C510-70FB-FA1B-3781A7497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0C7B7-4EF6-C16F-183C-8E5ED021DF80}"/>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292602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C306-C0EF-ADA7-8CAB-0C22BD9C23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B2814-4679-8E2C-C11C-7CFB5513FD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7C3C4-908E-11A1-B031-5071BD2CA443}"/>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5" name="Footer Placeholder 4">
            <a:extLst>
              <a:ext uri="{FF2B5EF4-FFF2-40B4-BE49-F238E27FC236}">
                <a16:creationId xmlns:a16="http://schemas.microsoft.com/office/drawing/2014/main" id="{73B6DE18-0B0D-0371-1496-8BDE4147D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88E2B-E573-9478-B4AF-A354324BA55A}"/>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36911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A09A2-4C98-830F-4C1F-556D69D0D6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3B3593-A73B-AC2A-D74E-695701B2B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31E87-BDCF-9B35-73B0-809AE43A608D}"/>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5" name="Footer Placeholder 4">
            <a:extLst>
              <a:ext uri="{FF2B5EF4-FFF2-40B4-BE49-F238E27FC236}">
                <a16:creationId xmlns:a16="http://schemas.microsoft.com/office/drawing/2014/main" id="{AEE65A4B-9812-0BDF-39E9-EB9E57773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E6595-839A-39FF-4718-D51BC8A73FDB}"/>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38674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BA1D-BA07-4BA3-BB8E-EB5BA1D24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9C634-9EA5-B668-B05C-2433FB6B3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8764B-133F-D268-070A-A642007DB744}"/>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5" name="Footer Placeholder 4">
            <a:extLst>
              <a:ext uri="{FF2B5EF4-FFF2-40B4-BE49-F238E27FC236}">
                <a16:creationId xmlns:a16="http://schemas.microsoft.com/office/drawing/2014/main" id="{4ABAF5C1-0FC7-1B91-E4D0-517928BAA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48D51-B86A-720D-E59C-C6CA2BF5A299}"/>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406709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45A2-A345-7B23-0497-8EE7DD3E70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C077D1-C473-9A34-E761-1D6C64DA53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4CB2D3-976C-EFFB-4301-562FEBD29F11}"/>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5" name="Footer Placeholder 4">
            <a:extLst>
              <a:ext uri="{FF2B5EF4-FFF2-40B4-BE49-F238E27FC236}">
                <a16:creationId xmlns:a16="http://schemas.microsoft.com/office/drawing/2014/main" id="{0C60EB0F-100C-4B8A-C414-2A0CF8353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457A4-08A5-F684-E05D-8D3AA200ACFA}"/>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242800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F23D-613F-7927-3164-CFBEAA2807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EC271-EB24-FD11-A208-5E1885F63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B04E44-8DD1-3B0A-BF0C-051447CBCE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F19381-F3B2-3CB5-7796-3B999DAFF523}"/>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6" name="Footer Placeholder 5">
            <a:extLst>
              <a:ext uri="{FF2B5EF4-FFF2-40B4-BE49-F238E27FC236}">
                <a16:creationId xmlns:a16="http://schemas.microsoft.com/office/drawing/2014/main" id="{3394CD52-8D4F-DF9D-F8D6-5F1FEC7D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4CE22-7F9B-8BED-10EF-F0015BC0CE71}"/>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100316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650A-703F-D2EA-9604-EE2C5BB5CB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D2629-E246-236A-651C-221A9EBC2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CDF180-63ED-2A69-DD6A-2F8D72EC8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53E99-7AE0-7449-A285-7678F8C02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BF2E9-83E3-4577-A03A-7C8A989C3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716C1-6CA1-25D0-6999-A1CA68BB771F}"/>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8" name="Footer Placeholder 7">
            <a:extLst>
              <a:ext uri="{FF2B5EF4-FFF2-40B4-BE49-F238E27FC236}">
                <a16:creationId xmlns:a16="http://schemas.microsoft.com/office/drawing/2014/main" id="{4E7E86E8-B257-8802-348B-8F75F6E725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7C3E6F-1265-AC11-E824-83827D38B90B}"/>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421990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55B5-9F2D-7163-160F-F2BDC6A6AD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7A8F44-0602-74FC-2D45-6B8602BE1080}"/>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4" name="Footer Placeholder 3">
            <a:extLst>
              <a:ext uri="{FF2B5EF4-FFF2-40B4-BE49-F238E27FC236}">
                <a16:creationId xmlns:a16="http://schemas.microsoft.com/office/drawing/2014/main" id="{B61A33FD-883B-E720-5A8F-C6DF2B2832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4CA79B-5EC6-DE05-375F-684141083236}"/>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335100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B25C9-F830-3BB4-1AAB-CC0C5A975B73}"/>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3" name="Footer Placeholder 2">
            <a:extLst>
              <a:ext uri="{FF2B5EF4-FFF2-40B4-BE49-F238E27FC236}">
                <a16:creationId xmlns:a16="http://schemas.microsoft.com/office/drawing/2014/main" id="{A9F9A406-BDF4-D53D-9ABC-1C37566E4B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BC9A7-E394-4C44-EF06-616651CDF21C}"/>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277541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0879-6B81-AB31-C502-31FAD1A56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8A139-B28A-1C10-C270-24FD664B0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19A984-DBAB-392F-4101-B829188DA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A4193-53E8-DFDF-BA20-B849C636AB06}"/>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6" name="Footer Placeholder 5">
            <a:extLst>
              <a:ext uri="{FF2B5EF4-FFF2-40B4-BE49-F238E27FC236}">
                <a16:creationId xmlns:a16="http://schemas.microsoft.com/office/drawing/2014/main" id="{A4276985-6028-DC19-3D25-13C12E036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EFCEB-0DE8-0499-B700-BF234A7F8B0B}"/>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135415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4EED-D209-E260-07A6-4BE394DEA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1278D-D99E-E12A-84A6-C55D93685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CBA0BC-0436-8ADB-7864-DA021ECA2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F24C2-C954-2B91-EFAC-2935DBDFE0BB}"/>
              </a:ext>
            </a:extLst>
          </p:cNvPr>
          <p:cNvSpPr>
            <a:spLocks noGrp="1"/>
          </p:cNvSpPr>
          <p:nvPr>
            <p:ph type="dt" sz="half" idx="10"/>
          </p:nvPr>
        </p:nvSpPr>
        <p:spPr/>
        <p:txBody>
          <a:bodyPr/>
          <a:lstStyle/>
          <a:p>
            <a:fld id="{9840FEF2-0E63-4583-8878-B731665B0DD3}" type="datetimeFigureOut">
              <a:rPr lang="en-US" smtClean="0"/>
              <a:t>7/25/2024</a:t>
            </a:fld>
            <a:endParaRPr lang="en-US"/>
          </a:p>
        </p:txBody>
      </p:sp>
      <p:sp>
        <p:nvSpPr>
          <p:cNvPr id="6" name="Footer Placeholder 5">
            <a:extLst>
              <a:ext uri="{FF2B5EF4-FFF2-40B4-BE49-F238E27FC236}">
                <a16:creationId xmlns:a16="http://schemas.microsoft.com/office/drawing/2014/main" id="{827769C5-FBFE-821A-E5F4-1322E188D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5B22B-2B5B-CEB0-E6DB-13A4381B7F5A}"/>
              </a:ext>
            </a:extLst>
          </p:cNvPr>
          <p:cNvSpPr>
            <a:spLocks noGrp="1"/>
          </p:cNvSpPr>
          <p:nvPr>
            <p:ph type="sldNum" sz="quarter" idx="12"/>
          </p:nvPr>
        </p:nvSpPr>
        <p:spPr/>
        <p:txBody>
          <a:bodyPr/>
          <a:lstStyle/>
          <a:p>
            <a:fld id="{FA2DDEF0-369F-4D91-8D18-96F771FA4519}" type="slidenum">
              <a:rPr lang="en-US" smtClean="0"/>
              <a:t>‹#›</a:t>
            </a:fld>
            <a:endParaRPr lang="en-US"/>
          </a:p>
        </p:txBody>
      </p:sp>
    </p:spTree>
    <p:extLst>
      <p:ext uri="{BB962C8B-B14F-4D97-AF65-F5344CB8AC3E}">
        <p14:creationId xmlns:p14="http://schemas.microsoft.com/office/powerpoint/2010/main" val="346488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27595-FC34-A1E7-C2C0-A493B9A79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77E3AC-6F0E-D89A-08F2-937A48C94C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D0BE9-A182-9B1B-809D-D52A1C199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0FEF2-0E63-4583-8878-B731665B0DD3}" type="datetimeFigureOut">
              <a:rPr lang="en-US" smtClean="0"/>
              <a:t>7/25/2024</a:t>
            </a:fld>
            <a:endParaRPr lang="en-US"/>
          </a:p>
        </p:txBody>
      </p:sp>
      <p:sp>
        <p:nvSpPr>
          <p:cNvPr id="5" name="Footer Placeholder 4">
            <a:extLst>
              <a:ext uri="{FF2B5EF4-FFF2-40B4-BE49-F238E27FC236}">
                <a16:creationId xmlns:a16="http://schemas.microsoft.com/office/drawing/2014/main" id="{C830E0E1-5C48-617F-0507-318C640A6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A891B6-26FE-93D0-4293-D2D29F040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DDEF0-369F-4D91-8D18-96F771FA4519}" type="slidenum">
              <a:rPr lang="en-US" smtClean="0"/>
              <a:t>‹#›</a:t>
            </a:fld>
            <a:endParaRPr lang="en-US"/>
          </a:p>
        </p:txBody>
      </p:sp>
    </p:spTree>
    <p:extLst>
      <p:ext uri="{BB962C8B-B14F-4D97-AF65-F5344CB8AC3E}">
        <p14:creationId xmlns:p14="http://schemas.microsoft.com/office/powerpoint/2010/main" val="2749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B62AC-C8A1-F352-024E-15B30B8A584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3000"/>
                    </a14:imgEffect>
                    <a14:imgEffect>
                      <a14:colorTemperature colorTemp="6316"/>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094CE0-91B5-F638-AED4-C1C4C9612C88}"/>
              </a:ext>
            </a:extLst>
          </p:cNvPr>
          <p:cNvSpPr>
            <a:spLocks noGrp="1"/>
          </p:cNvSpPr>
          <p:nvPr>
            <p:ph type="ctrTitle"/>
          </p:nvPr>
        </p:nvSpPr>
        <p:spPr>
          <a:xfrm>
            <a:off x="218982" y="177554"/>
            <a:ext cx="3198921" cy="1088337"/>
          </a:xfrm>
        </p:spPr>
        <p:txBody>
          <a:bodyPr>
            <a:normAutofit/>
          </a:bodyPr>
          <a:lstStyle/>
          <a:p>
            <a:r>
              <a:rPr lang="mn-MN" sz="24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МӨНХ ТЭНҮҮН </a:t>
            </a:r>
            <a:br>
              <a:rPr lang="mn-MN" sz="24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br>
            <a:r>
              <a:rPr lang="mn-MN" sz="24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ОРГИЛ ХХК</a:t>
            </a:r>
            <a:endParaRPr lang="en-US" sz="4800" dirty="0">
              <a:solidFill>
                <a:schemeClr val="bg1"/>
              </a:solidFill>
            </a:endParaRPr>
          </a:p>
        </p:txBody>
      </p:sp>
      <p:sp>
        <p:nvSpPr>
          <p:cNvPr id="4" name="Title 1">
            <a:extLst>
              <a:ext uri="{FF2B5EF4-FFF2-40B4-BE49-F238E27FC236}">
                <a16:creationId xmlns:a16="http://schemas.microsoft.com/office/drawing/2014/main" id="{3157CDDB-260A-3839-33BC-AFCFDC14F886}"/>
              </a:ext>
            </a:extLst>
          </p:cNvPr>
          <p:cNvSpPr txBox="1">
            <a:spLocks/>
          </p:cNvSpPr>
          <p:nvPr/>
        </p:nvSpPr>
        <p:spPr>
          <a:xfrm>
            <a:off x="1523999" y="1604270"/>
            <a:ext cx="9144000" cy="8825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3200" b="1"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КОМПАНИЙН ТОВЧ ТАНИЛЦУУЛГА</a:t>
            </a:r>
            <a:endParaRPr lang="en-US" dirty="0">
              <a:solidFill>
                <a:schemeClr val="bg1"/>
              </a:solidFill>
            </a:endParaRPr>
          </a:p>
        </p:txBody>
      </p:sp>
      <p:sp>
        <p:nvSpPr>
          <p:cNvPr id="5" name="Title 1">
            <a:extLst>
              <a:ext uri="{FF2B5EF4-FFF2-40B4-BE49-F238E27FC236}">
                <a16:creationId xmlns:a16="http://schemas.microsoft.com/office/drawing/2014/main" id="{0DCE9405-733C-C2FE-4359-D0B14623D210}"/>
              </a:ext>
            </a:extLst>
          </p:cNvPr>
          <p:cNvSpPr txBox="1">
            <a:spLocks/>
          </p:cNvSpPr>
          <p:nvPr/>
        </p:nvSpPr>
        <p:spPr>
          <a:xfrm>
            <a:off x="4496539" y="5856304"/>
            <a:ext cx="3198921" cy="6377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b="1"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2024 он</a:t>
            </a:r>
            <a:endParaRPr lang="en-US" sz="4800" dirty="0">
              <a:solidFill>
                <a:schemeClr val="bg1"/>
              </a:solidFill>
            </a:endParaRPr>
          </a:p>
        </p:txBody>
      </p:sp>
    </p:spTree>
    <p:extLst>
      <p:ext uri="{BB962C8B-B14F-4D97-AF65-F5344CB8AC3E}">
        <p14:creationId xmlns:p14="http://schemas.microsoft.com/office/powerpoint/2010/main" val="81705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4CE0-91B5-F638-AED4-C1C4C9612C88}"/>
              </a:ext>
            </a:extLst>
          </p:cNvPr>
          <p:cNvSpPr>
            <a:spLocks noGrp="1"/>
          </p:cNvSpPr>
          <p:nvPr>
            <p:ph type="ctrTitle"/>
          </p:nvPr>
        </p:nvSpPr>
        <p:spPr>
          <a:xfrm>
            <a:off x="3157491" y="195943"/>
            <a:ext cx="5877018" cy="484656"/>
          </a:xfrm>
        </p:spPr>
        <p:txBody>
          <a:bodyPr>
            <a:normAutofit/>
          </a:bodyPr>
          <a:lstStyle/>
          <a:p>
            <a:pPr algn="l"/>
            <a:r>
              <a:rPr lang="mn-MN" sz="2400" b="1" dirty="0">
                <a:effectLst/>
                <a:latin typeface="Times New Roman" panose="02020603050405020304" pitchFamily="18" charset="0"/>
                <a:ea typeface="DengXian" panose="02010600030101010101" pitchFamily="2" charset="-122"/>
                <a:cs typeface="Times New Roman" panose="02020603050405020304" pitchFamily="18" charset="0"/>
              </a:rPr>
              <a:t>КОМПАНИЙН ТАНИЛЦУУЛГА</a:t>
            </a:r>
            <a:endParaRPr lang="en-US" sz="4800" dirty="0"/>
          </a:p>
        </p:txBody>
      </p:sp>
      <p:sp>
        <p:nvSpPr>
          <p:cNvPr id="3" name="TextBox 2">
            <a:extLst>
              <a:ext uri="{FF2B5EF4-FFF2-40B4-BE49-F238E27FC236}">
                <a16:creationId xmlns:a16="http://schemas.microsoft.com/office/drawing/2014/main" id="{7265416D-690C-5325-C828-14E5A670C5C6}"/>
              </a:ext>
            </a:extLst>
          </p:cNvPr>
          <p:cNvSpPr txBox="1"/>
          <p:nvPr/>
        </p:nvSpPr>
        <p:spPr>
          <a:xfrm>
            <a:off x="870012" y="1337086"/>
            <a:ext cx="10289219" cy="4108817"/>
          </a:xfrm>
          <a:prstGeom prst="rect">
            <a:avLst/>
          </a:prstGeom>
          <a:noFill/>
        </p:spPr>
        <p:txBody>
          <a:bodyPr wrap="square" rtlCol="0">
            <a:spAutoFit/>
          </a:bodyPr>
          <a:lstStyle/>
          <a:p>
            <a:pPr algn="just">
              <a:lnSpc>
                <a:spcPct val="150000"/>
              </a:lnSpc>
            </a:pPr>
            <a:r>
              <a:rPr lang="mn-MN" sz="1800" dirty="0">
                <a:solidFill>
                  <a:srgbClr val="000000"/>
                </a:solidFill>
                <a:effectLst/>
                <a:latin typeface="Times New Roman" panose="02020603050405020304" pitchFamily="18" charset="0"/>
                <a:ea typeface="DengXian" panose="02010600030101010101" pitchFamily="2" charset="-122"/>
              </a:rPr>
              <a:t>	Манай компани нь 2023 онд 7 дугаар сарын 1-ний өд</a:t>
            </a:r>
            <a:r>
              <a:rPr lang="mn-MN" dirty="0">
                <a:solidFill>
                  <a:srgbClr val="000000"/>
                </a:solidFill>
                <a:latin typeface="Times New Roman" panose="02020603050405020304" pitchFamily="18" charset="0"/>
                <a:ea typeface="DengXian" panose="02010600030101010101" pitchFamily="2" charset="-122"/>
              </a:rPr>
              <a:t>өр үүсгэн байгуулагдаж, </a:t>
            </a:r>
            <a:r>
              <a:rPr lang="mn-MN" sz="1800" dirty="0">
                <a:solidFill>
                  <a:srgbClr val="000000"/>
                </a:solidFill>
                <a:effectLst/>
                <a:latin typeface="Times New Roman" panose="02020603050405020304" pitchFamily="18" charset="0"/>
                <a:ea typeface="DengXian" panose="02010600030101010101" pitchFamily="2" charset="-122"/>
              </a:rPr>
              <a:t>Өмнөговь аймгийн Баян-овоо сумын Могойт багийн нутаг дэвсгэрт байрлах </a:t>
            </a:r>
            <a:r>
              <a:rPr lang="mn-MN" dirty="0">
                <a:solidFill>
                  <a:srgbClr val="000000"/>
                </a:solidFill>
                <a:latin typeface="Times New Roman" panose="02020603050405020304" pitchFamily="18" charset="0"/>
                <a:ea typeface="DengXian" panose="02010600030101010101" pitchFamily="2" charset="-122"/>
              </a:rPr>
              <a:t>Монгол усад анхных бөгөөд цорын ганц үйл ажиллагаа явуулж буй </a:t>
            </a:r>
            <a:r>
              <a:rPr lang="mn-MN" sz="1800" dirty="0">
                <a:solidFill>
                  <a:srgbClr val="000000"/>
                </a:solidFill>
                <a:effectLst/>
                <a:latin typeface="Times New Roman" panose="02020603050405020304" pitchFamily="18" charset="0"/>
                <a:ea typeface="DengXian" panose="02010600030101010101" pitchFamily="2" charset="-122"/>
              </a:rPr>
              <a:t>нүүрс угаах, баяжуулах коксын үйлдвэрийг худалдан авч, үйл ажиллагааг эрхлэн явуулж байна. </a:t>
            </a:r>
          </a:p>
          <a:p>
            <a:pPr algn="just">
              <a:lnSpc>
                <a:spcPct val="150000"/>
              </a:lnSpc>
            </a:pPr>
            <a:r>
              <a:rPr lang="mn-MN" dirty="0">
                <a:solidFill>
                  <a:srgbClr val="000000"/>
                </a:solidFill>
                <a:latin typeface="Times New Roman" panose="02020603050405020304" pitchFamily="18" charset="0"/>
                <a:ea typeface="DengXian" panose="02010600030101010101" pitchFamily="2" charset="-122"/>
              </a:rPr>
              <a:t>	</a:t>
            </a:r>
            <a:r>
              <a:rPr lang="mn-MN" sz="1800" dirty="0">
                <a:solidFill>
                  <a:srgbClr val="000000"/>
                </a:solidFill>
                <a:effectLst/>
                <a:latin typeface="Times New Roman" panose="02020603050405020304" pitchFamily="18" charset="0"/>
                <a:ea typeface="DengXian" panose="02010600030101010101" pitchFamily="2" charset="-122"/>
              </a:rPr>
              <a:t>Монгол Улсын Засгийн Газраас хэрэгжүүлж буй “Алсын Хараа 2050” бодлогын хүрээнд эрдэс баялгийн олборлолтоос боловсруулалт руу шилжих уриаг дэвшүүлээд буй. Олон улсын зах зээлд нэмүү өртөг шингээсэн, импортыг орлох экспортын бүтээгдэхүүнээ гаргах зорилтод манай компани мөн зорилго нэг нэгдэж, хамтран ажиллах гэрээг Тавантолгой ХК-тай байгуулан, хаягдал нүүрсийг баяжуулан, гадаад зах зээлд экспортод гарган үр ашигтай ажиллах зорилготой ажиллаж байна. </a:t>
            </a:r>
            <a:endParaRPr lang="mn-MN" sz="1800" dirty="0">
              <a:solidFill>
                <a:srgbClr val="000000"/>
              </a:solidFill>
              <a:effectLst/>
              <a:latin typeface="Calibri" panose="020F0502020204030204" pitchFamily="34" charset="0"/>
              <a:ea typeface="DengXian" panose="02010600030101010101" pitchFamily="2" charset="-122"/>
            </a:endParaRPr>
          </a:p>
          <a:p>
            <a:endParaRPr lang="en-US" dirty="0"/>
          </a:p>
        </p:txBody>
      </p:sp>
    </p:spTree>
    <p:extLst>
      <p:ext uri="{BB962C8B-B14F-4D97-AF65-F5344CB8AC3E}">
        <p14:creationId xmlns:p14="http://schemas.microsoft.com/office/powerpoint/2010/main" val="309591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4CE0-91B5-F638-AED4-C1C4C9612C88}"/>
              </a:ext>
            </a:extLst>
          </p:cNvPr>
          <p:cNvSpPr>
            <a:spLocks noGrp="1"/>
          </p:cNvSpPr>
          <p:nvPr>
            <p:ph type="ctrTitle"/>
          </p:nvPr>
        </p:nvSpPr>
        <p:spPr>
          <a:xfrm>
            <a:off x="3157491" y="0"/>
            <a:ext cx="5877018" cy="484656"/>
          </a:xfrm>
        </p:spPr>
        <p:txBody>
          <a:bodyPr>
            <a:normAutofit/>
          </a:bodyPr>
          <a:lstStyle/>
          <a:p>
            <a:r>
              <a:rPr lang="mn-MN" sz="2400" b="1" dirty="0">
                <a:effectLst/>
                <a:latin typeface="Times New Roman" panose="02020603050405020304" pitchFamily="18" charset="0"/>
                <a:ea typeface="DengXian" panose="02010600030101010101" pitchFamily="2" charset="-122"/>
                <a:cs typeface="Times New Roman" panose="02020603050405020304" pitchFamily="18" charset="0"/>
              </a:rPr>
              <a:t>ТООН ҮЗҮҮЛЭЛТҮҮД</a:t>
            </a:r>
            <a:endParaRPr lang="en-US" sz="4800" dirty="0"/>
          </a:p>
        </p:txBody>
      </p:sp>
      <p:pic>
        <p:nvPicPr>
          <p:cNvPr id="1026" name="Picture 2" descr="Staff - Free user icons">
            <a:extLst>
              <a:ext uri="{FF2B5EF4-FFF2-40B4-BE49-F238E27FC236}">
                <a16:creationId xmlns:a16="http://schemas.microsoft.com/office/drawing/2014/main" id="{133E8ECA-228E-E42B-1334-9A5EE5131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57" y="1235760"/>
            <a:ext cx="1267660" cy="1267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x Generic Flat icon">
            <a:extLst>
              <a:ext uri="{FF2B5EF4-FFF2-40B4-BE49-F238E27FC236}">
                <a16:creationId xmlns:a16="http://schemas.microsoft.com/office/drawing/2014/main" id="{029116AD-7761-CF65-F694-C305B4498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956" y="1235761"/>
            <a:ext cx="1172208" cy="12676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cial insurance Generic color fill icon">
            <a:extLst>
              <a:ext uri="{FF2B5EF4-FFF2-40B4-BE49-F238E27FC236}">
                <a16:creationId xmlns:a16="http://schemas.microsoft.com/office/drawing/2014/main" id="{97996499-4A6F-7247-CF2A-05C09C5AE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6215" y="1235761"/>
            <a:ext cx="1418648" cy="12676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nd - Free gaming icons">
            <a:extLst>
              <a:ext uri="{FF2B5EF4-FFF2-40B4-BE49-F238E27FC236}">
                <a16:creationId xmlns:a16="http://schemas.microsoft.com/office/drawing/2014/main" id="{EB151EF3-2871-9420-3849-263C1B29B4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509" y="4058859"/>
            <a:ext cx="1205599" cy="12055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ctory - Free buildings icons">
            <a:extLst>
              <a:ext uri="{FF2B5EF4-FFF2-40B4-BE49-F238E27FC236}">
                <a16:creationId xmlns:a16="http://schemas.microsoft.com/office/drawing/2014/main" id="{5D1FB7E3-D24C-6A43-9909-6D705DA460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7829" y="4058859"/>
            <a:ext cx="1205599" cy="1205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7E3B34-A1B3-3864-B499-0C2EC43CFFEC}"/>
              </a:ext>
            </a:extLst>
          </p:cNvPr>
          <p:cNvSpPr txBox="1"/>
          <p:nvPr/>
        </p:nvSpPr>
        <p:spPr>
          <a:xfrm>
            <a:off x="6383196" y="5442012"/>
            <a:ext cx="3250313" cy="646331"/>
          </a:xfrm>
          <a:prstGeom prst="rect">
            <a:avLst/>
          </a:prstGeom>
          <a:noFill/>
        </p:spPr>
        <p:txBody>
          <a:bodyPr wrap="none" rtlCol="0">
            <a:spAutoFit/>
          </a:bodyPr>
          <a:lstStyle/>
          <a:p>
            <a:r>
              <a:rPr lang="mn-MN" b="1" dirty="0">
                <a:latin typeface="Times New Roman" panose="02020603050405020304" pitchFamily="18" charset="0"/>
                <a:cs typeface="Times New Roman" panose="02020603050405020304" pitchFamily="18" charset="0"/>
              </a:rPr>
              <a:t>Нүүрс боловсруулах, коксын </a:t>
            </a:r>
          </a:p>
          <a:p>
            <a:pPr algn="ctr"/>
            <a:r>
              <a:rPr lang="mn-MN" b="1" dirty="0">
                <a:latin typeface="Times New Roman" panose="02020603050405020304" pitchFamily="18" charset="0"/>
                <a:cs typeface="Times New Roman" panose="02020603050405020304" pitchFamily="18" charset="0"/>
              </a:rPr>
              <a:t>2 үйлдвэр, ажилчдын 1 байр </a:t>
            </a:r>
            <a:endParaRPr lang="en-US"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5F024B5-B1C4-F598-5BAA-4BF3025C6C93}"/>
              </a:ext>
            </a:extLst>
          </p:cNvPr>
          <p:cNvSpPr txBox="1"/>
          <p:nvPr/>
        </p:nvSpPr>
        <p:spPr>
          <a:xfrm>
            <a:off x="1745387" y="5442012"/>
            <a:ext cx="3578416" cy="646331"/>
          </a:xfrm>
          <a:prstGeom prst="rect">
            <a:avLst/>
          </a:prstGeom>
          <a:noFill/>
        </p:spPr>
        <p:txBody>
          <a:bodyPr wrap="none" rtlCol="0">
            <a:spAutoFit/>
          </a:bodyPr>
          <a:lstStyle/>
          <a:p>
            <a:pPr algn="ctr"/>
            <a:r>
              <a:rPr lang="mn-MN" b="1" dirty="0">
                <a:latin typeface="Times New Roman" panose="02020603050405020304" pitchFamily="18" charset="0"/>
                <a:cs typeface="Times New Roman" panose="02020603050405020304" pitchFamily="18" charset="0"/>
              </a:rPr>
              <a:t>20 га эзэмших эрхийн гэрчилгээ </a:t>
            </a:r>
          </a:p>
          <a:p>
            <a:pPr algn="ctr"/>
            <a:r>
              <a:rPr lang="mn-MN" b="1" dirty="0">
                <a:latin typeface="Times New Roman" panose="02020603050405020304" pitchFamily="18" charset="0"/>
                <a:cs typeface="Times New Roman" panose="02020603050405020304" pitchFamily="18" charset="0"/>
              </a:rPr>
              <a:t>бүхий газар</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8AF0CDD-50DF-CBF5-E0FF-D12A17EA620B}"/>
              </a:ext>
            </a:extLst>
          </p:cNvPr>
          <p:cNvSpPr txBox="1"/>
          <p:nvPr/>
        </p:nvSpPr>
        <p:spPr>
          <a:xfrm>
            <a:off x="808175" y="2608193"/>
            <a:ext cx="1874424" cy="646331"/>
          </a:xfrm>
          <a:prstGeom prst="rect">
            <a:avLst/>
          </a:prstGeom>
          <a:noFill/>
        </p:spPr>
        <p:txBody>
          <a:bodyPr wrap="none" rtlCol="0">
            <a:spAutoFit/>
          </a:bodyPr>
          <a:lstStyle/>
          <a:p>
            <a:r>
              <a:rPr lang="mn-MN" b="1" dirty="0">
                <a:latin typeface="Times New Roman" panose="02020603050405020304" pitchFamily="18" charset="0"/>
                <a:cs typeface="Times New Roman" panose="02020603050405020304" pitchFamily="18" charset="0"/>
              </a:rPr>
              <a:t>Ажилчдын тоо: </a:t>
            </a:r>
          </a:p>
          <a:p>
            <a:pPr algn="ctr"/>
            <a:r>
              <a:rPr lang="mn-MN" b="1" dirty="0">
                <a:latin typeface="Times New Roman" panose="02020603050405020304" pitchFamily="18" charset="0"/>
                <a:cs typeface="Times New Roman" panose="02020603050405020304" pitchFamily="18" charset="0"/>
              </a:rPr>
              <a:t>140</a:t>
            </a:r>
            <a:endParaRPr lang="en-US"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1EC70E2-0431-3883-CB7D-1BBB70BEA8E6}"/>
              </a:ext>
            </a:extLst>
          </p:cNvPr>
          <p:cNvSpPr txBox="1"/>
          <p:nvPr/>
        </p:nvSpPr>
        <p:spPr>
          <a:xfrm>
            <a:off x="3816889" y="2613145"/>
            <a:ext cx="3140283" cy="1261884"/>
          </a:xfrm>
          <a:prstGeom prst="rect">
            <a:avLst/>
          </a:prstGeom>
          <a:noFill/>
        </p:spPr>
        <p:txBody>
          <a:bodyPr wrap="none" rtlCol="0">
            <a:spAutoFit/>
          </a:bodyPr>
          <a:lstStyle/>
          <a:p>
            <a:pPr algn="ctr"/>
            <a:r>
              <a:rPr lang="mn-MN" sz="1600" b="1" dirty="0">
                <a:latin typeface="Times New Roman" panose="02020603050405020304" pitchFamily="18" charset="0"/>
                <a:cs typeface="Times New Roman" panose="02020603050405020304" pitchFamily="18" charset="0"/>
              </a:rPr>
              <a:t>Улсад төлсөн татварын хэмжээ </a:t>
            </a:r>
          </a:p>
          <a:p>
            <a:pPr algn="ctr"/>
            <a:r>
              <a:rPr lang="mn-MN" sz="1600" b="1" dirty="0">
                <a:latin typeface="Times New Roman" panose="02020603050405020304" pitchFamily="18" charset="0"/>
                <a:cs typeface="Times New Roman" panose="02020603050405020304" pitchFamily="18" charset="0"/>
              </a:rPr>
              <a:t>АМНАТ, ААНОАТ, ХАОАТ: </a:t>
            </a:r>
          </a:p>
          <a:p>
            <a:pPr algn="ctr"/>
            <a:r>
              <a:rPr lang="mn-MN" b="1" dirty="0">
                <a:latin typeface="Times New Roman" panose="02020603050405020304" pitchFamily="18" charset="0"/>
                <a:cs typeface="Times New Roman" panose="02020603050405020304" pitchFamily="18" charset="0"/>
              </a:rPr>
              <a:t> </a:t>
            </a:r>
            <a:r>
              <a:rPr lang="mn-MN" sz="2400" b="1" dirty="0">
                <a:latin typeface="Times New Roman" panose="02020603050405020304" pitchFamily="18" charset="0"/>
                <a:cs typeface="Times New Roman" panose="02020603050405020304" pitchFamily="18" charset="0"/>
              </a:rPr>
              <a:t>2,365,694,000 төгрөг</a:t>
            </a:r>
          </a:p>
          <a:p>
            <a:pPr algn="ctr"/>
            <a:endParaRPr lang="en-US"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65A57D5-7907-3B0F-22E8-C6114D74E0EF}"/>
              </a:ext>
            </a:extLst>
          </p:cNvPr>
          <p:cNvSpPr txBox="1"/>
          <p:nvPr/>
        </p:nvSpPr>
        <p:spPr>
          <a:xfrm>
            <a:off x="7592356" y="2608192"/>
            <a:ext cx="3586366" cy="646331"/>
          </a:xfrm>
          <a:prstGeom prst="rect">
            <a:avLst/>
          </a:prstGeom>
          <a:noFill/>
        </p:spPr>
        <p:txBody>
          <a:bodyPr wrap="none" rtlCol="0">
            <a:spAutoFit/>
          </a:bodyPr>
          <a:lstStyle/>
          <a:p>
            <a:r>
              <a:rPr lang="mn-MN" b="1" dirty="0">
                <a:latin typeface="Times New Roman" panose="02020603050405020304" pitchFamily="18" charset="0"/>
                <a:cs typeface="Times New Roman" panose="02020603050405020304" pitchFamily="18" charset="0"/>
              </a:rPr>
              <a:t>Нийгмийн даатгалын шимтгэл: </a:t>
            </a:r>
          </a:p>
          <a:p>
            <a:pPr algn="ctr"/>
            <a:r>
              <a:rPr lang="mn-MN" b="1" dirty="0">
                <a:latin typeface="Times New Roman" panose="02020603050405020304" pitchFamily="18" charset="0"/>
                <a:cs typeface="Times New Roman" panose="02020603050405020304" pitchFamily="18" charset="0"/>
              </a:rPr>
              <a:t>246,150,000 төгрөг</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0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4CE0-91B5-F638-AED4-C1C4C9612C88}"/>
              </a:ext>
            </a:extLst>
          </p:cNvPr>
          <p:cNvSpPr>
            <a:spLocks noGrp="1"/>
          </p:cNvSpPr>
          <p:nvPr>
            <p:ph type="ctrTitle"/>
          </p:nvPr>
        </p:nvSpPr>
        <p:spPr>
          <a:xfrm>
            <a:off x="870857" y="707448"/>
            <a:ext cx="10450285" cy="484656"/>
          </a:xfrm>
        </p:spPr>
        <p:txBody>
          <a:bodyPr>
            <a:noAutofit/>
          </a:bodyPr>
          <a:lstStyle/>
          <a:p>
            <a:r>
              <a:rPr lang="mn-MN" sz="2400" b="1" dirty="0">
                <a:latin typeface="Times New Roman" panose="02020603050405020304" pitchFamily="18" charset="0"/>
                <a:cs typeface="Times New Roman" panose="02020603050405020304" pitchFamily="18" charset="0"/>
              </a:rPr>
              <a:t>ҮЙЛДВЭРИЙН НИЙТ ХҮЧИН ЧАДАЛ БОЛОН </a:t>
            </a:r>
            <a:br>
              <a:rPr lang="mn-MN" sz="2400" b="1" dirty="0">
                <a:latin typeface="Times New Roman" panose="02020603050405020304" pitchFamily="18" charset="0"/>
                <a:cs typeface="Times New Roman" panose="02020603050405020304" pitchFamily="18" charset="0"/>
              </a:rPr>
            </a:br>
            <a:r>
              <a:rPr lang="mn-MN" sz="2400" b="1" dirty="0">
                <a:latin typeface="Times New Roman" panose="02020603050405020304" pitchFamily="18" charset="0"/>
                <a:cs typeface="Times New Roman" panose="02020603050405020304" pitchFamily="18" charset="0"/>
              </a:rPr>
              <a:t>БУСАД МЭДЭЭЛЭЛ</a:t>
            </a:r>
            <a:endParaRPr lang="en-US" sz="2400" b="1" dirty="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DD1C86D7-17A8-F2CC-BEE9-10A0A47F0976}"/>
              </a:ext>
            </a:extLst>
          </p:cNvPr>
          <p:cNvGraphicFramePr>
            <a:graphicFrameLocks noGrp="1"/>
          </p:cNvGraphicFramePr>
          <p:nvPr>
            <p:extLst>
              <p:ext uri="{D42A27DB-BD31-4B8C-83A1-F6EECF244321}">
                <p14:modId xmlns:p14="http://schemas.microsoft.com/office/powerpoint/2010/main" val="492636407"/>
              </p:ext>
            </p:extLst>
          </p:nvPr>
        </p:nvGraphicFramePr>
        <p:xfrm>
          <a:off x="2491014" y="1850539"/>
          <a:ext cx="6130213" cy="1578461"/>
        </p:xfrm>
        <a:graphic>
          <a:graphicData uri="http://schemas.openxmlformats.org/drawingml/2006/table">
            <a:tbl>
              <a:tblPr/>
              <a:tblGrid>
                <a:gridCol w="4954991">
                  <a:extLst>
                    <a:ext uri="{9D8B030D-6E8A-4147-A177-3AD203B41FA5}">
                      <a16:colId xmlns:a16="http://schemas.microsoft.com/office/drawing/2014/main" val="605822834"/>
                    </a:ext>
                  </a:extLst>
                </a:gridCol>
                <a:gridCol w="1175222">
                  <a:extLst>
                    <a:ext uri="{9D8B030D-6E8A-4147-A177-3AD203B41FA5}">
                      <a16:colId xmlns:a16="http://schemas.microsoft.com/office/drawing/2014/main" val="2731193190"/>
                    </a:ext>
                  </a:extLst>
                </a:gridCol>
              </a:tblGrid>
              <a:tr h="434341">
                <a:tc>
                  <a:txBody>
                    <a:bodyPr/>
                    <a:lstStyle/>
                    <a:p>
                      <a:pPr algn="ctr" fontAlgn="ctr"/>
                      <a:r>
                        <a:rPr lang="mn-MN" sz="1800" b="1" i="0" u="none" strike="noStrike" dirty="0">
                          <a:solidFill>
                            <a:srgbClr val="000000"/>
                          </a:solidFill>
                          <a:effectLst/>
                          <a:latin typeface="Times New Roman" panose="02020603050405020304" pitchFamily="18" charset="0"/>
                        </a:rPr>
                        <a:t>Бүтээгдэхүүний нэр</a:t>
                      </a:r>
                    </a:p>
                  </a:txBody>
                  <a:tcPr marL="10594" marR="10594" marT="10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mn-MN" sz="1800" b="1" i="0" u="none" strike="noStrike">
                          <a:solidFill>
                            <a:srgbClr val="000000"/>
                          </a:solidFill>
                          <a:effectLst/>
                          <a:latin typeface="Times New Roman" panose="02020603050405020304" pitchFamily="18" charset="0"/>
                        </a:rPr>
                        <a:t>Тонн</a:t>
                      </a:r>
                    </a:p>
                  </a:txBody>
                  <a:tcPr marL="10594" marR="10594" marT="10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646356"/>
                  </a:ext>
                </a:extLst>
              </a:tr>
              <a:tr h="286030">
                <a:tc>
                  <a:txBody>
                    <a:bodyPr/>
                    <a:lstStyle/>
                    <a:p>
                      <a:pPr algn="l" rtl="0" fontAlgn="ctr"/>
                      <a:r>
                        <a:rPr lang="en-US" sz="1800" b="0" i="0" u="none" strike="noStrike" dirty="0">
                          <a:solidFill>
                            <a:srgbClr val="000000"/>
                          </a:solidFill>
                          <a:effectLst/>
                          <a:latin typeface="Times New Roman" panose="02020603050405020304" pitchFamily="18" charset="0"/>
                        </a:rPr>
                        <a:t> </a:t>
                      </a:r>
                      <a:r>
                        <a:rPr lang="mn-MN" sz="1800" b="0" i="0" u="none" strike="noStrike" dirty="0">
                          <a:solidFill>
                            <a:srgbClr val="000000"/>
                          </a:solidFill>
                          <a:effectLst/>
                          <a:latin typeface="Times New Roman" panose="02020603050405020304" pitchFamily="18" charset="0"/>
                        </a:rPr>
                        <a:t>Эцсийн бүтээгдэхүүн болох Кокс:</a:t>
                      </a:r>
                    </a:p>
                  </a:txBody>
                  <a:tcPr marL="10594" marR="10594" marT="10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Times New Roman" panose="02020603050405020304" pitchFamily="18" charset="0"/>
                        </a:rPr>
                        <a:t>242,400</a:t>
                      </a:r>
                    </a:p>
                  </a:txBody>
                  <a:tcPr marL="10594" marR="10594" marT="10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4238477"/>
                  </a:ext>
                </a:extLst>
              </a:tr>
              <a:tr h="286030">
                <a:tc>
                  <a:txBody>
                    <a:bodyPr/>
                    <a:lstStyle/>
                    <a:p>
                      <a:pPr algn="l" fontAlgn="b"/>
                      <a:r>
                        <a:rPr lang="en-US" sz="1800" b="0" i="0" u="none" strike="noStrike" dirty="0">
                          <a:solidFill>
                            <a:srgbClr val="000000"/>
                          </a:solidFill>
                          <a:effectLst/>
                          <a:latin typeface="Times New Roman" panose="02020603050405020304" pitchFamily="18" charset="0"/>
                        </a:rPr>
                        <a:t> </a:t>
                      </a:r>
                      <a:r>
                        <a:rPr lang="mn-MN" sz="1800" b="0" i="0" u="none" strike="noStrike" dirty="0">
                          <a:solidFill>
                            <a:srgbClr val="000000"/>
                          </a:solidFill>
                          <a:effectLst/>
                          <a:latin typeface="Times New Roman" panose="02020603050405020304" pitchFamily="18" charset="0"/>
                        </a:rPr>
                        <a:t>Угаасан нүүрс:</a:t>
                      </a:r>
                    </a:p>
                  </a:txBody>
                  <a:tcPr marL="10594" marR="10594" marT="10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Times New Roman" panose="02020603050405020304" pitchFamily="18" charset="0"/>
                        </a:rPr>
                        <a:t>316,800</a:t>
                      </a:r>
                    </a:p>
                  </a:txBody>
                  <a:tcPr marL="10594" marR="10594" marT="10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8359344"/>
                  </a:ext>
                </a:extLst>
              </a:tr>
              <a:tr h="286030">
                <a:tc>
                  <a:txBody>
                    <a:bodyPr/>
                    <a:lstStyle/>
                    <a:p>
                      <a:pPr algn="l" fontAlgn="b"/>
                      <a:r>
                        <a:rPr lang="en-US" sz="1800" b="0" i="0" u="none" strike="noStrike" dirty="0">
                          <a:solidFill>
                            <a:srgbClr val="000000"/>
                          </a:solidFill>
                          <a:effectLst/>
                          <a:latin typeface="Times New Roman" panose="02020603050405020304" pitchFamily="18" charset="0"/>
                        </a:rPr>
                        <a:t> </a:t>
                      </a:r>
                      <a:r>
                        <a:rPr lang="mn-MN" sz="1800" b="0" i="0" u="none" strike="noStrike" dirty="0">
                          <a:solidFill>
                            <a:srgbClr val="000000"/>
                          </a:solidFill>
                          <a:effectLst/>
                          <a:latin typeface="Times New Roman" panose="02020603050405020304" pitchFamily="18" charset="0"/>
                        </a:rPr>
                        <a:t>Давирхайн пек /дайвар бүтээгдэхүүн/</a:t>
                      </a:r>
                    </a:p>
                  </a:txBody>
                  <a:tcPr marL="10594" marR="10594" marT="10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Times New Roman" panose="02020603050405020304" pitchFamily="18" charset="0"/>
                        </a:rPr>
                        <a:t>    6,000 </a:t>
                      </a:r>
                    </a:p>
                  </a:txBody>
                  <a:tcPr marL="10594" marR="10594" marT="10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940862"/>
                  </a:ext>
                </a:extLst>
              </a:tr>
              <a:tr h="286030">
                <a:tc>
                  <a:txBody>
                    <a:bodyPr/>
                    <a:lstStyle/>
                    <a:p>
                      <a:pPr algn="l" fontAlgn="b"/>
                      <a:r>
                        <a:rPr lang="en-US" sz="1800" b="0" i="0" u="none" strike="noStrike" dirty="0">
                          <a:solidFill>
                            <a:srgbClr val="000000"/>
                          </a:solidFill>
                          <a:effectLst/>
                          <a:latin typeface="Times New Roman" panose="02020603050405020304" pitchFamily="18" charset="0"/>
                        </a:rPr>
                        <a:t> </a:t>
                      </a:r>
                      <a:r>
                        <a:rPr lang="mn-MN" sz="1800" b="0" i="0" u="none" strike="noStrike" dirty="0">
                          <a:solidFill>
                            <a:srgbClr val="000000"/>
                          </a:solidFill>
                          <a:effectLst/>
                          <a:latin typeface="Times New Roman" panose="02020603050405020304" pitchFamily="18" charset="0"/>
                        </a:rPr>
                        <a:t>Шахмал түлш</a:t>
                      </a:r>
                    </a:p>
                  </a:txBody>
                  <a:tcPr marL="10594" marR="10594" marT="10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Times New Roman" panose="02020603050405020304" pitchFamily="18" charset="0"/>
                        </a:rPr>
                        <a:t>  82,500 </a:t>
                      </a:r>
                    </a:p>
                  </a:txBody>
                  <a:tcPr marL="10594" marR="10594" marT="10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4399790"/>
                  </a:ext>
                </a:extLst>
              </a:tr>
            </a:tbl>
          </a:graphicData>
        </a:graphic>
      </p:graphicFrame>
      <p:graphicFrame>
        <p:nvGraphicFramePr>
          <p:cNvPr id="13" name="Table 12">
            <a:extLst>
              <a:ext uri="{FF2B5EF4-FFF2-40B4-BE49-F238E27FC236}">
                <a16:creationId xmlns:a16="http://schemas.microsoft.com/office/drawing/2014/main" id="{55DE61E1-65B7-DD41-B5FD-98428767E229}"/>
              </a:ext>
            </a:extLst>
          </p:cNvPr>
          <p:cNvGraphicFramePr>
            <a:graphicFrameLocks noGrp="1"/>
          </p:cNvGraphicFramePr>
          <p:nvPr>
            <p:extLst>
              <p:ext uri="{D42A27DB-BD31-4B8C-83A1-F6EECF244321}">
                <p14:modId xmlns:p14="http://schemas.microsoft.com/office/powerpoint/2010/main" val="1553727657"/>
              </p:ext>
            </p:extLst>
          </p:nvPr>
        </p:nvGraphicFramePr>
        <p:xfrm>
          <a:off x="2434773" y="3918607"/>
          <a:ext cx="6205116" cy="1447620"/>
        </p:xfrm>
        <a:graphic>
          <a:graphicData uri="http://schemas.openxmlformats.org/drawingml/2006/table">
            <a:tbl>
              <a:tblPr/>
              <a:tblGrid>
                <a:gridCol w="5015535">
                  <a:extLst>
                    <a:ext uri="{9D8B030D-6E8A-4147-A177-3AD203B41FA5}">
                      <a16:colId xmlns:a16="http://schemas.microsoft.com/office/drawing/2014/main" val="1998206958"/>
                    </a:ext>
                  </a:extLst>
                </a:gridCol>
                <a:gridCol w="1189581">
                  <a:extLst>
                    <a:ext uri="{9D8B030D-6E8A-4147-A177-3AD203B41FA5}">
                      <a16:colId xmlns:a16="http://schemas.microsoft.com/office/drawing/2014/main" val="2447699463"/>
                    </a:ext>
                  </a:extLst>
                </a:gridCol>
              </a:tblGrid>
              <a:tr h="289524">
                <a:tc>
                  <a:txBody>
                    <a:bodyPr/>
                    <a:lstStyle/>
                    <a:p>
                      <a:pPr algn="ctr" fontAlgn="ctr"/>
                      <a:r>
                        <a:rPr lang="mn-MN" sz="1800" b="1" i="0" u="none" strike="noStrike">
                          <a:solidFill>
                            <a:srgbClr val="000000"/>
                          </a:solidFill>
                          <a:effectLst/>
                          <a:latin typeface="Times New Roman" panose="02020603050405020304" pitchFamily="18" charset="0"/>
                        </a:rPr>
                        <a:t>Бусад тоон үзүүлэлтүүд </a:t>
                      </a:r>
                    </a:p>
                  </a:txBody>
                  <a:tcPr marL="10723" marR="10723" marT="10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Times New Roman" panose="02020603050405020304" pitchFamily="18" charset="0"/>
                        </a:rPr>
                        <a:t>№</a:t>
                      </a:r>
                    </a:p>
                  </a:txBody>
                  <a:tcPr marL="10723" marR="10723" marT="10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4235594"/>
                  </a:ext>
                </a:extLst>
              </a:tr>
              <a:tr h="289524">
                <a:tc>
                  <a:txBody>
                    <a:bodyPr/>
                    <a:lstStyle/>
                    <a:p>
                      <a:pPr algn="l" rtl="0" fontAlgn="ctr"/>
                      <a:r>
                        <a:rPr lang="mn-MN" sz="1800" b="0" i="0" u="none" strike="noStrike">
                          <a:solidFill>
                            <a:srgbClr val="000000"/>
                          </a:solidFill>
                          <a:effectLst/>
                          <a:latin typeface="Times New Roman" panose="02020603050405020304" pitchFamily="18" charset="0"/>
                        </a:rPr>
                        <a:t> Ажилчдын тоо</a:t>
                      </a:r>
                    </a:p>
                  </a:txBody>
                  <a:tcPr marL="10723" marR="10723" marT="10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Times New Roman" panose="02020603050405020304" pitchFamily="18" charset="0"/>
                        </a:rPr>
                        <a:t>140-150</a:t>
                      </a:r>
                    </a:p>
                  </a:txBody>
                  <a:tcPr marL="10723" marR="10723" marT="10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5617631"/>
                  </a:ext>
                </a:extLst>
              </a:tr>
              <a:tr h="289524">
                <a:tc>
                  <a:txBody>
                    <a:bodyPr/>
                    <a:lstStyle/>
                    <a:p>
                      <a:pPr algn="l" fontAlgn="b"/>
                      <a:r>
                        <a:rPr lang="mn-MN" sz="1800" b="0" i="0" u="none" strike="noStrike">
                          <a:solidFill>
                            <a:srgbClr val="000000"/>
                          </a:solidFill>
                          <a:effectLst/>
                          <a:latin typeface="Times New Roman" panose="02020603050405020304" pitchFamily="18" charset="0"/>
                        </a:rPr>
                        <a:t> Гадаад мэргэжлийн боловсон хүчин </a:t>
                      </a:r>
                    </a:p>
                  </a:txBody>
                  <a:tcPr marL="10723" marR="10723" marT="10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Times New Roman" panose="02020603050405020304" pitchFamily="18" charset="0"/>
                        </a:rPr>
                        <a:t>50</a:t>
                      </a:r>
                    </a:p>
                  </a:txBody>
                  <a:tcPr marL="10723" marR="10723" marT="10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4589985"/>
                  </a:ext>
                </a:extLst>
              </a:tr>
              <a:tr h="289524">
                <a:tc>
                  <a:txBody>
                    <a:bodyPr/>
                    <a:lstStyle/>
                    <a:p>
                      <a:pPr algn="l" fontAlgn="b"/>
                      <a:r>
                        <a:rPr lang="ru-RU" sz="1800" b="0" i="0" u="none" strike="noStrike">
                          <a:solidFill>
                            <a:srgbClr val="000000"/>
                          </a:solidFill>
                          <a:effectLst/>
                          <a:latin typeface="Times New Roman" panose="02020603050405020304" pitchFamily="18" charset="0"/>
                        </a:rPr>
                        <a:t> Орон нутгаас авах ажиллах хүчний харьцаа</a:t>
                      </a:r>
                    </a:p>
                  </a:txBody>
                  <a:tcPr marL="10723" marR="10723" marT="10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Times New Roman" panose="02020603050405020304" pitchFamily="18" charset="0"/>
                        </a:rPr>
                        <a:t>80%</a:t>
                      </a:r>
                    </a:p>
                  </a:txBody>
                  <a:tcPr marL="10723" marR="10723" marT="10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8932000"/>
                  </a:ext>
                </a:extLst>
              </a:tr>
              <a:tr h="289524">
                <a:tc>
                  <a:txBody>
                    <a:bodyPr/>
                    <a:lstStyle/>
                    <a:p>
                      <a:pPr algn="l" fontAlgn="b"/>
                      <a:r>
                        <a:rPr lang="mn-MN" sz="1800" b="0" i="0" u="none" strike="noStrike" dirty="0">
                          <a:solidFill>
                            <a:srgbClr val="000000"/>
                          </a:solidFill>
                          <a:effectLst/>
                          <a:latin typeface="Times New Roman" panose="02020603050405020304" pitchFamily="18" charset="0"/>
                        </a:rPr>
                        <a:t> Хамтран ажиллагч байгууллагууд </a:t>
                      </a:r>
                    </a:p>
                  </a:txBody>
                  <a:tcPr marL="10723" marR="10723" marT="10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Times New Roman" panose="02020603050405020304" pitchFamily="18" charset="0"/>
                        </a:rPr>
                        <a:t>30</a:t>
                      </a:r>
                    </a:p>
                  </a:txBody>
                  <a:tcPr marL="10723" marR="10723" marT="10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6191601"/>
                  </a:ext>
                </a:extLst>
              </a:tr>
            </a:tbl>
          </a:graphicData>
        </a:graphic>
      </p:graphicFrame>
    </p:spTree>
    <p:extLst>
      <p:ext uri="{BB962C8B-B14F-4D97-AF65-F5344CB8AC3E}">
        <p14:creationId xmlns:p14="http://schemas.microsoft.com/office/powerpoint/2010/main" val="426365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4CE0-91B5-F638-AED4-C1C4C9612C88}"/>
              </a:ext>
            </a:extLst>
          </p:cNvPr>
          <p:cNvSpPr>
            <a:spLocks noGrp="1"/>
          </p:cNvSpPr>
          <p:nvPr>
            <p:ph type="ctrTitle"/>
          </p:nvPr>
        </p:nvSpPr>
        <p:spPr>
          <a:xfrm>
            <a:off x="870857" y="166273"/>
            <a:ext cx="10450285" cy="484656"/>
          </a:xfrm>
        </p:spPr>
        <p:txBody>
          <a:bodyPr>
            <a:noAutofit/>
          </a:bodyPr>
          <a:lstStyle/>
          <a:p>
            <a:r>
              <a:rPr lang="mn-MN" sz="3000" b="1" dirty="0">
                <a:latin typeface="Times New Roman" panose="02020603050405020304" pitchFamily="18" charset="0"/>
                <a:cs typeface="Times New Roman" panose="02020603050405020304" pitchFamily="18" charset="0"/>
              </a:rPr>
              <a:t>ҮЙЛДВЭРИЙН ЗУРАГ </a:t>
            </a:r>
            <a:endParaRPr lang="en-US" sz="3000" b="1"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9DD9149-F0AE-5299-D73B-60A1C5B9F019}"/>
              </a:ext>
            </a:extLst>
          </p:cNvPr>
          <p:cNvPicPr>
            <a:picLocks noChangeAspect="1"/>
          </p:cNvPicPr>
          <p:nvPr/>
        </p:nvPicPr>
        <p:blipFill rotWithShape="1">
          <a:blip r:embed="rId2">
            <a:extLst>
              <a:ext uri="{28A0092B-C50C-407E-A947-70E740481C1C}">
                <a14:useLocalDpi xmlns:a14="http://schemas.microsoft.com/office/drawing/2010/main" val="0"/>
              </a:ext>
            </a:extLst>
          </a:blip>
          <a:srcRect l="4439" t="12035" r="14975" b="15033"/>
          <a:stretch/>
        </p:blipFill>
        <p:spPr>
          <a:xfrm>
            <a:off x="6095999" y="1379481"/>
            <a:ext cx="5464630" cy="2396944"/>
          </a:xfrm>
          <a:prstGeom prst="rect">
            <a:avLst/>
          </a:prstGeom>
        </p:spPr>
      </p:pic>
      <p:pic>
        <p:nvPicPr>
          <p:cNvPr id="4" name="Picture 3">
            <a:extLst>
              <a:ext uri="{FF2B5EF4-FFF2-40B4-BE49-F238E27FC236}">
                <a16:creationId xmlns:a16="http://schemas.microsoft.com/office/drawing/2014/main" id="{ABFAD9C6-6D5F-6912-9230-9C4134283543}"/>
              </a:ext>
            </a:extLst>
          </p:cNvPr>
          <p:cNvPicPr>
            <a:picLocks noChangeAspect="1"/>
          </p:cNvPicPr>
          <p:nvPr/>
        </p:nvPicPr>
        <p:blipFill rotWithShape="1">
          <a:blip r:embed="rId3">
            <a:extLst>
              <a:ext uri="{28A0092B-C50C-407E-A947-70E740481C1C}">
                <a14:useLocalDpi xmlns:a14="http://schemas.microsoft.com/office/drawing/2010/main" val="0"/>
              </a:ext>
            </a:extLst>
          </a:blip>
          <a:srcRect l="15688" t="5756" r="19491" b="8909"/>
          <a:stretch/>
        </p:blipFill>
        <p:spPr>
          <a:xfrm>
            <a:off x="550507" y="1379481"/>
            <a:ext cx="4777273" cy="2396944"/>
          </a:xfrm>
          <a:prstGeom prst="rect">
            <a:avLst/>
          </a:prstGeom>
        </p:spPr>
      </p:pic>
      <p:pic>
        <p:nvPicPr>
          <p:cNvPr id="6" name="Picture 5">
            <a:extLst>
              <a:ext uri="{FF2B5EF4-FFF2-40B4-BE49-F238E27FC236}">
                <a16:creationId xmlns:a16="http://schemas.microsoft.com/office/drawing/2014/main" id="{6267D04D-CB68-9917-A9E9-F3AA85F5A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07" y="4063257"/>
            <a:ext cx="4777273" cy="2244236"/>
          </a:xfrm>
          <a:prstGeom prst="rect">
            <a:avLst/>
          </a:prstGeom>
        </p:spPr>
      </p:pic>
      <p:pic>
        <p:nvPicPr>
          <p:cNvPr id="8" name="Picture 7">
            <a:extLst>
              <a:ext uri="{FF2B5EF4-FFF2-40B4-BE49-F238E27FC236}">
                <a16:creationId xmlns:a16="http://schemas.microsoft.com/office/drawing/2014/main" id="{F4FEEB11-F70A-85E8-7987-3208759A39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4063257"/>
            <a:ext cx="5464630" cy="2272150"/>
          </a:xfrm>
          <a:prstGeom prst="rect">
            <a:avLst/>
          </a:prstGeom>
        </p:spPr>
      </p:pic>
      <p:grpSp>
        <p:nvGrpSpPr>
          <p:cNvPr id="16" name="Group 15">
            <a:extLst>
              <a:ext uri="{FF2B5EF4-FFF2-40B4-BE49-F238E27FC236}">
                <a16:creationId xmlns:a16="http://schemas.microsoft.com/office/drawing/2014/main" id="{C86CF60E-C6E2-4F62-4453-43911E27871C}"/>
              </a:ext>
            </a:extLst>
          </p:cNvPr>
          <p:cNvGrpSpPr/>
          <p:nvPr/>
        </p:nvGrpSpPr>
        <p:grpSpPr>
          <a:xfrm>
            <a:off x="550508" y="1090232"/>
            <a:ext cx="11010122" cy="4955926"/>
            <a:chOff x="550508" y="1379481"/>
            <a:chExt cx="11010122" cy="4955926"/>
          </a:xfrm>
        </p:grpSpPr>
        <p:pic>
          <p:nvPicPr>
            <p:cNvPr id="9" name="Picture 8">
              <a:extLst>
                <a:ext uri="{FF2B5EF4-FFF2-40B4-BE49-F238E27FC236}">
                  <a16:creationId xmlns:a16="http://schemas.microsoft.com/office/drawing/2014/main" id="{EC24D5AE-71D4-1EAA-A2A3-0268DEFEF293}"/>
                </a:ext>
              </a:extLst>
            </p:cNvPr>
            <p:cNvPicPr>
              <a:picLocks noChangeAspect="1"/>
            </p:cNvPicPr>
            <p:nvPr/>
          </p:nvPicPr>
          <p:blipFill rotWithShape="1">
            <a:blip r:embed="rId2">
              <a:extLst>
                <a:ext uri="{28A0092B-C50C-407E-A947-70E740481C1C}">
                  <a14:useLocalDpi xmlns:a14="http://schemas.microsoft.com/office/drawing/2010/main" val="0"/>
                </a:ext>
              </a:extLst>
            </a:blip>
            <a:srcRect l="4439" t="12035" r="14975" b="15033"/>
            <a:stretch/>
          </p:blipFill>
          <p:spPr>
            <a:xfrm>
              <a:off x="6096000" y="1379481"/>
              <a:ext cx="5464630" cy="2396944"/>
            </a:xfrm>
            <a:prstGeom prst="rect">
              <a:avLst/>
            </a:prstGeom>
          </p:spPr>
        </p:pic>
        <p:pic>
          <p:nvPicPr>
            <p:cNvPr id="10" name="Picture 9">
              <a:extLst>
                <a:ext uri="{FF2B5EF4-FFF2-40B4-BE49-F238E27FC236}">
                  <a16:creationId xmlns:a16="http://schemas.microsoft.com/office/drawing/2014/main" id="{CD5E40D3-32C6-F800-B977-539857CD8FFA}"/>
                </a:ext>
              </a:extLst>
            </p:cNvPr>
            <p:cNvPicPr>
              <a:picLocks noChangeAspect="1"/>
            </p:cNvPicPr>
            <p:nvPr/>
          </p:nvPicPr>
          <p:blipFill rotWithShape="1">
            <a:blip r:embed="rId3">
              <a:extLst>
                <a:ext uri="{28A0092B-C50C-407E-A947-70E740481C1C}">
                  <a14:useLocalDpi xmlns:a14="http://schemas.microsoft.com/office/drawing/2010/main" val="0"/>
                </a:ext>
              </a:extLst>
            </a:blip>
            <a:srcRect l="15688" t="5756" r="19491" b="8909"/>
            <a:stretch/>
          </p:blipFill>
          <p:spPr>
            <a:xfrm>
              <a:off x="550508" y="1379481"/>
              <a:ext cx="4777273" cy="2396944"/>
            </a:xfrm>
            <a:prstGeom prst="rect">
              <a:avLst/>
            </a:prstGeom>
          </p:spPr>
        </p:pic>
        <p:pic>
          <p:nvPicPr>
            <p:cNvPr id="12" name="Picture 11">
              <a:extLst>
                <a:ext uri="{FF2B5EF4-FFF2-40B4-BE49-F238E27FC236}">
                  <a16:creationId xmlns:a16="http://schemas.microsoft.com/office/drawing/2014/main" id="{1A435282-9B75-F09A-243A-914780B24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08" y="4063257"/>
              <a:ext cx="4777273" cy="2244236"/>
            </a:xfrm>
            <a:prstGeom prst="rect">
              <a:avLst/>
            </a:prstGeom>
          </p:spPr>
        </p:pic>
        <p:pic>
          <p:nvPicPr>
            <p:cNvPr id="14" name="Picture 13">
              <a:extLst>
                <a:ext uri="{FF2B5EF4-FFF2-40B4-BE49-F238E27FC236}">
                  <a16:creationId xmlns:a16="http://schemas.microsoft.com/office/drawing/2014/main" id="{3A1CCACF-7CEB-AAFD-11DF-35EC0E123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063257"/>
              <a:ext cx="5464630" cy="2272150"/>
            </a:xfrm>
            <a:prstGeom prst="rect">
              <a:avLst/>
            </a:prstGeom>
          </p:spPr>
        </p:pic>
      </p:grpSp>
    </p:spTree>
    <p:extLst>
      <p:ext uri="{BB962C8B-B14F-4D97-AF65-F5344CB8AC3E}">
        <p14:creationId xmlns:p14="http://schemas.microsoft.com/office/powerpoint/2010/main" val="3651460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237</Words>
  <Application>Microsoft Office PowerPoint</Application>
  <PresentationFormat>Widescreen</PresentationFormat>
  <Paragraphs>40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МӨНХ ТЭНҮҮН  ОРГИЛ ХХК</vt:lpstr>
      <vt:lpstr>КОМПАНИЙН ТАНИЛЦУУЛГА</vt:lpstr>
      <vt:lpstr>ТООН ҮЗҮҮЛЭЛТҮҮД</vt:lpstr>
      <vt:lpstr>ҮЙЛДВЭРИЙН НИЙТ ХҮЧИН ЧАДАЛ БОЛОН  БУСАД МЭДЭЭЛЭЛ</vt:lpstr>
      <vt:lpstr>ҮЙЛДВЭРИЙН ЗУРАГ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Tsever Khar Alt Co., Ltd</dc:creator>
  <cp:lastModifiedBy>Tsever Khar Alt Co., Ltd</cp:lastModifiedBy>
  <cp:revision>5</cp:revision>
  <cp:lastPrinted>2024-07-25T09:20:40Z</cp:lastPrinted>
  <dcterms:created xsi:type="dcterms:W3CDTF">2024-07-25T08:30:55Z</dcterms:created>
  <dcterms:modified xsi:type="dcterms:W3CDTF">2024-07-25T09:21:56Z</dcterms:modified>
</cp:coreProperties>
</file>