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rts/chart13.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572" r:id="rId1"/>
  </p:sldMasterIdLst>
  <p:notesMasterIdLst>
    <p:notesMasterId r:id="rId35"/>
  </p:notesMasterIdLst>
  <p:handoutMasterIdLst>
    <p:handoutMasterId r:id="rId36"/>
  </p:handoutMasterIdLst>
  <p:sldIdLst>
    <p:sldId id="256" r:id="rId2"/>
    <p:sldId id="257" r:id="rId3"/>
    <p:sldId id="280" r:id="rId4"/>
    <p:sldId id="283" r:id="rId5"/>
    <p:sldId id="281" r:id="rId6"/>
    <p:sldId id="258" r:id="rId7"/>
    <p:sldId id="260" r:id="rId8"/>
    <p:sldId id="261" r:id="rId9"/>
    <p:sldId id="262" r:id="rId10"/>
    <p:sldId id="278" r:id="rId11"/>
    <p:sldId id="264" r:id="rId12"/>
    <p:sldId id="276" r:id="rId13"/>
    <p:sldId id="266" r:id="rId14"/>
    <p:sldId id="267" r:id="rId15"/>
    <p:sldId id="271" r:id="rId16"/>
    <p:sldId id="268" r:id="rId17"/>
    <p:sldId id="269" r:id="rId18"/>
    <p:sldId id="270" r:id="rId19"/>
    <p:sldId id="279" r:id="rId20"/>
    <p:sldId id="284" r:id="rId21"/>
    <p:sldId id="300" r:id="rId22"/>
    <p:sldId id="289" r:id="rId23"/>
    <p:sldId id="288" r:id="rId24"/>
    <p:sldId id="298" r:id="rId25"/>
    <p:sldId id="273" r:id="rId26"/>
    <p:sldId id="291" r:id="rId27"/>
    <p:sldId id="293" r:id="rId28"/>
    <p:sldId id="292" r:id="rId29"/>
    <p:sldId id="301" r:id="rId30"/>
    <p:sldId id="294" r:id="rId31"/>
    <p:sldId id="302" r:id="rId32"/>
    <p:sldId id="295" r:id="rId33"/>
    <p:sldId id="296" r:id="rId34"/>
  </p:sldIdLst>
  <p:sldSz cx="13004800" cy="9753600"/>
  <p:notesSz cx="9309100" cy="6954838"/>
  <p:defaultTextStyle>
    <a:defPPr marL="0" marR="0" indent="0" algn="l" defTabSz="91383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3842"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232323"/>
        </a:solidFill>
        <a:effectLst/>
        <a:uFillTx/>
        <a:latin typeface="+mn-lt"/>
        <a:ea typeface="+mn-ea"/>
        <a:cs typeface="+mn-cs"/>
        <a:sym typeface="Helvetica Neue Light"/>
      </a:defRPr>
    </a:lvl1pPr>
    <a:lvl2pPr marL="0" marR="0" indent="342692" algn="ctr" defTabSz="583842"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232323"/>
        </a:solidFill>
        <a:effectLst/>
        <a:uFillTx/>
        <a:latin typeface="+mn-lt"/>
        <a:ea typeface="+mn-ea"/>
        <a:cs typeface="+mn-cs"/>
        <a:sym typeface="Helvetica Neue Light"/>
      </a:defRPr>
    </a:lvl2pPr>
    <a:lvl3pPr marL="0" marR="0" indent="685377" algn="ctr" defTabSz="583842"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232323"/>
        </a:solidFill>
        <a:effectLst/>
        <a:uFillTx/>
        <a:latin typeface="+mn-lt"/>
        <a:ea typeface="+mn-ea"/>
        <a:cs typeface="+mn-cs"/>
        <a:sym typeface="Helvetica Neue Light"/>
      </a:defRPr>
    </a:lvl3pPr>
    <a:lvl4pPr marL="0" marR="0" indent="1028069" algn="ctr" defTabSz="583842"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232323"/>
        </a:solidFill>
        <a:effectLst/>
        <a:uFillTx/>
        <a:latin typeface="+mn-lt"/>
        <a:ea typeface="+mn-ea"/>
        <a:cs typeface="+mn-cs"/>
        <a:sym typeface="Helvetica Neue Light"/>
      </a:defRPr>
    </a:lvl4pPr>
    <a:lvl5pPr marL="0" marR="0" indent="1370753" algn="ctr" defTabSz="583842"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232323"/>
        </a:solidFill>
        <a:effectLst/>
        <a:uFillTx/>
        <a:latin typeface="+mn-lt"/>
        <a:ea typeface="+mn-ea"/>
        <a:cs typeface="+mn-cs"/>
        <a:sym typeface="Helvetica Neue Light"/>
      </a:defRPr>
    </a:lvl5pPr>
    <a:lvl6pPr marL="0" marR="0" indent="1713447" algn="ctr" defTabSz="583842"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232323"/>
        </a:solidFill>
        <a:effectLst/>
        <a:uFillTx/>
        <a:latin typeface="+mn-lt"/>
        <a:ea typeface="+mn-ea"/>
        <a:cs typeface="+mn-cs"/>
        <a:sym typeface="Helvetica Neue Light"/>
      </a:defRPr>
    </a:lvl6pPr>
    <a:lvl7pPr marL="0" marR="0" indent="2056137" algn="ctr" defTabSz="583842"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232323"/>
        </a:solidFill>
        <a:effectLst/>
        <a:uFillTx/>
        <a:latin typeface="+mn-lt"/>
        <a:ea typeface="+mn-ea"/>
        <a:cs typeface="+mn-cs"/>
        <a:sym typeface="Helvetica Neue Light"/>
      </a:defRPr>
    </a:lvl7pPr>
    <a:lvl8pPr marL="0" marR="0" indent="2398823" algn="ctr" defTabSz="583842"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232323"/>
        </a:solidFill>
        <a:effectLst/>
        <a:uFillTx/>
        <a:latin typeface="+mn-lt"/>
        <a:ea typeface="+mn-ea"/>
        <a:cs typeface="+mn-cs"/>
        <a:sym typeface="Helvetica Neue Light"/>
      </a:defRPr>
    </a:lvl8pPr>
    <a:lvl9pPr marL="0" marR="0" indent="2741515" algn="ctr" defTabSz="583842"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232323"/>
        </a:solidFill>
        <a:effectLst/>
        <a:uFillTx/>
        <a:latin typeface="+mn-lt"/>
        <a:ea typeface="+mn-ea"/>
        <a:cs typeface="+mn-cs"/>
        <a:sym typeface="Helvetica Neue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0000"/>
    <a:srgbClr val="CC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
          <a:latin typeface="Gill Sans"/>
          <a:ea typeface="Gill Sans"/>
          <a:cs typeface="Gill Sans"/>
        </a:font>
        <a:srgbClr val="000000"/>
      </a:tcTxStyle>
      <a:tcStyle>
        <a:tcBdr>
          <a:left>
            <a:ln w="12700" cap="flat">
              <a:solidFill>
                <a:srgbClr val="EBEBEB"/>
              </a:solidFill>
              <a:prstDash val="solid"/>
              <a:miter lim="400000"/>
            </a:ln>
          </a:left>
          <a:right>
            <a:ln w="12700" cap="flat">
              <a:solidFill>
                <a:srgbClr val="EBEBEB"/>
              </a:solidFill>
              <a:prstDash val="solid"/>
              <a:miter lim="400000"/>
            </a:ln>
          </a:right>
          <a:top>
            <a:ln w="12700" cap="flat">
              <a:solidFill>
                <a:srgbClr val="EBEBEB"/>
              </a:solidFill>
              <a:prstDash val="solid"/>
              <a:miter lim="400000"/>
            </a:ln>
          </a:top>
          <a:bottom>
            <a:ln w="12700" cap="flat">
              <a:solidFill>
                <a:srgbClr val="EBEBEB"/>
              </a:solidFill>
              <a:prstDash val="solid"/>
              <a:miter lim="400000"/>
            </a:ln>
          </a:bottom>
          <a:insideH>
            <a:ln w="12700" cap="flat">
              <a:solidFill>
                <a:srgbClr val="EBEBEB"/>
              </a:solidFill>
              <a:prstDash val="solid"/>
              <a:miter lim="400000"/>
            </a:ln>
          </a:insideH>
          <a:insideV>
            <a:ln w="12700" cap="flat">
              <a:solidFill>
                <a:srgbClr val="EBEBEB"/>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12700" cap="flat">
              <a:solidFill>
                <a:srgbClr val="EBEBEB"/>
              </a:solidFill>
              <a:prstDash val="solid"/>
              <a:miter lim="400000"/>
            </a:ln>
          </a:left>
          <a:right>
            <a:ln w="12700" cap="flat">
              <a:solidFill>
                <a:srgbClr val="EBEBEB"/>
              </a:solidFill>
              <a:prstDash val="solid"/>
              <a:miter lim="400000"/>
            </a:ln>
          </a:right>
          <a:top>
            <a:ln w="12700" cap="flat">
              <a:solidFill>
                <a:srgbClr val="EBEBEB"/>
              </a:solidFill>
              <a:prstDash val="solid"/>
              <a:miter lim="400000"/>
            </a:ln>
          </a:top>
          <a:bottom>
            <a:ln w="12700" cap="flat">
              <a:solidFill>
                <a:srgbClr val="EBEBEB"/>
              </a:solidFill>
              <a:prstDash val="solid"/>
              <a:miter lim="400000"/>
            </a:ln>
          </a:bottom>
          <a:insideH>
            <a:ln w="12700" cap="flat">
              <a:solidFill>
                <a:srgbClr val="EBEBEB"/>
              </a:solidFill>
              <a:prstDash val="solid"/>
              <a:miter lim="400000"/>
            </a:ln>
          </a:insideH>
          <a:insideV>
            <a:ln w="12700" cap="flat">
              <a:solidFill>
                <a:srgbClr val="EBEBEB"/>
              </a:solidFill>
              <a:prstDash val="solid"/>
              <a:miter lim="400000"/>
            </a:ln>
          </a:insideV>
        </a:tcBdr>
        <a:fill>
          <a:noFill/>
        </a:fill>
      </a:tcStyle>
    </a:firstCol>
    <a:lastRow>
      <a:tcTxStyle b="off" i="off">
        <a:font>
          <a:latin typeface="Gill Sans"/>
          <a:ea typeface="Gill Sans"/>
          <a:cs typeface="Gill Sans"/>
        </a:font>
        <a:srgbClr val="FFFFFF"/>
      </a:tcTxStyle>
      <a:tcStyle>
        <a:tcBdr>
          <a:left>
            <a:ln w="12700" cap="flat">
              <a:solidFill>
                <a:srgbClr val="EBEBEB"/>
              </a:solidFill>
              <a:prstDash val="solid"/>
              <a:miter lim="400000"/>
            </a:ln>
          </a:left>
          <a:right>
            <a:ln w="12700" cap="flat">
              <a:solidFill>
                <a:srgbClr val="EBEBEB"/>
              </a:solidFill>
              <a:prstDash val="solid"/>
              <a:miter lim="400000"/>
            </a:ln>
          </a:right>
          <a:top>
            <a:ln w="50800" cap="flat">
              <a:solidFill>
                <a:srgbClr val="EBEBEB"/>
              </a:solidFill>
              <a:prstDash val="solid"/>
              <a:miter lim="400000"/>
            </a:ln>
          </a:top>
          <a:bottom>
            <a:ln w="12700" cap="flat">
              <a:solidFill>
                <a:srgbClr val="EBEBEB"/>
              </a:solidFill>
              <a:prstDash val="solid"/>
              <a:miter lim="400000"/>
            </a:ln>
          </a:bottom>
          <a:insideH>
            <a:ln w="12700" cap="flat">
              <a:solidFill>
                <a:srgbClr val="EBEBEB"/>
              </a:solidFill>
              <a:prstDash val="solid"/>
              <a:miter lim="400000"/>
            </a:ln>
          </a:insideH>
          <a:insideV>
            <a:ln w="12700" cap="flat">
              <a:solidFill>
                <a:srgbClr val="EBEBEB"/>
              </a:solidFill>
              <a:prstDash val="solid"/>
              <a:miter lim="400000"/>
            </a:ln>
          </a:insideV>
        </a:tcBdr>
        <a:fill>
          <a:solidFill>
            <a:srgbClr val="FFFFFF">
              <a:alpha val="15000"/>
            </a:srgbClr>
          </a:solidFill>
        </a:fill>
      </a:tcStyle>
    </a:lastRow>
    <a:firstRow>
      <a:tcTxStyle b="off" i="off">
        <a:font>
          <a:latin typeface="Gill Sans"/>
          <a:ea typeface="Gill Sans"/>
          <a:cs typeface="Gill Sans"/>
        </a:font>
        <a:srgbClr val="FFFFFF"/>
      </a:tcTxStyle>
      <a:tcStyle>
        <a:tcBdr>
          <a:left>
            <a:ln w="12700" cap="flat">
              <a:solidFill>
                <a:srgbClr val="EBEBEB"/>
              </a:solidFill>
              <a:prstDash val="solid"/>
              <a:miter lim="400000"/>
            </a:ln>
          </a:left>
          <a:right>
            <a:ln w="12700" cap="flat">
              <a:solidFill>
                <a:srgbClr val="EBEBEB"/>
              </a:solidFill>
              <a:prstDash val="solid"/>
              <a:miter lim="400000"/>
            </a:ln>
          </a:right>
          <a:top>
            <a:ln w="12700" cap="flat">
              <a:solidFill>
                <a:srgbClr val="EBEBEB"/>
              </a:solidFill>
              <a:prstDash val="solid"/>
              <a:miter lim="400000"/>
            </a:ln>
          </a:top>
          <a:bottom>
            <a:ln w="12700" cap="flat">
              <a:solidFill>
                <a:srgbClr val="EBEBEB"/>
              </a:solidFill>
              <a:prstDash val="solid"/>
              <a:miter lim="400000"/>
            </a:ln>
          </a:bottom>
          <a:insideH>
            <a:ln w="12700" cap="flat">
              <a:solidFill>
                <a:srgbClr val="EBEBEB"/>
              </a:solidFill>
              <a:prstDash val="solid"/>
              <a:miter lim="400000"/>
            </a:ln>
          </a:insideH>
          <a:insideV>
            <a:ln w="12700" cap="flat">
              <a:solidFill>
                <a:srgbClr val="EBEBEB"/>
              </a:solidFill>
              <a:prstDash val="solid"/>
              <a:miter lim="400000"/>
            </a:ln>
          </a:insideV>
        </a:tcBdr>
        <a:fill>
          <a:solidFill>
            <a:srgbClr val="C0609F"/>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7698" autoAdjust="0"/>
  </p:normalViewPr>
  <p:slideViewPr>
    <p:cSldViewPr>
      <p:cViewPr>
        <p:scale>
          <a:sx n="66" d="100"/>
          <a:sy n="66" d="100"/>
        </p:scale>
        <p:origin x="-894" y="-72"/>
      </p:cViewPr>
      <p:guideLst>
        <p:guide orient="horz" pos="3072"/>
        <p:guide pos="4096"/>
      </p:guideLst>
    </p:cSldViewPr>
  </p:slideViewPr>
  <p:outlineViewPr>
    <p:cViewPr>
      <p:scale>
        <a:sx n="33" d="100"/>
        <a:sy n="33" d="100"/>
      </p:scale>
      <p:origin x="18" y="3076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8.png"/><Relationship Id="rId6" Type="http://schemas.openxmlformats.org/officeDocument/2006/relationships/package" Target="../embeddings/Microsoft_Excel_Worksheet10.xlsx"/><Relationship Id="rId5" Type="http://schemas.openxmlformats.org/officeDocument/2006/relationships/image" Target="../media/image9.png"/><Relationship Id="rId4" Type="http://schemas.openxmlformats.org/officeDocument/2006/relationships/image" Target="../media/image6.png"/></Relationships>
</file>

<file path=ppt/charts/_rels/char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8.png"/><Relationship Id="rId6" Type="http://schemas.openxmlformats.org/officeDocument/2006/relationships/package" Target="../embeddings/Microsoft_Excel_Worksheet11.xlsx"/><Relationship Id="rId5" Type="http://schemas.openxmlformats.org/officeDocument/2006/relationships/image" Target="../media/image7.png"/><Relationship Id="rId4" Type="http://schemas.openxmlformats.org/officeDocument/2006/relationships/image" Target="../media/image6.png"/></Relationships>
</file>

<file path=ppt/charts/_rels/char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8.png"/><Relationship Id="rId4"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image" Target="../media/image4.png"/><Relationship Id="rId1" Type="http://schemas.openxmlformats.org/officeDocument/2006/relationships/image" Target="../media/image3.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package" Target="../embeddings/Microsoft_Excel_Worksheet9.xlsx"/><Relationship Id="rId5" Type="http://schemas.openxmlformats.org/officeDocument/2006/relationships/image" Target="../media/image7.png"/><Relationship Id="rId4" Type="http://schemas.openxmlformats.org/officeDocument/2006/relationships/image" Target="../media/image6.pn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138956188168784E-2"/>
          <c:y val="3.0590952916599714E-2"/>
          <c:w val="0.89531403526482267"/>
          <c:h val="0.85067317478172366"/>
        </c:manualLayout>
      </c:layout>
      <c:barChart>
        <c:barDir val="col"/>
        <c:grouping val="clustered"/>
        <c:varyColors val="0"/>
        <c:ser>
          <c:idx val="0"/>
          <c:order val="0"/>
          <c:tx>
            <c:strRef>
              <c:f>Sheet1!$B$1</c:f>
              <c:strCache>
                <c:ptCount val="1"/>
                <c:pt idx="0">
                  <c:v>Орлого</c:v>
                </c:pt>
              </c:strCache>
            </c:strRef>
          </c:tx>
          <c:invertIfNegative val="0"/>
          <c:dLbls>
            <c:txPr>
              <a:bodyPr/>
              <a:lstStyle/>
              <a:p>
                <a:pPr>
                  <a:defRPr sz="1600" b="1">
                    <a:solidFill>
                      <a:schemeClr val="tx2"/>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dLbls>
          <c:cat>
            <c:strRef>
              <c:f>Sheet1!$A$2:$A$6</c:f>
              <c:strCache>
                <c:ptCount val="5"/>
                <c:pt idx="0">
                  <c:v>2013 он</c:v>
                </c:pt>
                <c:pt idx="1">
                  <c:v>2014 он</c:v>
                </c:pt>
                <c:pt idx="2">
                  <c:v>2015 он</c:v>
                </c:pt>
                <c:pt idx="3">
                  <c:v>2016 он </c:v>
                </c:pt>
                <c:pt idx="4">
                  <c:v>2017 он </c:v>
                </c:pt>
              </c:strCache>
            </c:strRef>
          </c:cat>
          <c:val>
            <c:numRef>
              <c:f>Sheet1!$B$2:$B$6</c:f>
              <c:numCache>
                <c:formatCode>#,##0.00</c:formatCode>
                <c:ptCount val="5"/>
                <c:pt idx="0">
                  <c:v>1279.7</c:v>
                </c:pt>
                <c:pt idx="1">
                  <c:v>1624.4</c:v>
                </c:pt>
                <c:pt idx="2">
                  <c:v>1569.3</c:v>
                </c:pt>
                <c:pt idx="3">
                  <c:v>1489.9</c:v>
                </c:pt>
                <c:pt idx="4">
                  <c:v>1490.4</c:v>
                </c:pt>
              </c:numCache>
            </c:numRef>
          </c:val>
        </c:ser>
        <c:ser>
          <c:idx val="1"/>
          <c:order val="1"/>
          <c:tx>
            <c:strRef>
              <c:f>Sheet1!$C$1</c:f>
              <c:strCache>
                <c:ptCount val="1"/>
                <c:pt idx="0">
                  <c:v>Зардал</c:v>
                </c:pt>
              </c:strCache>
            </c:strRef>
          </c:tx>
          <c:invertIfNegative val="0"/>
          <c:dLbls>
            <c:txPr>
              <a:bodyPr/>
              <a:lstStyle/>
              <a:p>
                <a:pPr>
                  <a:defRPr sz="1600" b="1">
                    <a:solidFill>
                      <a:schemeClr val="tx2"/>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dLbls>
          <c:cat>
            <c:strRef>
              <c:f>Sheet1!$A$2:$A$6</c:f>
              <c:strCache>
                <c:ptCount val="5"/>
                <c:pt idx="0">
                  <c:v>2013 он</c:v>
                </c:pt>
                <c:pt idx="1">
                  <c:v>2014 он</c:v>
                </c:pt>
                <c:pt idx="2">
                  <c:v>2015 он</c:v>
                </c:pt>
                <c:pt idx="3">
                  <c:v>2016 он </c:v>
                </c:pt>
                <c:pt idx="4">
                  <c:v>2017 он </c:v>
                </c:pt>
              </c:strCache>
            </c:strRef>
          </c:cat>
          <c:val>
            <c:numRef>
              <c:f>Sheet1!$C$2:$C$6</c:f>
              <c:numCache>
                <c:formatCode>General</c:formatCode>
                <c:ptCount val="5"/>
                <c:pt idx="0">
                  <c:v>771.8</c:v>
                </c:pt>
                <c:pt idx="1">
                  <c:v>718.2</c:v>
                </c:pt>
                <c:pt idx="2">
                  <c:v>748.9</c:v>
                </c:pt>
                <c:pt idx="3">
                  <c:v>739</c:v>
                </c:pt>
                <c:pt idx="4">
                  <c:v>695.5</c:v>
                </c:pt>
              </c:numCache>
            </c:numRef>
          </c:val>
        </c:ser>
        <c:ser>
          <c:idx val="2"/>
          <c:order val="2"/>
          <c:tx>
            <c:strRef>
              <c:f>Sheet1!$D$1</c:f>
              <c:strCache>
                <c:ptCount val="1"/>
                <c:pt idx="0">
                  <c:v>Ашиг</c:v>
                </c:pt>
              </c:strCache>
            </c:strRef>
          </c:tx>
          <c:invertIfNegative val="0"/>
          <c:dLbls>
            <c:txPr>
              <a:bodyPr/>
              <a:lstStyle/>
              <a:p>
                <a:pPr>
                  <a:defRPr sz="1600" b="1">
                    <a:solidFill>
                      <a:schemeClr val="tx2"/>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dLbls>
          <c:cat>
            <c:strRef>
              <c:f>Sheet1!$A$2:$A$6</c:f>
              <c:strCache>
                <c:ptCount val="5"/>
                <c:pt idx="0">
                  <c:v>2013 он</c:v>
                </c:pt>
                <c:pt idx="1">
                  <c:v>2014 он</c:v>
                </c:pt>
                <c:pt idx="2">
                  <c:v>2015 он</c:v>
                </c:pt>
                <c:pt idx="3">
                  <c:v>2016 он </c:v>
                </c:pt>
                <c:pt idx="4">
                  <c:v>2017 он </c:v>
                </c:pt>
              </c:strCache>
            </c:strRef>
          </c:cat>
          <c:val>
            <c:numRef>
              <c:f>Sheet1!$D$2:$D$6</c:f>
              <c:numCache>
                <c:formatCode>General</c:formatCode>
                <c:ptCount val="5"/>
                <c:pt idx="0">
                  <c:v>457.1</c:v>
                </c:pt>
                <c:pt idx="1">
                  <c:v>816.4</c:v>
                </c:pt>
                <c:pt idx="2">
                  <c:v>738.4</c:v>
                </c:pt>
                <c:pt idx="3">
                  <c:v>672.5</c:v>
                </c:pt>
                <c:pt idx="4">
                  <c:v>715.4</c:v>
                </c:pt>
              </c:numCache>
            </c:numRef>
          </c:val>
        </c:ser>
        <c:dLbls>
          <c:showLegendKey val="0"/>
          <c:showVal val="1"/>
          <c:showCatName val="0"/>
          <c:showSerName val="0"/>
          <c:showPercent val="0"/>
          <c:showBubbleSize val="0"/>
        </c:dLbls>
        <c:gapWidth val="75"/>
        <c:axId val="24969216"/>
        <c:axId val="24970752"/>
      </c:barChart>
      <c:catAx>
        <c:axId val="24969216"/>
        <c:scaling>
          <c:orientation val="minMax"/>
        </c:scaling>
        <c:delete val="0"/>
        <c:axPos val="b"/>
        <c:majorTickMark val="none"/>
        <c:minorTickMark val="none"/>
        <c:tickLblPos val="nextTo"/>
        <c:txPr>
          <a:bodyPr/>
          <a:lstStyle/>
          <a:p>
            <a:pPr>
              <a:defRPr b="1">
                <a:solidFill>
                  <a:schemeClr val="tx2"/>
                </a:solidFill>
                <a:latin typeface="Times New Roman" panose="02020603050405020304" pitchFamily="18" charset="0"/>
                <a:cs typeface="Times New Roman" panose="02020603050405020304" pitchFamily="18" charset="0"/>
              </a:defRPr>
            </a:pPr>
            <a:endParaRPr lang="en-US"/>
          </a:p>
        </c:txPr>
        <c:crossAx val="24970752"/>
        <c:crosses val="autoZero"/>
        <c:auto val="1"/>
        <c:lblAlgn val="ctr"/>
        <c:lblOffset val="100"/>
        <c:noMultiLvlLbl val="0"/>
      </c:catAx>
      <c:valAx>
        <c:axId val="24970752"/>
        <c:scaling>
          <c:orientation val="minMax"/>
        </c:scaling>
        <c:delete val="0"/>
        <c:axPos val="l"/>
        <c:numFmt formatCode="#,##0.00" sourceLinked="1"/>
        <c:majorTickMark val="none"/>
        <c:minorTickMark val="none"/>
        <c:tickLblPos val="nextTo"/>
        <c:txPr>
          <a:bodyPr/>
          <a:lstStyle/>
          <a:p>
            <a:pPr>
              <a:defRPr>
                <a:solidFill>
                  <a:schemeClr val="tx2"/>
                </a:solidFill>
                <a:latin typeface="Times New Roman" panose="02020603050405020304" pitchFamily="18" charset="0"/>
                <a:cs typeface="Times New Roman" panose="02020603050405020304" pitchFamily="18" charset="0"/>
              </a:defRPr>
            </a:pPr>
            <a:endParaRPr lang="en-US"/>
          </a:p>
        </c:txPr>
        <c:crossAx val="24969216"/>
        <c:crosses val="autoZero"/>
        <c:crossBetween val="between"/>
      </c:valAx>
      <c:spPr>
        <a:noFill/>
        <a:ln w="25400">
          <a:noFill/>
        </a:ln>
      </c:spPr>
    </c:plotArea>
    <c:legend>
      <c:legendPos val="b"/>
      <c:layout>
        <c:manualLayout>
          <c:xMode val="edge"/>
          <c:yMode val="edge"/>
          <c:x val="0.14656033380442826"/>
          <c:y val="0.9401503601943374"/>
          <c:w val="0.66734933373712901"/>
          <c:h val="4.9211341933322161E-2"/>
        </c:manualLayout>
      </c:layout>
      <c:overlay val="0"/>
      <c:txPr>
        <a:bodyPr/>
        <a:lstStyle/>
        <a:p>
          <a:pPr>
            <a:defRPr sz="2000" b="1">
              <a:solidFill>
                <a:schemeClr val="tx2"/>
              </a:solidFill>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autoTitleDeleted val="1"/>
    <c:view3D>
      <c:rotX val="0"/>
      <c:hPercent val="70"/>
      <c:rotY val="0"/>
      <c:depthPercent val="12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1432669130644385E-2"/>
          <c:y val="1.1716691354174802E-2"/>
          <c:w val="0.65765201671219664"/>
          <c:h val="0.93676944466100154"/>
        </c:manualLayout>
      </c:layout>
      <c:bar3DChart>
        <c:barDir val="col"/>
        <c:grouping val="clustered"/>
        <c:varyColors val="0"/>
        <c:ser>
          <c:idx val="0"/>
          <c:order val="0"/>
          <c:tx>
            <c:strRef>
              <c:f>Sheet1!$A$2</c:f>
              <c:strCache>
                <c:ptCount val="1"/>
                <c:pt idx="0">
                  <c:v>Барилга - 4,416.5 сая</c:v>
                </c:pt>
              </c:strCache>
            </c:strRef>
          </c:tx>
          <c:spPr>
            <a:blipFill rotWithShape="1">
              <a:blip xmlns:r="http://schemas.openxmlformats.org/officeDocument/2006/relationships" r:embed="rId1"/>
              <a:srcRect/>
              <a:stretch>
                <a:fillRect/>
              </a:stretch>
            </a:blipFill>
            <a:ln w="12700" cap="flat">
              <a:noFill/>
              <a:miter lim="400000"/>
            </a:ln>
            <a:effectLst>
              <a:outerShdw blurRad="127000" dir="7800000" algn="tl">
                <a:srgbClr val="000000">
                  <a:alpha val="50000"/>
                </a:srgbClr>
              </a:outerShdw>
            </a:effectLst>
            <a:sp3d prstMaterial="matte"/>
          </c:spPr>
          <c:invertIfNegative val="0"/>
          <c:pictureOptions>
            <c:pictureFormat val="stretch"/>
          </c:pictureOptions>
          <c:dLbls>
            <c:dLbl>
              <c:idx val="0"/>
              <c:layout>
                <c:manualLayout>
                  <c:x val="2.2448979591836716E-2"/>
                  <c:y val="-4.1254125412541254E-2"/>
                </c:manualLayout>
              </c:layout>
              <c:showLegendKey val="0"/>
              <c:showVal val="1"/>
              <c:showCatName val="0"/>
              <c:showSerName val="0"/>
              <c:showPercent val="0"/>
              <c:showBubbleSize val="0"/>
            </c:dLbl>
            <c:numFmt formatCode="#,##0.0" sourceLinked="0"/>
            <c:txPr>
              <a:bodyPr/>
              <a:lstStyle/>
              <a:p>
                <a:pPr>
                  <a:defRPr sz="1800" b="1"/>
                </a:pPr>
                <a:endParaRPr lang="en-US"/>
              </a:p>
            </c:txPr>
            <c:showLegendKey val="0"/>
            <c:showVal val="1"/>
            <c:showCatName val="0"/>
            <c:showSerName val="0"/>
            <c:showPercent val="0"/>
            <c:showBubbleSize val="0"/>
            <c:showLeaderLines val="0"/>
          </c:dLbls>
          <c:cat>
            <c:multiLvlStrRef>
              <c:f>Sheet1!$B$1:$B$1</c:f>
            </c:multiLvlStrRef>
          </c:cat>
          <c:val>
            <c:numRef>
              <c:f>Sheet1!$B$2:$B$2</c:f>
              <c:numCache>
                <c:formatCode>_(* #,##0.0_);_(* \(#,##0.0\);_(* "-"??_);_(@_)</c:formatCode>
                <c:ptCount val="1"/>
                <c:pt idx="0">
                  <c:v>4416.5</c:v>
                </c:pt>
              </c:numCache>
            </c:numRef>
          </c:val>
        </c:ser>
        <c:ser>
          <c:idx val="1"/>
          <c:order val="1"/>
          <c:tx>
            <c:strRef>
              <c:f>Sheet1!$A$3</c:f>
              <c:strCache>
                <c:ptCount val="1"/>
                <c:pt idx="0">
                  <c:v>Тоног төхөөрөмж - 95.3 сая</c:v>
                </c:pt>
              </c:strCache>
            </c:strRef>
          </c:tx>
          <c:spPr>
            <a:blipFill rotWithShape="1">
              <a:blip xmlns:r="http://schemas.openxmlformats.org/officeDocument/2006/relationships" r:embed="rId2"/>
              <a:srcRect/>
              <a:stretch>
                <a:fillRect/>
              </a:stretch>
            </a:blipFill>
            <a:ln w="12700" cap="flat">
              <a:noFill/>
              <a:miter lim="400000"/>
            </a:ln>
            <a:effectLst>
              <a:outerShdw blurRad="127000" dir="7800000" algn="tl">
                <a:srgbClr val="000000">
                  <a:alpha val="50000"/>
                </a:srgbClr>
              </a:outerShdw>
            </a:effectLst>
            <a:sp3d prstMaterial="matte"/>
          </c:spPr>
          <c:invertIfNegative val="0"/>
          <c:pictureOptions>
            <c:pictureFormat val="stretch"/>
          </c:pictureOptions>
          <c:dLbls>
            <c:dLbl>
              <c:idx val="0"/>
              <c:layout>
                <c:manualLayout>
                  <c:x val="3.3673469387755103E-2"/>
                  <c:y val="-5.2805280528052806E-2"/>
                </c:manualLayout>
              </c:layout>
              <c:showLegendKey val="0"/>
              <c:showVal val="1"/>
              <c:showCatName val="0"/>
              <c:showSerName val="0"/>
              <c:showPercent val="0"/>
              <c:showBubbleSize val="0"/>
            </c:dLbl>
            <c:numFmt formatCode="#,##0.0" sourceLinked="0"/>
            <c:txPr>
              <a:bodyPr/>
              <a:lstStyle/>
              <a:p>
                <a:pPr>
                  <a:defRPr sz="1800" b="1"/>
                </a:pPr>
                <a:endParaRPr lang="en-US"/>
              </a:p>
            </c:txPr>
            <c:showLegendKey val="0"/>
            <c:showVal val="1"/>
            <c:showCatName val="0"/>
            <c:showSerName val="0"/>
            <c:showPercent val="0"/>
            <c:showBubbleSize val="0"/>
            <c:showLeaderLines val="0"/>
          </c:dLbls>
          <c:cat>
            <c:multiLvlStrRef>
              <c:f>Sheet1!$B$1:$B$1</c:f>
            </c:multiLvlStrRef>
          </c:cat>
          <c:val>
            <c:numRef>
              <c:f>Sheet1!$B$3:$B$3</c:f>
              <c:numCache>
                <c:formatCode>_(* #,##0.0_);_(* \(#,##0.0\);_(* "-"??_);_(@_)</c:formatCode>
                <c:ptCount val="1"/>
                <c:pt idx="0">
                  <c:v>95.3</c:v>
                </c:pt>
              </c:numCache>
            </c:numRef>
          </c:val>
        </c:ser>
        <c:ser>
          <c:idx val="3"/>
          <c:order val="2"/>
          <c:tx>
            <c:strRef>
              <c:f>Sheet1!$A$4</c:f>
              <c:strCache>
                <c:ptCount val="1"/>
                <c:pt idx="0">
                  <c:v>Компьютер - 2.3 сая </c:v>
                </c:pt>
              </c:strCache>
            </c:strRef>
          </c:tx>
          <c:spPr>
            <a:blipFill rotWithShape="1">
              <a:blip xmlns:r="http://schemas.openxmlformats.org/officeDocument/2006/relationships" r:embed="rId3"/>
              <a:srcRect/>
              <a:stretch>
                <a:fillRect/>
              </a:stretch>
            </a:blipFill>
            <a:ln w="12700" cap="flat">
              <a:noFill/>
              <a:miter lim="400000"/>
            </a:ln>
            <a:effectLst>
              <a:outerShdw blurRad="127000" dir="7800000" algn="tl">
                <a:srgbClr val="000000">
                  <a:alpha val="50000"/>
                </a:srgbClr>
              </a:outerShdw>
            </a:effectLst>
            <a:sp3d prstMaterial="matte"/>
          </c:spPr>
          <c:invertIfNegative val="0"/>
          <c:pictureOptions>
            <c:pictureFormat val="stretch"/>
          </c:pictureOptions>
          <c:dLbls>
            <c:dLbl>
              <c:idx val="0"/>
              <c:layout>
                <c:manualLayout>
                  <c:x val="3.0612244897959182E-3"/>
                  <c:y val="-3.6303630363036306E-2"/>
                </c:manualLayout>
              </c:layout>
              <c:showLegendKey val="0"/>
              <c:showVal val="1"/>
              <c:showCatName val="0"/>
              <c:showSerName val="0"/>
              <c:showPercent val="0"/>
              <c:showBubbleSize val="0"/>
            </c:dLbl>
            <c:numFmt formatCode="#,##0.0" sourceLinked="0"/>
            <c:txPr>
              <a:bodyPr/>
              <a:lstStyle/>
              <a:p>
                <a:pPr>
                  <a:defRPr sz="1800" b="1"/>
                </a:pPr>
                <a:endParaRPr lang="en-US"/>
              </a:p>
            </c:txPr>
            <c:showLegendKey val="0"/>
            <c:showVal val="1"/>
            <c:showCatName val="0"/>
            <c:showSerName val="0"/>
            <c:showPercent val="0"/>
            <c:showBubbleSize val="0"/>
            <c:showLeaderLines val="0"/>
          </c:dLbls>
          <c:cat>
            <c:multiLvlStrRef>
              <c:f>Sheet1!$B$1:$B$1</c:f>
            </c:multiLvlStrRef>
          </c:cat>
          <c:val>
            <c:numRef>
              <c:f>Sheet1!$B$4:$B$4</c:f>
              <c:numCache>
                <c:formatCode>_(* #,##0.0_);_(* \(#,##0.0\);_(* "-"??_);_(@_)</c:formatCode>
                <c:ptCount val="1"/>
                <c:pt idx="0">
                  <c:v>2.2999999999999998</c:v>
                </c:pt>
              </c:numCache>
            </c:numRef>
          </c:val>
        </c:ser>
        <c:ser>
          <c:idx val="4"/>
          <c:order val="3"/>
          <c:tx>
            <c:strRef>
              <c:f>Sheet1!$A$5</c:f>
              <c:strCache>
                <c:ptCount val="1"/>
                <c:pt idx="0">
                  <c:v>Тавилга эд хогшил - 2.9 сая </c:v>
                </c:pt>
              </c:strCache>
            </c:strRef>
          </c:tx>
          <c:spPr>
            <a:blipFill rotWithShape="1">
              <a:blip xmlns:r="http://schemas.openxmlformats.org/officeDocument/2006/relationships" r:embed="rId4"/>
              <a:srcRect/>
              <a:stretch>
                <a:fillRect/>
              </a:stretch>
            </a:blipFill>
            <a:ln w="12700" cap="flat">
              <a:noFill/>
              <a:miter lim="400000"/>
            </a:ln>
            <a:effectLst>
              <a:outerShdw blurRad="127000" dir="7800000" algn="tl">
                <a:srgbClr val="000000">
                  <a:alpha val="50000"/>
                </a:srgbClr>
              </a:outerShdw>
            </a:effectLst>
            <a:sp3d prstMaterial="matte"/>
          </c:spPr>
          <c:invertIfNegative val="0"/>
          <c:pictureOptions>
            <c:pictureFormat val="stretch"/>
          </c:pictureOptions>
          <c:dLbls>
            <c:dLbl>
              <c:idx val="0"/>
              <c:layout>
                <c:manualLayout>
                  <c:x val="-5.1020408163265302E-3"/>
                  <c:y val="-3.4653465346534656E-2"/>
                </c:manualLayout>
              </c:layout>
              <c:showLegendKey val="0"/>
              <c:showVal val="1"/>
              <c:showCatName val="0"/>
              <c:showSerName val="0"/>
              <c:showPercent val="0"/>
              <c:showBubbleSize val="0"/>
            </c:dLbl>
            <c:numFmt formatCode="#,##0.0" sourceLinked="0"/>
            <c:txPr>
              <a:bodyPr/>
              <a:lstStyle/>
              <a:p>
                <a:pPr>
                  <a:defRPr sz="1800" b="1"/>
                </a:pPr>
                <a:endParaRPr lang="en-US"/>
              </a:p>
            </c:txPr>
            <c:showLegendKey val="0"/>
            <c:showVal val="1"/>
            <c:showCatName val="0"/>
            <c:showSerName val="0"/>
            <c:showPercent val="0"/>
            <c:showBubbleSize val="0"/>
            <c:showLeaderLines val="0"/>
          </c:dLbls>
          <c:cat>
            <c:multiLvlStrRef>
              <c:f>Sheet1!$B$1:$B$1</c:f>
            </c:multiLvlStrRef>
          </c:cat>
          <c:val>
            <c:numRef>
              <c:f>Sheet1!$B$5:$B$5</c:f>
              <c:numCache>
                <c:formatCode>_(* #,##0.0_);_(* \(#,##0.0\);_(* "-"??_);_(@_)</c:formatCode>
                <c:ptCount val="1"/>
                <c:pt idx="0">
                  <c:v>2.9</c:v>
                </c:pt>
              </c:numCache>
            </c:numRef>
          </c:val>
        </c:ser>
        <c:ser>
          <c:idx val="7"/>
          <c:order val="4"/>
          <c:tx>
            <c:strRef>
              <c:f>Sheet1!$A$6</c:f>
              <c:strCache>
                <c:ptCount val="1"/>
                <c:pt idx="0">
                  <c:v>Газар - 2,288.5 сая </c:v>
                </c:pt>
              </c:strCache>
            </c:strRef>
          </c:tx>
          <c:spPr>
            <a:blipFill rotWithShape="1">
              <a:blip xmlns:r="http://schemas.openxmlformats.org/officeDocument/2006/relationships" r:embed="rId5"/>
              <a:srcRect/>
              <a:stretch>
                <a:fillRect/>
              </a:stretch>
            </a:blipFill>
            <a:ln w="12700" cap="flat">
              <a:noFill/>
              <a:miter lim="400000"/>
            </a:ln>
            <a:effectLst>
              <a:outerShdw blurRad="127000" dir="7800000" algn="tl">
                <a:srgbClr val="000000">
                  <a:alpha val="50000"/>
                </a:srgbClr>
              </a:outerShdw>
            </a:effectLst>
            <a:sp3d prstMaterial="matte"/>
          </c:spPr>
          <c:invertIfNegative val="0"/>
          <c:pictureOptions>
            <c:pictureFormat val="stretch"/>
          </c:pictureOptions>
          <c:dLbls>
            <c:dLbl>
              <c:idx val="0"/>
              <c:layout>
                <c:manualLayout>
                  <c:x val="1.5306122448979591E-2"/>
                  <c:y val="-6.4356435643564414E-2"/>
                </c:manualLayout>
              </c:layout>
              <c:showLegendKey val="0"/>
              <c:showVal val="1"/>
              <c:showCatName val="0"/>
              <c:showSerName val="0"/>
              <c:showPercent val="0"/>
              <c:showBubbleSize val="0"/>
            </c:dLbl>
            <c:numFmt formatCode="#,##0.0" sourceLinked="0"/>
            <c:txPr>
              <a:bodyPr/>
              <a:lstStyle/>
              <a:p>
                <a:pPr>
                  <a:defRPr sz="1800" b="1"/>
                </a:pPr>
                <a:endParaRPr lang="en-US"/>
              </a:p>
            </c:txPr>
            <c:showLegendKey val="0"/>
            <c:showVal val="1"/>
            <c:showCatName val="0"/>
            <c:showSerName val="0"/>
            <c:showPercent val="0"/>
            <c:showBubbleSize val="0"/>
            <c:showLeaderLines val="0"/>
          </c:dLbls>
          <c:cat>
            <c:multiLvlStrRef>
              <c:f>Sheet1!$B$1:$B$1</c:f>
            </c:multiLvlStrRef>
          </c:cat>
          <c:val>
            <c:numRef>
              <c:f>Sheet1!$B$6:$B$6</c:f>
              <c:numCache>
                <c:formatCode>_(* #,##0.0_);_(* \(#,##0.0\);_(* "-"??_);_(@_)</c:formatCode>
                <c:ptCount val="1"/>
                <c:pt idx="0">
                  <c:v>2288.5</c:v>
                </c:pt>
              </c:numCache>
            </c:numRef>
          </c:val>
        </c:ser>
        <c:dLbls>
          <c:showLegendKey val="0"/>
          <c:showVal val="0"/>
          <c:showCatName val="0"/>
          <c:showSerName val="0"/>
          <c:showPercent val="0"/>
          <c:showBubbleSize val="0"/>
        </c:dLbls>
        <c:gapWidth val="40"/>
        <c:shape val="box"/>
        <c:axId val="83981440"/>
        <c:axId val="83982976"/>
        <c:axId val="83707648"/>
      </c:bar3DChart>
      <c:catAx>
        <c:axId val="83981440"/>
        <c:scaling>
          <c:orientation val="minMax"/>
        </c:scaling>
        <c:delete val="0"/>
        <c:axPos val="b"/>
        <c:numFmt formatCode="General" sourceLinked="0"/>
        <c:majorTickMark val="none"/>
        <c:minorTickMark val="none"/>
        <c:tickLblPos val="low"/>
        <c:spPr>
          <a:ln w="12700" cap="flat">
            <a:noFill/>
            <a:prstDash val="solid"/>
            <a:miter lim="400000"/>
          </a:ln>
        </c:spPr>
        <c:txPr>
          <a:bodyPr rot="0"/>
          <a:lstStyle/>
          <a:p>
            <a:pPr>
              <a:defRPr/>
            </a:pPr>
            <a:endParaRPr lang="en-US"/>
          </a:p>
        </c:txPr>
        <c:crossAx val="83982976"/>
        <c:crosses val="autoZero"/>
        <c:auto val="1"/>
        <c:lblAlgn val="ctr"/>
        <c:lblOffset val="100"/>
        <c:noMultiLvlLbl val="1"/>
      </c:catAx>
      <c:valAx>
        <c:axId val="83982976"/>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b="1"/>
            </a:pPr>
            <a:endParaRPr lang="en-US"/>
          </a:p>
        </c:txPr>
        <c:crossAx val="83981440"/>
        <c:crosses val="autoZero"/>
        <c:crossBetween val="between"/>
        <c:majorUnit val="1500"/>
        <c:minorUnit val="750"/>
      </c:valAx>
      <c:serAx>
        <c:axId val="83707648"/>
        <c:scaling>
          <c:orientation val="minMax"/>
        </c:scaling>
        <c:delete val="0"/>
        <c:axPos val="b"/>
        <c:majorTickMark val="out"/>
        <c:minorTickMark val="none"/>
        <c:tickLblPos val="none"/>
        <c:spPr>
          <a:ln w="12700" cap="flat">
            <a:noFill/>
            <a:prstDash val="solid"/>
            <a:miter lim="400000"/>
          </a:ln>
        </c:spPr>
        <c:crossAx val="83982976"/>
        <c:crosses val="autoZero"/>
        <c:tickLblSkip val="1"/>
      </c:serAx>
      <c:spPr>
        <a:noFill/>
        <a:ln w="12700" cap="flat">
          <a:noFill/>
          <a:miter lim="400000"/>
        </a:ln>
        <a:effectLst/>
      </c:spPr>
    </c:plotArea>
    <c:legend>
      <c:legendPos val="r"/>
      <c:layout>
        <c:manualLayout>
          <c:xMode val="edge"/>
          <c:yMode val="edge"/>
          <c:x val="0.70564004499437571"/>
          <c:y val="9.8847743042020722E-2"/>
          <c:w val="0.28717660292463443"/>
          <c:h val="0.76215236090538185"/>
        </c:manualLayout>
      </c:layout>
      <c:overlay val="1"/>
      <c:spPr>
        <a:noFill/>
        <a:ln w="12700" cap="flat">
          <a:noFill/>
          <a:miter lim="400000"/>
        </a:ln>
        <a:effectLst/>
      </c:spPr>
      <c:txPr>
        <a:bodyPr rot="0"/>
        <a:lstStyle/>
        <a:p>
          <a:pPr>
            <a:defRPr sz="1800" b="1"/>
          </a:pPr>
          <a:endParaRPr lang="en-US"/>
        </a:p>
      </c:txPr>
    </c:legend>
    <c:plotVisOnly val="1"/>
    <c:dispBlanksAs val="gap"/>
    <c:showDLblsOverMax val="1"/>
  </c:chart>
  <c:spPr>
    <a:noFill/>
    <a:ln>
      <a:noFill/>
    </a:ln>
    <a:effectLst/>
  </c:spPr>
  <c:txPr>
    <a:bodyPr/>
    <a:lstStyle/>
    <a:p>
      <a:pPr>
        <a:defRPr sz="1600">
          <a:solidFill>
            <a:srgbClr val="002060"/>
          </a:solidFill>
          <a:latin typeface="Times New Roman" pitchFamily="18" charset="0"/>
          <a:cs typeface="Times New Roman" pitchFamily="18" charset="0"/>
        </a:defRPr>
      </a:pPr>
      <a:endParaRPr lang="en-US"/>
    </a:p>
  </c:txPr>
  <c:externalData r:id="rId6">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100"/>
      <c:rotY val="0"/>
      <c:depthPercent val="11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25900436761811E-2"/>
          <c:y val="3.3513393449754694E-2"/>
          <c:w val="0.60105330339566931"/>
          <c:h val="0.91736633822124258"/>
        </c:manualLayout>
      </c:layout>
      <c:bar3DChart>
        <c:barDir val="col"/>
        <c:grouping val="clustered"/>
        <c:varyColors val="0"/>
        <c:ser>
          <c:idx val="0"/>
          <c:order val="0"/>
          <c:tx>
            <c:strRef>
              <c:f>Sheet1!$A$2</c:f>
              <c:strCache>
                <c:ptCount val="1"/>
                <c:pt idx="0">
                  <c:v>Мөнгөн хөрөнгө - 1,564.7 сая</c:v>
                </c:pt>
              </c:strCache>
            </c:strRef>
          </c:tx>
          <c:spPr>
            <a:blipFill rotWithShape="1">
              <a:blip xmlns:r="http://schemas.openxmlformats.org/officeDocument/2006/relationships" r:embed="rId1"/>
              <a:srcRect/>
              <a:stretch>
                <a:fillRect/>
              </a:stretch>
            </a:blipFill>
            <a:ln w="12700" cap="flat">
              <a:noFill/>
              <a:miter lim="400000"/>
            </a:ln>
            <a:effectLst>
              <a:outerShdw blurRad="127000" dir="7800000" algn="tl">
                <a:srgbClr val="000000">
                  <a:alpha val="50000"/>
                </a:srgbClr>
              </a:outerShdw>
            </a:effectLst>
            <a:sp3d prstMaterial="matte"/>
          </c:spPr>
          <c:invertIfNegative val="0"/>
          <c:pictureOptions>
            <c:pictureFormat val="stretch"/>
          </c:pictureOptions>
          <c:dLbls>
            <c:dLbl>
              <c:idx val="0"/>
              <c:layout>
                <c:manualLayout>
                  <c:x val="8.7890625E-3"/>
                  <c:y val="-3.5052578868302452E-2"/>
                </c:manualLayout>
              </c:layout>
              <c:showLegendKey val="0"/>
              <c:showVal val="1"/>
              <c:showCatName val="0"/>
              <c:showSerName val="0"/>
              <c:showPercent val="0"/>
              <c:showBubbleSize val="0"/>
            </c:dLbl>
            <c:numFmt formatCode="#,##0.0" sourceLinked="0"/>
            <c:txPr>
              <a:bodyPr/>
              <a:lstStyle/>
              <a:p>
                <a:pPr>
                  <a:defRPr sz="1800" b="1"/>
                </a:pPr>
                <a:endParaRPr lang="en-US"/>
              </a:p>
            </c:txPr>
            <c:showLegendKey val="0"/>
            <c:showVal val="1"/>
            <c:showCatName val="0"/>
            <c:showSerName val="0"/>
            <c:showPercent val="0"/>
            <c:showBubbleSize val="0"/>
            <c:showLeaderLines val="0"/>
          </c:dLbls>
          <c:cat>
            <c:multiLvlStrRef>
              <c:f>Sheet1!$B$1:$B$1</c:f>
            </c:multiLvlStrRef>
          </c:cat>
          <c:val>
            <c:numRef>
              <c:f>Sheet1!$B$2:$B$2</c:f>
              <c:numCache>
                <c:formatCode>General</c:formatCode>
                <c:ptCount val="1"/>
                <c:pt idx="0">
                  <c:v>1564.7</c:v>
                </c:pt>
              </c:numCache>
            </c:numRef>
          </c:val>
        </c:ser>
        <c:ser>
          <c:idx val="2"/>
          <c:order val="1"/>
          <c:tx>
            <c:strRef>
              <c:f>Sheet1!$A$3</c:f>
              <c:strCache>
                <c:ptCount val="1"/>
                <c:pt idx="0">
                  <c:v>Холбоотой авлага - 99.8 сая</c:v>
                </c:pt>
              </c:strCache>
            </c:strRef>
          </c:tx>
          <c:spPr>
            <a:blipFill rotWithShape="1">
              <a:blip xmlns:r="http://schemas.openxmlformats.org/officeDocument/2006/relationships" r:embed="rId2"/>
              <a:srcRect/>
              <a:stretch>
                <a:fillRect/>
              </a:stretch>
            </a:blipFill>
            <a:ln w="12700" cap="flat">
              <a:noFill/>
              <a:miter lim="400000"/>
            </a:ln>
            <a:effectLst>
              <a:outerShdw blurRad="127000" dir="7800000" algn="tl">
                <a:srgbClr val="000000">
                  <a:alpha val="50000"/>
                </a:srgbClr>
              </a:outerShdw>
            </a:effectLst>
            <a:sp3d prstMaterial="matte"/>
          </c:spPr>
          <c:invertIfNegative val="0"/>
          <c:pictureOptions>
            <c:pictureFormat val="stretch"/>
          </c:pictureOptions>
          <c:dLbls>
            <c:dLbl>
              <c:idx val="0"/>
              <c:layout>
                <c:manualLayout>
                  <c:x val="2.34375E-2"/>
                  <c:y val="-3.3383408446002336E-2"/>
                </c:manualLayout>
              </c:layout>
              <c:showLegendKey val="0"/>
              <c:showVal val="1"/>
              <c:showCatName val="0"/>
              <c:showSerName val="0"/>
              <c:showPercent val="0"/>
              <c:showBubbleSize val="0"/>
            </c:dLbl>
            <c:numFmt formatCode="#,##0.0" sourceLinked="0"/>
            <c:txPr>
              <a:bodyPr/>
              <a:lstStyle/>
              <a:p>
                <a:pPr>
                  <a:defRPr sz="1800" b="1"/>
                </a:pPr>
                <a:endParaRPr lang="en-US"/>
              </a:p>
            </c:txPr>
            <c:showLegendKey val="0"/>
            <c:showVal val="1"/>
            <c:showCatName val="0"/>
            <c:showSerName val="0"/>
            <c:showPercent val="0"/>
            <c:showBubbleSize val="0"/>
            <c:showLeaderLines val="0"/>
          </c:dLbls>
          <c:cat>
            <c:multiLvlStrRef>
              <c:f>Sheet1!$B$1:$B$1</c:f>
            </c:multiLvlStrRef>
          </c:cat>
          <c:val>
            <c:numRef>
              <c:f>Sheet1!$B$3:$B$3</c:f>
              <c:numCache>
                <c:formatCode>General</c:formatCode>
                <c:ptCount val="1"/>
                <c:pt idx="0">
                  <c:v>99.8</c:v>
                </c:pt>
              </c:numCache>
            </c:numRef>
          </c:val>
        </c:ser>
        <c:ser>
          <c:idx val="3"/>
          <c:order val="2"/>
          <c:tx>
            <c:strRef>
              <c:f>Sheet1!$A$4</c:f>
              <c:strCache>
                <c:ptCount val="1"/>
                <c:pt idx="0">
                  <c:v>Бусад авлага - 4.2 сая</c:v>
                </c:pt>
              </c:strCache>
            </c:strRef>
          </c:tx>
          <c:spPr>
            <a:blipFill rotWithShape="1">
              <a:blip xmlns:r="http://schemas.openxmlformats.org/officeDocument/2006/relationships" r:embed="rId3"/>
              <a:srcRect/>
              <a:stretch>
                <a:fillRect/>
              </a:stretch>
            </a:blipFill>
            <a:ln w="12700" cap="flat">
              <a:noFill/>
              <a:miter lim="400000"/>
            </a:ln>
            <a:effectLst>
              <a:outerShdw blurRad="127000" dir="7800000" algn="tl">
                <a:srgbClr val="000000">
                  <a:alpha val="50000"/>
                </a:srgbClr>
              </a:outerShdw>
            </a:effectLst>
            <a:sp3d prstMaterial="matte"/>
          </c:spPr>
          <c:invertIfNegative val="0"/>
          <c:pictureOptions>
            <c:pictureFormat val="stretch"/>
          </c:pictureOptions>
          <c:dLbls>
            <c:dLbl>
              <c:idx val="0"/>
              <c:layout>
                <c:manualLayout>
                  <c:x val="1.85546875E-2"/>
                  <c:y val="-3.6721749290602568E-2"/>
                </c:manualLayout>
              </c:layout>
              <c:showLegendKey val="0"/>
              <c:showVal val="1"/>
              <c:showCatName val="0"/>
              <c:showSerName val="0"/>
              <c:showPercent val="0"/>
              <c:showBubbleSize val="0"/>
            </c:dLbl>
            <c:numFmt formatCode="#,##0.0" sourceLinked="0"/>
            <c:txPr>
              <a:bodyPr/>
              <a:lstStyle/>
              <a:p>
                <a:pPr>
                  <a:defRPr sz="1800" b="1"/>
                </a:pPr>
                <a:endParaRPr lang="en-US"/>
              </a:p>
            </c:txPr>
            <c:showLegendKey val="0"/>
            <c:showVal val="1"/>
            <c:showCatName val="0"/>
            <c:showSerName val="0"/>
            <c:showPercent val="0"/>
            <c:showBubbleSize val="0"/>
            <c:showLeaderLines val="0"/>
          </c:dLbls>
          <c:cat>
            <c:multiLvlStrRef>
              <c:f>Sheet1!$B$1:$B$1</c:f>
            </c:multiLvlStrRef>
          </c:cat>
          <c:val>
            <c:numRef>
              <c:f>Sheet1!$B$4:$B$4</c:f>
              <c:numCache>
                <c:formatCode>General</c:formatCode>
                <c:ptCount val="1"/>
                <c:pt idx="0">
                  <c:v>4.2</c:v>
                </c:pt>
              </c:numCache>
            </c:numRef>
          </c:val>
        </c:ser>
        <c:ser>
          <c:idx val="4"/>
          <c:order val="3"/>
          <c:tx>
            <c:strRef>
              <c:f>Sheet1!$A$5</c:f>
              <c:strCache>
                <c:ptCount val="1"/>
                <c:pt idx="0">
                  <c:v>Бараа материал - 9.3 сая</c:v>
                </c:pt>
              </c:strCache>
            </c:strRef>
          </c:tx>
          <c:spPr>
            <a:blipFill rotWithShape="1">
              <a:blip xmlns:r="http://schemas.openxmlformats.org/officeDocument/2006/relationships" r:embed="rId4"/>
              <a:srcRect/>
              <a:stretch>
                <a:fillRect/>
              </a:stretch>
            </a:blipFill>
            <a:ln w="12700" cap="flat">
              <a:noFill/>
              <a:miter lim="400000"/>
            </a:ln>
            <a:effectLst>
              <a:outerShdw blurRad="127000" dir="7800000" algn="tl">
                <a:srgbClr val="000000">
                  <a:alpha val="50000"/>
                </a:srgbClr>
              </a:outerShdw>
            </a:effectLst>
            <a:sp3d prstMaterial="matte"/>
          </c:spPr>
          <c:invertIfNegative val="0"/>
          <c:pictureOptions>
            <c:pictureFormat val="stretch"/>
          </c:pictureOptions>
          <c:dLbls>
            <c:dLbl>
              <c:idx val="0"/>
              <c:layout>
                <c:manualLayout>
                  <c:x val="2.24609375E-2"/>
                  <c:y val="-5.0075112669003503E-2"/>
                </c:manualLayout>
              </c:layout>
              <c:showLegendKey val="0"/>
              <c:showVal val="1"/>
              <c:showCatName val="0"/>
              <c:showSerName val="0"/>
              <c:showPercent val="0"/>
              <c:showBubbleSize val="0"/>
            </c:dLbl>
            <c:numFmt formatCode="#,##0.0" sourceLinked="0"/>
            <c:txPr>
              <a:bodyPr/>
              <a:lstStyle/>
              <a:p>
                <a:pPr>
                  <a:defRPr sz="1800" b="1"/>
                </a:pPr>
                <a:endParaRPr lang="en-US"/>
              </a:p>
            </c:txPr>
            <c:showLegendKey val="0"/>
            <c:showVal val="1"/>
            <c:showCatName val="0"/>
            <c:showSerName val="0"/>
            <c:showPercent val="0"/>
            <c:showBubbleSize val="0"/>
            <c:showLeaderLines val="0"/>
          </c:dLbls>
          <c:cat>
            <c:multiLvlStrRef>
              <c:f>Sheet1!$B$1:$B$1</c:f>
            </c:multiLvlStrRef>
          </c:cat>
          <c:val>
            <c:numRef>
              <c:f>Sheet1!$B$5:$B$5</c:f>
              <c:numCache>
                <c:formatCode>General</c:formatCode>
                <c:ptCount val="1"/>
                <c:pt idx="0">
                  <c:v>9.3000000000000007</c:v>
                </c:pt>
              </c:numCache>
            </c:numRef>
          </c:val>
        </c:ser>
        <c:ser>
          <c:idx val="5"/>
          <c:order val="4"/>
          <c:tx>
            <c:strRef>
              <c:f>Sheet1!$A$12</c:f>
              <c:strCache>
                <c:ptCount val="1"/>
                <c:pt idx="0">
                  <c:v>Урьдчилж гарсан зардал -3.3 сая</c:v>
                </c:pt>
              </c:strCache>
            </c:strRef>
          </c:tx>
          <c:spPr>
            <a:blipFill rotWithShape="1">
              <a:blip xmlns:r="http://schemas.openxmlformats.org/officeDocument/2006/relationships" r:embed="rId5"/>
              <a:srcRect/>
              <a:stretch>
                <a:fillRect/>
              </a:stretch>
            </a:blipFill>
            <a:ln w="12700" cap="flat">
              <a:noFill/>
              <a:miter lim="400000"/>
            </a:ln>
            <a:effectLst>
              <a:outerShdw blurRad="127000" dir="7800000" algn="tl">
                <a:srgbClr val="000000">
                  <a:alpha val="50000"/>
                </a:srgbClr>
              </a:outerShdw>
            </a:effectLst>
            <a:sp3d prstMaterial="matte"/>
          </c:spPr>
          <c:invertIfNegative val="0"/>
          <c:pictureOptions>
            <c:pictureFormat val="stretch"/>
          </c:pictureOptions>
          <c:dLbls>
            <c:numFmt formatCode="#,##0.00" sourceLinked="0"/>
            <c:showLegendKey val="0"/>
            <c:showVal val="1"/>
            <c:showCatName val="0"/>
            <c:showSerName val="0"/>
            <c:showPercent val="0"/>
            <c:showBubbleSize val="0"/>
            <c:showLeaderLines val="0"/>
          </c:dLbls>
          <c:cat>
            <c:multiLvlStrRef>
              <c:f>Sheet1!$B$1:$B$1</c:f>
            </c:multiLvlStrRef>
          </c:cat>
          <c:val>
            <c:numRef>
              <c:f>Sheet1!$B$6:$B$6</c:f>
              <c:numCache>
                <c:formatCode>General</c:formatCode>
                <c:ptCount val="1"/>
              </c:numCache>
            </c:numRef>
          </c:val>
        </c:ser>
        <c:dLbls>
          <c:showLegendKey val="0"/>
          <c:showVal val="0"/>
          <c:showCatName val="0"/>
          <c:showSerName val="0"/>
          <c:showPercent val="0"/>
          <c:showBubbleSize val="0"/>
        </c:dLbls>
        <c:gapWidth val="40"/>
        <c:shape val="box"/>
        <c:axId val="84075264"/>
        <c:axId val="84076800"/>
        <c:axId val="82996736"/>
      </c:bar3DChart>
      <c:catAx>
        <c:axId val="84075264"/>
        <c:scaling>
          <c:orientation val="minMax"/>
        </c:scaling>
        <c:delete val="0"/>
        <c:axPos val="b"/>
        <c:numFmt formatCode="General" sourceLinked="0"/>
        <c:majorTickMark val="none"/>
        <c:minorTickMark val="none"/>
        <c:tickLblPos val="low"/>
        <c:spPr>
          <a:ln w="12700" cap="flat">
            <a:noFill/>
            <a:prstDash val="solid"/>
            <a:miter lim="400000"/>
          </a:ln>
        </c:spPr>
        <c:txPr>
          <a:bodyPr rot="0"/>
          <a:lstStyle/>
          <a:p>
            <a:pPr>
              <a:defRPr/>
            </a:pPr>
            <a:endParaRPr lang="en-US"/>
          </a:p>
        </c:txPr>
        <c:crossAx val="84076800"/>
        <c:crosses val="autoZero"/>
        <c:auto val="1"/>
        <c:lblAlgn val="ctr"/>
        <c:lblOffset val="100"/>
        <c:noMultiLvlLbl val="1"/>
      </c:catAx>
      <c:valAx>
        <c:axId val="84076800"/>
        <c:scaling>
          <c:orientation val="minMax"/>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1"/>
            </a:pPr>
            <a:endParaRPr lang="en-US"/>
          </a:p>
        </c:txPr>
        <c:crossAx val="84075264"/>
        <c:crosses val="autoZero"/>
        <c:crossBetween val="between"/>
        <c:majorUnit val="300"/>
        <c:minorUnit val="150"/>
      </c:valAx>
      <c:serAx>
        <c:axId val="82996736"/>
        <c:scaling>
          <c:orientation val="minMax"/>
        </c:scaling>
        <c:delete val="0"/>
        <c:axPos val="b"/>
        <c:majorTickMark val="out"/>
        <c:minorTickMark val="none"/>
        <c:tickLblPos val="none"/>
        <c:spPr>
          <a:ln w="12700" cap="flat">
            <a:noFill/>
            <a:prstDash val="solid"/>
            <a:miter lim="400000"/>
          </a:ln>
        </c:spPr>
        <c:crossAx val="84076800"/>
        <c:crosses val="autoZero"/>
        <c:tickLblSkip val="1"/>
      </c:serAx>
      <c:spPr>
        <a:noFill/>
        <a:ln w="12700" cap="flat">
          <a:noFill/>
          <a:miter lim="400000"/>
        </a:ln>
        <a:effectLst/>
      </c:spPr>
    </c:plotArea>
    <c:legend>
      <c:legendPos val="r"/>
      <c:legendEntry>
        <c:idx val="4"/>
        <c:delete val="1"/>
      </c:legendEntry>
      <c:layout>
        <c:manualLayout>
          <c:xMode val="edge"/>
          <c:yMode val="edge"/>
          <c:x val="0.65255828617125988"/>
          <c:y val="0.23994259105193219"/>
          <c:w val="0.33200342419165513"/>
          <c:h val="0.58177423615738566"/>
        </c:manualLayout>
      </c:layout>
      <c:overlay val="1"/>
      <c:spPr>
        <a:noFill/>
        <a:ln w="12700" cap="flat">
          <a:noFill/>
          <a:miter lim="400000"/>
        </a:ln>
        <a:effectLst/>
      </c:spPr>
      <c:txPr>
        <a:bodyPr rot="0"/>
        <a:lstStyle/>
        <a:p>
          <a:pPr>
            <a:defRPr sz="1800" b="1"/>
          </a:pPr>
          <a:endParaRPr lang="en-US"/>
        </a:p>
      </c:txPr>
    </c:legend>
    <c:plotVisOnly val="1"/>
    <c:dispBlanksAs val="gap"/>
    <c:showDLblsOverMax val="1"/>
  </c:chart>
  <c:spPr>
    <a:noFill/>
    <a:ln>
      <a:noFill/>
    </a:ln>
    <a:effectLst/>
  </c:spPr>
  <c:txPr>
    <a:bodyPr/>
    <a:lstStyle/>
    <a:p>
      <a:pPr>
        <a:defRPr sz="1600">
          <a:solidFill>
            <a:srgbClr val="002060"/>
          </a:solidFill>
          <a:latin typeface="Times New Roman" pitchFamily="18" charset="0"/>
          <a:cs typeface="Times New Roman" pitchFamily="18" charset="0"/>
        </a:defRPr>
      </a:pPr>
      <a:endParaRPr lang="en-US"/>
    </a:p>
  </c:txPr>
  <c:externalData r:id="rId6">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autoTitleDeleted val="1"/>
    <c:view3D>
      <c:rotX val="0"/>
      <c:hPercent val="200"/>
      <c:rotY val="0"/>
      <c:depthPercent val="90"/>
      <c:rAngAx val="0"/>
      <c:perspective val="20"/>
    </c:view3D>
    <c:floor>
      <c:thickness val="0"/>
      <c:spPr>
        <a:noFill/>
        <a:ln>
          <a:noFill/>
        </a:ln>
        <a:effectLst/>
        <a:sp3d/>
      </c:spPr>
    </c:floor>
    <c:sideWall>
      <c:thickness val="0"/>
      <c:spPr>
        <a:noFill/>
        <a:ln>
          <a:noFill/>
        </a:ln>
        <a:effectLst/>
      </c:spPr>
    </c:sideWall>
    <c:backWall>
      <c:thickness val="0"/>
      <c:spPr>
        <a:noFill/>
        <a:ln>
          <a:noFill/>
        </a:ln>
        <a:effectLst/>
      </c:spPr>
    </c:backWall>
    <c:plotArea>
      <c:layout>
        <c:manualLayout>
          <c:layoutTarget val="inner"/>
          <c:xMode val="edge"/>
          <c:yMode val="edge"/>
          <c:x val="5.2263099388362828E-2"/>
          <c:y val="3.7927055993000877E-2"/>
          <c:w val="0.4966992125984252"/>
          <c:h val="0.90374612264376042"/>
        </c:manualLayout>
      </c:layout>
      <c:bar3DChart>
        <c:barDir val="col"/>
        <c:grouping val="clustered"/>
        <c:varyColors val="0"/>
        <c:ser>
          <c:idx val="0"/>
          <c:order val="0"/>
          <c:tx>
            <c:strRef>
              <c:f>Sheet1!$A$2</c:f>
              <c:strCache>
                <c:ptCount val="1"/>
                <c:pt idx="0">
                  <c:v>Нийт хөрөнгө - 8,483.9 сая</c:v>
                </c:pt>
              </c:strCache>
            </c:strRef>
          </c:tx>
          <c:spPr>
            <a:blipFill rotWithShape="1">
              <a:blip xmlns:r="http://schemas.openxmlformats.org/officeDocument/2006/relationships" r:embed="rId1"/>
              <a:srcRect/>
              <a:stretch>
                <a:fillRect/>
              </a:stretch>
            </a:blipFill>
            <a:ln w="12700" cap="flat">
              <a:noFill/>
              <a:miter lim="400000"/>
            </a:ln>
            <a:effectLst>
              <a:outerShdw blurRad="127000" dir="7800000" algn="tl">
                <a:srgbClr val="000000">
                  <a:alpha val="50000"/>
                </a:srgbClr>
              </a:outerShdw>
            </a:effectLst>
            <a:sp3d prstMaterial="matte"/>
          </c:spPr>
          <c:invertIfNegative val="0"/>
          <c:pictureOptions>
            <c:pictureFormat val="stretch"/>
          </c:pictureOptions>
          <c:dLbls>
            <c:dLbl>
              <c:idx val="0"/>
              <c:layout>
                <c:manualLayout>
                  <c:x val="4.8780487804878049E-3"/>
                  <c:y val="-2.3569023569023569E-2"/>
                </c:manualLayout>
              </c:layout>
              <c:showLegendKey val="0"/>
              <c:showVal val="1"/>
              <c:showCatName val="0"/>
              <c:showSerName val="0"/>
              <c:showPercent val="0"/>
              <c:showBubbleSize val="0"/>
            </c:dLbl>
            <c:numFmt formatCode="#,##0.0" sourceLinked="0"/>
            <c:txPr>
              <a:bodyPr/>
              <a:lstStyle/>
              <a:p>
                <a:pPr>
                  <a:defRPr b="1"/>
                </a:pPr>
                <a:endParaRPr lang="en-US"/>
              </a:p>
            </c:txPr>
            <c:showLegendKey val="0"/>
            <c:showVal val="1"/>
            <c:showCatName val="0"/>
            <c:showSerName val="0"/>
            <c:showPercent val="0"/>
            <c:showBubbleSize val="0"/>
            <c:showLeaderLines val="0"/>
          </c:dLbls>
          <c:cat>
            <c:multiLvlStrRef>
              <c:f>Sheet1!$B$1:$B$1</c:f>
            </c:multiLvlStrRef>
          </c:cat>
          <c:val>
            <c:numRef>
              <c:f>Sheet1!$B$2:$B$2</c:f>
              <c:numCache>
                <c:formatCode>General</c:formatCode>
                <c:ptCount val="1"/>
                <c:pt idx="0">
                  <c:v>8483.9</c:v>
                </c:pt>
              </c:numCache>
            </c:numRef>
          </c:val>
        </c:ser>
        <c:ser>
          <c:idx val="1"/>
          <c:order val="1"/>
          <c:tx>
            <c:strRef>
              <c:f>Sheet1!$A$3</c:f>
              <c:strCache>
                <c:ptCount val="1"/>
                <c:pt idx="0">
                  <c:v>Эздийн өмч - 7,854.3 сая</c:v>
                </c:pt>
              </c:strCache>
            </c:strRef>
          </c:tx>
          <c:spPr>
            <a:blipFill rotWithShape="1">
              <a:blip xmlns:r="http://schemas.openxmlformats.org/officeDocument/2006/relationships" r:embed="rId2"/>
              <a:srcRect/>
              <a:stretch>
                <a:fillRect/>
              </a:stretch>
            </a:blipFill>
            <a:ln w="12700" cap="flat">
              <a:noFill/>
              <a:miter lim="400000"/>
            </a:ln>
            <a:effectLst>
              <a:outerShdw blurRad="127000" dir="7800000" algn="tl">
                <a:srgbClr val="000000">
                  <a:alpha val="50000"/>
                </a:srgbClr>
              </a:outerShdw>
            </a:effectLst>
            <a:sp3d prstMaterial="matte"/>
          </c:spPr>
          <c:invertIfNegative val="0"/>
          <c:pictureOptions>
            <c:pictureFormat val="stretch"/>
          </c:pictureOptions>
          <c:dLbls>
            <c:dLbl>
              <c:idx val="0"/>
              <c:layout>
                <c:manualLayout>
                  <c:x val="2.3414634146341429E-2"/>
                  <c:y val="-3.0303030303030318E-2"/>
                </c:manualLayout>
              </c:layout>
              <c:showLegendKey val="0"/>
              <c:showVal val="1"/>
              <c:showCatName val="0"/>
              <c:showSerName val="0"/>
              <c:showPercent val="0"/>
              <c:showBubbleSize val="0"/>
            </c:dLbl>
            <c:numFmt formatCode="#,##0.0" sourceLinked="0"/>
            <c:txPr>
              <a:bodyPr/>
              <a:lstStyle/>
              <a:p>
                <a:pPr>
                  <a:defRPr b="1"/>
                </a:pPr>
                <a:endParaRPr lang="en-US"/>
              </a:p>
            </c:txPr>
            <c:showLegendKey val="0"/>
            <c:showVal val="1"/>
            <c:showCatName val="0"/>
            <c:showSerName val="0"/>
            <c:showPercent val="0"/>
            <c:showBubbleSize val="0"/>
            <c:showLeaderLines val="0"/>
          </c:dLbls>
          <c:cat>
            <c:multiLvlStrRef>
              <c:f>Sheet1!$B$1:$B$1</c:f>
            </c:multiLvlStrRef>
          </c:cat>
          <c:val>
            <c:numRef>
              <c:f>Sheet1!$B$3:$B$3</c:f>
              <c:numCache>
                <c:formatCode>General</c:formatCode>
                <c:ptCount val="1"/>
                <c:pt idx="0">
                  <c:v>7854.3</c:v>
                </c:pt>
              </c:numCache>
            </c:numRef>
          </c:val>
        </c:ser>
        <c:ser>
          <c:idx val="2"/>
          <c:order val="2"/>
          <c:tx>
            <c:strRef>
              <c:f>Sheet1!$A$4</c:f>
              <c:strCache>
                <c:ptCount val="1"/>
                <c:pt idx="0">
                  <c:v>Эзлэх хувь - 92.6%</c:v>
                </c:pt>
              </c:strCache>
            </c:strRef>
          </c:tx>
          <c:spPr>
            <a:blipFill rotWithShape="1">
              <a:blip xmlns:r="http://schemas.openxmlformats.org/officeDocument/2006/relationships" r:embed="rId3"/>
              <a:srcRect/>
              <a:stretch>
                <a:fillRect/>
              </a:stretch>
            </a:blipFill>
            <a:ln w="12700" cap="flat">
              <a:noFill/>
              <a:miter lim="400000"/>
            </a:ln>
            <a:effectLst>
              <a:outerShdw blurRad="127000" dir="7800000" algn="tl">
                <a:srgbClr val="000000">
                  <a:alpha val="50000"/>
                </a:srgbClr>
              </a:outerShdw>
            </a:effectLst>
            <a:sp3d prstMaterial="matte"/>
          </c:spPr>
          <c:invertIfNegative val="0"/>
          <c:pictureOptions>
            <c:pictureFormat val="stretch"/>
          </c:pictureOptions>
          <c:dLbls>
            <c:dLbl>
              <c:idx val="0"/>
              <c:layout>
                <c:manualLayout>
                  <c:x val="2.6341463414634145E-2"/>
                  <c:y val="-3.1986531986531987E-2"/>
                </c:manualLayout>
              </c:layout>
              <c:showLegendKey val="0"/>
              <c:showVal val="1"/>
              <c:showCatName val="0"/>
              <c:showSerName val="0"/>
              <c:showPercent val="0"/>
              <c:showBubbleSize val="0"/>
              <c:separator>. </c:separator>
            </c:dLbl>
            <c:numFmt formatCode="#\%" sourceLinked="0"/>
            <c:txPr>
              <a:bodyPr rot="0"/>
              <a:lstStyle/>
              <a:p>
                <a:pPr>
                  <a:defRPr b="1"/>
                </a:pPr>
                <a:endParaRPr lang="en-US"/>
              </a:p>
            </c:txPr>
            <c:showLegendKey val="0"/>
            <c:showVal val="1"/>
            <c:showCatName val="0"/>
            <c:showSerName val="0"/>
            <c:showPercent val="0"/>
            <c:showBubbleSize val="0"/>
            <c:separator>. </c:separator>
            <c:showLeaderLines val="0"/>
          </c:dLbls>
          <c:cat>
            <c:multiLvlStrRef>
              <c:f>Sheet1!$B$1:$B$1</c:f>
            </c:multiLvlStrRef>
          </c:cat>
          <c:val>
            <c:numRef>
              <c:f>Sheet1!$B$4:$B$4</c:f>
              <c:numCache>
                <c:formatCode>_(* #,##0.00_);_(* \(#,##0.00\);_(* "-"??_);_(@_)</c:formatCode>
                <c:ptCount val="1"/>
                <c:pt idx="0">
                  <c:v>92.6</c:v>
                </c:pt>
              </c:numCache>
            </c:numRef>
          </c:val>
        </c:ser>
        <c:dLbls>
          <c:showLegendKey val="0"/>
          <c:showVal val="0"/>
          <c:showCatName val="0"/>
          <c:showSerName val="0"/>
          <c:showPercent val="0"/>
          <c:showBubbleSize val="0"/>
        </c:dLbls>
        <c:gapWidth val="40"/>
        <c:shape val="box"/>
        <c:axId val="82843136"/>
        <c:axId val="82844672"/>
        <c:axId val="84073536"/>
      </c:bar3DChart>
      <c:catAx>
        <c:axId val="82843136"/>
        <c:scaling>
          <c:orientation val="minMax"/>
        </c:scaling>
        <c:delete val="0"/>
        <c:axPos val="b"/>
        <c:numFmt formatCode="General" sourceLinked="0"/>
        <c:majorTickMark val="none"/>
        <c:minorTickMark val="none"/>
        <c:tickLblPos val="low"/>
        <c:spPr>
          <a:ln w="12700" cap="flat">
            <a:noFill/>
            <a:prstDash val="solid"/>
            <a:miter lim="400000"/>
          </a:ln>
        </c:spPr>
        <c:txPr>
          <a:bodyPr rot="0"/>
          <a:lstStyle/>
          <a:p>
            <a:pPr>
              <a:defRPr/>
            </a:pPr>
            <a:endParaRPr lang="en-US"/>
          </a:p>
        </c:txPr>
        <c:crossAx val="82844672"/>
        <c:crosses val="autoZero"/>
        <c:auto val="1"/>
        <c:lblAlgn val="ctr"/>
        <c:lblOffset val="100"/>
        <c:noMultiLvlLbl val="1"/>
      </c:catAx>
      <c:valAx>
        <c:axId val="82844672"/>
        <c:scaling>
          <c:orientation val="minMax"/>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1"/>
            </a:pPr>
            <a:endParaRPr lang="en-US"/>
          </a:p>
        </c:txPr>
        <c:crossAx val="82843136"/>
        <c:crosses val="autoZero"/>
        <c:crossBetween val="between"/>
        <c:majorUnit val="2250"/>
        <c:minorUnit val="1125"/>
      </c:valAx>
      <c:serAx>
        <c:axId val="84073536"/>
        <c:scaling>
          <c:orientation val="minMax"/>
        </c:scaling>
        <c:delete val="0"/>
        <c:axPos val="b"/>
        <c:majorTickMark val="out"/>
        <c:minorTickMark val="none"/>
        <c:tickLblPos val="none"/>
        <c:spPr>
          <a:ln w="12700" cap="flat">
            <a:noFill/>
            <a:prstDash val="solid"/>
            <a:miter lim="400000"/>
          </a:ln>
        </c:spPr>
        <c:crossAx val="82844672"/>
        <c:crosses val="autoZero"/>
        <c:tickLblSkip val="1"/>
      </c:serAx>
      <c:spPr>
        <a:noFill/>
        <a:ln w="12700" cap="flat">
          <a:noFill/>
          <a:miter lim="400000"/>
        </a:ln>
        <a:effectLst/>
      </c:spPr>
    </c:plotArea>
    <c:legend>
      <c:legendPos val="r"/>
      <c:layout>
        <c:manualLayout>
          <c:xMode val="edge"/>
          <c:yMode val="edge"/>
          <c:x val="0.58251423084309584"/>
          <c:y val="0.29247024046236647"/>
          <c:w val="0.31841315135923237"/>
          <c:h val="0.41413876295766061"/>
        </c:manualLayout>
      </c:layout>
      <c:overlay val="1"/>
      <c:spPr>
        <a:noFill/>
        <a:ln w="12700" cap="flat">
          <a:noFill/>
          <a:miter lim="400000"/>
        </a:ln>
        <a:effectLst/>
      </c:spPr>
      <c:txPr>
        <a:bodyPr rot="0"/>
        <a:lstStyle/>
        <a:p>
          <a:pPr>
            <a:defRPr sz="1800" b="1"/>
          </a:pPr>
          <a:endParaRPr lang="en-US"/>
        </a:p>
      </c:txPr>
    </c:legend>
    <c:plotVisOnly val="1"/>
    <c:dispBlanksAs val="gap"/>
    <c:showDLblsOverMax val="1"/>
  </c:chart>
  <c:spPr>
    <a:noFill/>
    <a:ln>
      <a:noFill/>
    </a:ln>
    <a:effectLst/>
  </c:spPr>
  <c:txPr>
    <a:bodyPr/>
    <a:lstStyle/>
    <a:p>
      <a:pPr>
        <a:defRPr sz="1600">
          <a:solidFill>
            <a:srgbClr val="002060"/>
          </a:solidFill>
          <a:latin typeface="Times New Roman" pitchFamily="18" charset="0"/>
          <a:cs typeface="Times New Roman" pitchFamily="18"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51468566429197"/>
          <c:y val="8.2373922009748787E-2"/>
          <c:w val="0.62100237470316211"/>
          <c:h val="0.77625296837895263"/>
        </c:manualLayout>
      </c:layout>
      <c:doughnutChart>
        <c:varyColors val="1"/>
        <c:ser>
          <c:idx val="0"/>
          <c:order val="0"/>
          <c:tx>
            <c:strRef>
              <c:f>Sheet1!$B$1</c:f>
              <c:strCache>
                <c:ptCount val="1"/>
                <c:pt idx="0">
                  <c:v>Sales</c:v>
                </c:pt>
              </c:strCache>
            </c:strRef>
          </c:tx>
          <c:dLbls>
            <c:txPr>
              <a:bodyPr/>
              <a:lstStyle/>
              <a:p>
                <a:pPr>
                  <a:defRPr>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1"/>
          </c:dLbls>
          <c:cat>
            <c:strRef>
              <c:f>Sheet1!$A$2:$A$5</c:f>
              <c:strCache>
                <c:ptCount val="4"/>
                <c:pt idx="0">
                  <c:v>Д.Зоригт</c:v>
                </c:pt>
                <c:pt idx="1">
                  <c:v>Д.Оюунсүрэн</c:v>
                </c:pt>
                <c:pt idx="2">
                  <c:v>"Impera Mongolia" ХХК</c:v>
                </c:pt>
                <c:pt idx="3">
                  <c:v>Бусад</c:v>
                </c:pt>
              </c:strCache>
            </c:strRef>
          </c:cat>
          <c:val>
            <c:numRef>
              <c:f>Sheet1!$B$2:$B$5</c:f>
              <c:numCache>
                <c:formatCode>0.00%</c:formatCode>
                <c:ptCount val="4"/>
                <c:pt idx="0">
                  <c:v>0.54139999999999999</c:v>
                </c:pt>
                <c:pt idx="1">
                  <c:v>0.29870000000000002</c:v>
                </c:pt>
                <c:pt idx="2">
                  <c:v>4.7E-2</c:v>
                </c:pt>
                <c:pt idx="3">
                  <c:v>0.1129</c:v>
                </c:pt>
              </c:numCache>
            </c:numRef>
          </c:val>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0.05"/>
          <c:y val="0.89338176477940257"/>
          <c:w val="0.9"/>
          <c:h val="9.4713473315835517E-2"/>
        </c:manualLayout>
      </c:layout>
      <c:overlay val="0"/>
      <c:txPr>
        <a:bodyPr/>
        <a:lstStyle/>
        <a:p>
          <a:pPr>
            <a:defRPr b="1">
              <a:solidFill>
                <a:schemeClr val="tx2"/>
              </a:solidFill>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0"/>
      <c:hPercent val="50"/>
      <c:rotY val="0"/>
      <c:depthPercent val="130"/>
      <c:rAngAx val="0"/>
      <c:perspective val="0"/>
    </c:view3D>
    <c:floor>
      <c:thickness val="0"/>
    </c:floor>
    <c:sideWall>
      <c:thickness val="0"/>
    </c:sideWall>
    <c:backWall>
      <c:thickness val="0"/>
    </c:backWall>
    <c:plotArea>
      <c:layout>
        <c:manualLayout>
          <c:layoutTarget val="inner"/>
          <c:xMode val="edge"/>
          <c:yMode val="edge"/>
          <c:x val="6.2659061442620873E-2"/>
          <c:y val="3.6477843182223579E-2"/>
          <c:w val="0.9203304556809917"/>
          <c:h val="0.89979652422088019"/>
        </c:manualLayout>
      </c:layout>
      <c:bar3DChart>
        <c:barDir val="col"/>
        <c:grouping val="clustered"/>
        <c:varyColors val="0"/>
        <c:ser>
          <c:idx val="0"/>
          <c:order val="0"/>
          <c:tx>
            <c:strRef>
              <c:f>Sheet1!$A$2</c:f>
              <c:strCache>
                <c:ptCount val="1"/>
                <c:pt idx="0">
                  <c:v>Төлөвлөгөө</c:v>
                </c:pt>
              </c:strCache>
            </c:strRef>
          </c:tx>
          <c:spPr>
            <a:solidFill>
              <a:srgbClr val="FFC000"/>
            </a:solidFill>
            <a:ln w="15875" cap="flat" cmpd="sng" algn="ctr">
              <a:solidFill>
                <a:schemeClr val="accent1">
                  <a:shade val="50000"/>
                </a:schemeClr>
              </a:solidFill>
              <a:prstDash val="solid"/>
            </a:ln>
            <a:effectLst/>
          </c:spPr>
          <c:invertIfNegative val="0"/>
          <c:dLbls>
            <c:dLbl>
              <c:idx val="0"/>
              <c:layout>
                <c:manualLayout>
                  <c:x val="-1.6064257028112431E-2"/>
                  <c:y val="-2.1035598705501618E-2"/>
                </c:manualLayout>
              </c:layout>
              <c:showLegendKey val="0"/>
              <c:showVal val="1"/>
              <c:showCatName val="0"/>
              <c:showSerName val="0"/>
              <c:showPercent val="0"/>
              <c:showBubbleSize val="0"/>
            </c:dLbl>
            <c:dLbl>
              <c:idx val="1"/>
              <c:layout>
                <c:manualLayout>
                  <c:x val="-1.4056224899598393E-2"/>
                  <c:y val="-1.1326860841423949E-2"/>
                </c:manualLayout>
              </c:layout>
              <c:showLegendKey val="0"/>
              <c:showVal val="1"/>
              <c:showCatName val="0"/>
              <c:showSerName val="0"/>
              <c:showPercent val="0"/>
              <c:showBubbleSize val="0"/>
            </c:dLbl>
            <c:dLbl>
              <c:idx val="2"/>
              <c:layout>
                <c:manualLayout>
                  <c:x val="-1.104417670682731E-2"/>
                  <c:y val="-1.2944983818770227E-2"/>
                </c:manualLayout>
              </c:layout>
              <c:showLegendKey val="0"/>
              <c:showVal val="1"/>
              <c:showCatName val="0"/>
              <c:showSerName val="0"/>
              <c:showPercent val="0"/>
              <c:showBubbleSize val="0"/>
            </c:dLbl>
            <c:dLbl>
              <c:idx val="3"/>
              <c:layout>
                <c:manualLayout>
                  <c:x val="-1.4056224899598393E-2"/>
                  <c:y val="-1.4563106796116505E-2"/>
                </c:manualLayout>
              </c:layout>
              <c:showLegendKey val="0"/>
              <c:showVal val="1"/>
              <c:showCatName val="0"/>
              <c:showSerName val="0"/>
              <c:showPercent val="0"/>
              <c:showBubbleSize val="0"/>
            </c:dLbl>
            <c:dLbl>
              <c:idx val="4"/>
              <c:layout>
                <c:manualLayout>
                  <c:x val="-1.1044176706827382E-2"/>
                  <c:y val="-2.9126213592233011E-2"/>
                </c:manualLayout>
              </c:layout>
              <c:showLegendKey val="0"/>
              <c:showVal val="1"/>
              <c:showCatName val="0"/>
              <c:showSerName val="0"/>
              <c:showPercent val="0"/>
              <c:showBubbleSize val="0"/>
            </c:dLbl>
            <c:dLbl>
              <c:idx val="5"/>
              <c:layout>
                <c:manualLayout>
                  <c:x val="2.008032128514056E-3"/>
                  <c:y val="-2.4271844660194233E-2"/>
                </c:manualLayout>
              </c:layout>
              <c:showLegendKey val="0"/>
              <c:showVal val="1"/>
              <c:showCatName val="0"/>
              <c:showSerName val="0"/>
              <c:showPercent val="0"/>
              <c:showBubbleSize val="0"/>
            </c:dLbl>
            <c:numFmt formatCode="#,##0.0" sourceLinked="0"/>
            <c:txPr>
              <a:bodyPr/>
              <a:lstStyle/>
              <a:p>
                <a:pPr>
                  <a:defRPr b="1">
                    <a:solidFill>
                      <a:schemeClr val="tx2"/>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dLbls>
          <c:cat>
            <c:strRef>
              <c:f>Sheet1!$B$1:$F$1</c:f>
              <c:strCache>
                <c:ptCount val="5"/>
                <c:pt idx="0">
                  <c:v>2013 он</c:v>
                </c:pt>
                <c:pt idx="1">
                  <c:v>2014 он </c:v>
                </c:pt>
                <c:pt idx="2">
                  <c:v>2015 он</c:v>
                </c:pt>
                <c:pt idx="3">
                  <c:v>2016 он</c:v>
                </c:pt>
                <c:pt idx="4">
                  <c:v>2017 он</c:v>
                </c:pt>
              </c:strCache>
            </c:strRef>
          </c:cat>
          <c:val>
            <c:numRef>
              <c:f>Sheet1!$B$2:$F$2</c:f>
              <c:numCache>
                <c:formatCode>General</c:formatCode>
                <c:ptCount val="5"/>
                <c:pt idx="0">
                  <c:v>416.7</c:v>
                </c:pt>
                <c:pt idx="1">
                  <c:v>596.70000000000005</c:v>
                </c:pt>
                <c:pt idx="2">
                  <c:v>598.29999999999995</c:v>
                </c:pt>
                <c:pt idx="3">
                  <c:v>525.5</c:v>
                </c:pt>
                <c:pt idx="4">
                  <c:v>522.6</c:v>
                </c:pt>
              </c:numCache>
            </c:numRef>
          </c:val>
        </c:ser>
        <c:ser>
          <c:idx val="1"/>
          <c:order val="1"/>
          <c:tx>
            <c:strRef>
              <c:f>Sheet1!$A$3</c:f>
              <c:strCache>
                <c:ptCount val="1"/>
                <c:pt idx="0">
                  <c:v>Гүйцэтгэл</c:v>
                </c:pt>
              </c:strCache>
            </c:strRef>
          </c:tx>
          <c:spPr>
            <a:gradFill rotWithShape="1">
              <a:gsLst>
                <a:gs pos="0">
                  <a:schemeClr val="accent2">
                    <a:tint val="75000"/>
                    <a:shade val="95000"/>
                    <a:satMod val="175000"/>
                  </a:schemeClr>
                </a:gs>
                <a:gs pos="12000">
                  <a:schemeClr val="accent2">
                    <a:tint val="90000"/>
                    <a:shade val="90000"/>
                    <a:satMod val="150000"/>
                  </a:schemeClr>
                </a:gs>
                <a:gs pos="100000">
                  <a:schemeClr val="accent2">
                    <a:tint val="100000"/>
                    <a:shade val="75000"/>
                    <a:satMod val="150000"/>
                  </a:schemeClr>
                </a:gs>
              </a:gsLst>
              <a:lin ang="16200000" scaled="1"/>
            </a:gradFill>
            <a:ln>
              <a:noFill/>
            </a:ln>
            <a:effectLst/>
            <a:scene3d>
              <a:camera prst="orthographicFront">
                <a:rot lat="0" lon="0" rev="0"/>
              </a:camera>
              <a:lightRig rig="freezing" dir="t">
                <a:rot lat="0" lon="0" rev="6000000"/>
              </a:lightRig>
            </a:scene3d>
            <a:sp3d contourW="12700" prstMaterial="dkEdge">
              <a:bevelT w="44450" h="25400"/>
              <a:contourClr>
                <a:schemeClr val="accent2">
                  <a:shade val="30000"/>
                </a:schemeClr>
              </a:contourClr>
            </a:sp3d>
          </c:spPr>
          <c:invertIfNegative val="0"/>
          <c:dLbls>
            <c:dLbl>
              <c:idx val="0"/>
              <c:layout>
                <c:manualLayout>
                  <c:x val="9.0361445783132526E-3"/>
                  <c:y val="-2.1035598705501618E-2"/>
                </c:manualLayout>
              </c:layout>
              <c:showLegendKey val="0"/>
              <c:showVal val="1"/>
              <c:showCatName val="0"/>
              <c:showSerName val="0"/>
              <c:showPercent val="0"/>
              <c:showBubbleSize val="0"/>
              <c:separator>; </c:separator>
            </c:dLbl>
            <c:dLbl>
              <c:idx val="1"/>
              <c:layout>
                <c:manualLayout>
                  <c:x val="4.0160642570281121E-3"/>
                  <c:y val="-2.2653721682847898E-2"/>
                </c:manualLayout>
              </c:layout>
              <c:showLegendKey val="0"/>
              <c:showVal val="1"/>
              <c:showCatName val="0"/>
              <c:showSerName val="0"/>
              <c:showPercent val="0"/>
              <c:showBubbleSize val="0"/>
              <c:separator>; </c:separator>
            </c:dLbl>
            <c:dLbl>
              <c:idx val="2"/>
              <c:layout>
                <c:manualLayout>
                  <c:x val="8.0321285140562242E-3"/>
                  <c:y val="-1.9417475728155338E-2"/>
                </c:manualLayout>
              </c:layout>
              <c:showLegendKey val="0"/>
              <c:showVal val="1"/>
              <c:showCatName val="0"/>
              <c:showSerName val="0"/>
              <c:showPercent val="0"/>
              <c:showBubbleSize val="0"/>
              <c:separator>; </c:separator>
            </c:dLbl>
            <c:dLbl>
              <c:idx val="3"/>
              <c:layout>
                <c:manualLayout>
                  <c:x val="1.2048192771084338E-2"/>
                  <c:y val="-2.9126213592233011E-2"/>
                </c:manualLayout>
              </c:layout>
              <c:showLegendKey val="0"/>
              <c:showVal val="1"/>
              <c:showCatName val="0"/>
              <c:showSerName val="0"/>
              <c:showPercent val="0"/>
              <c:showBubbleSize val="0"/>
              <c:separator>; </c:separator>
            </c:dLbl>
            <c:dLbl>
              <c:idx val="4"/>
              <c:layout>
                <c:manualLayout>
                  <c:x val="1.2048192771084338E-2"/>
                  <c:y val="-1.4563106796116476E-2"/>
                </c:manualLayout>
              </c:layout>
              <c:showLegendKey val="0"/>
              <c:showVal val="1"/>
              <c:showCatName val="0"/>
              <c:showSerName val="0"/>
              <c:showPercent val="0"/>
              <c:showBubbleSize val="0"/>
              <c:separator>; </c:separator>
            </c:dLbl>
            <c:dLbl>
              <c:idx val="5"/>
              <c:layout>
                <c:manualLayout>
                  <c:x val="1.8072289156626505E-2"/>
                  <c:y val="-1.4563106796116505E-2"/>
                </c:manualLayout>
              </c:layout>
              <c:showLegendKey val="0"/>
              <c:showVal val="1"/>
              <c:showCatName val="0"/>
              <c:showSerName val="0"/>
              <c:showPercent val="0"/>
              <c:showBubbleSize val="0"/>
              <c:separator>; </c:separator>
            </c:dLbl>
            <c:numFmt formatCode="#,##0.0" sourceLinked="0"/>
            <c:txPr>
              <a:bodyPr/>
              <a:lstStyle/>
              <a:p>
                <a:pPr>
                  <a:defRPr b="1">
                    <a:solidFill>
                      <a:schemeClr val="tx2"/>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eparator>; </c:separator>
            <c:showLeaderLines val="0"/>
          </c:dLbls>
          <c:cat>
            <c:strRef>
              <c:f>Sheet1!$B$1:$F$1</c:f>
              <c:strCache>
                <c:ptCount val="5"/>
                <c:pt idx="0">
                  <c:v>2013 он</c:v>
                </c:pt>
                <c:pt idx="1">
                  <c:v>2014 он </c:v>
                </c:pt>
                <c:pt idx="2">
                  <c:v>2015 он</c:v>
                </c:pt>
                <c:pt idx="3">
                  <c:v>2016 он</c:v>
                </c:pt>
                <c:pt idx="4">
                  <c:v>2017 он</c:v>
                </c:pt>
              </c:strCache>
            </c:strRef>
          </c:cat>
          <c:val>
            <c:numRef>
              <c:f>Sheet1!$B$3:$F$3</c:f>
              <c:numCache>
                <c:formatCode>General</c:formatCode>
                <c:ptCount val="5"/>
                <c:pt idx="0">
                  <c:v>457.1</c:v>
                </c:pt>
                <c:pt idx="1">
                  <c:v>816.4</c:v>
                </c:pt>
                <c:pt idx="2">
                  <c:v>738.4</c:v>
                </c:pt>
                <c:pt idx="3">
                  <c:v>672.5</c:v>
                </c:pt>
                <c:pt idx="4">
                  <c:v>715.4</c:v>
                </c:pt>
              </c:numCache>
            </c:numRef>
          </c:val>
        </c:ser>
        <c:ser>
          <c:idx val="2"/>
          <c:order val="2"/>
          <c:tx>
            <c:strRef>
              <c:f>Sheet1!$A$4</c:f>
              <c:strCache>
                <c:ptCount val="1"/>
                <c:pt idx="0">
                  <c:v>Биелэлтийн хувь</c:v>
                </c:pt>
              </c:strCache>
            </c:strRef>
          </c:tx>
          <c:spPr>
            <a:solidFill>
              <a:srgbClr val="FF0000"/>
            </a:solidFill>
          </c:spPr>
          <c:invertIfNegative val="0"/>
          <c:dLbls>
            <c:dLbl>
              <c:idx val="0"/>
              <c:layout>
                <c:manualLayout>
                  <c:x val="2.3092369477911646E-2"/>
                  <c:y val="-3.7216828478964403E-2"/>
                </c:manualLayout>
              </c:layout>
              <c:showLegendKey val="0"/>
              <c:showVal val="1"/>
              <c:showCatName val="0"/>
              <c:showSerName val="0"/>
              <c:showPercent val="0"/>
              <c:showBubbleSize val="0"/>
              <c:separator>; </c:separator>
            </c:dLbl>
            <c:dLbl>
              <c:idx val="1"/>
              <c:layout>
                <c:manualLayout>
                  <c:x val="2.4096385542168676E-2"/>
                  <c:y val="-3.7216828478964403E-2"/>
                </c:manualLayout>
              </c:layout>
              <c:showLegendKey val="0"/>
              <c:showVal val="1"/>
              <c:showCatName val="0"/>
              <c:showSerName val="0"/>
              <c:showPercent val="0"/>
              <c:showBubbleSize val="0"/>
              <c:separator>; </c:separator>
            </c:dLbl>
            <c:dLbl>
              <c:idx val="2"/>
              <c:layout>
                <c:manualLayout>
                  <c:x val="1.9076305220883535E-2"/>
                  <c:y val="-3.0744336569579287E-2"/>
                </c:manualLayout>
              </c:layout>
              <c:showLegendKey val="0"/>
              <c:showVal val="1"/>
              <c:showCatName val="0"/>
              <c:showSerName val="0"/>
              <c:showPercent val="0"/>
              <c:showBubbleSize val="0"/>
              <c:separator>; </c:separator>
            </c:dLbl>
            <c:dLbl>
              <c:idx val="3"/>
              <c:layout>
                <c:manualLayout>
                  <c:x val="2.2088353413654619E-2"/>
                  <c:y val="-4.3689320388349516E-2"/>
                </c:manualLayout>
              </c:layout>
              <c:showLegendKey val="0"/>
              <c:showVal val="1"/>
              <c:showCatName val="0"/>
              <c:showSerName val="0"/>
              <c:showPercent val="0"/>
              <c:showBubbleSize val="0"/>
              <c:separator>; </c:separator>
            </c:dLbl>
            <c:dLbl>
              <c:idx val="4"/>
              <c:layout>
                <c:manualLayout>
                  <c:x val="2.4096385542168676E-2"/>
                  <c:y val="-4.8543689320388349E-2"/>
                </c:manualLayout>
              </c:layout>
              <c:showLegendKey val="0"/>
              <c:showVal val="1"/>
              <c:showCatName val="0"/>
              <c:showSerName val="0"/>
              <c:showPercent val="0"/>
              <c:showBubbleSize val="0"/>
              <c:separator>; </c:separator>
            </c:dLbl>
            <c:dLbl>
              <c:idx val="5"/>
              <c:layout>
                <c:manualLayout>
                  <c:x val="2.8112449799196786E-2"/>
                  <c:y val="-3.5598705501618123E-2"/>
                </c:manualLayout>
              </c:layout>
              <c:showLegendKey val="0"/>
              <c:showVal val="1"/>
              <c:showCatName val="0"/>
              <c:showSerName val="0"/>
              <c:showPercent val="0"/>
              <c:showBubbleSize val="0"/>
              <c:separator>; </c:separator>
            </c:dLbl>
            <c:numFmt formatCode="#\%" sourceLinked="0"/>
            <c:txPr>
              <a:bodyPr/>
              <a:lstStyle/>
              <a:p>
                <a:pPr>
                  <a:defRPr b="1">
                    <a:solidFill>
                      <a:schemeClr val="tx2"/>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eparator>; </c:separator>
            <c:showLeaderLines val="0"/>
          </c:dLbls>
          <c:cat>
            <c:strRef>
              <c:f>Sheet1!$B$1:$F$1</c:f>
              <c:strCache>
                <c:ptCount val="5"/>
                <c:pt idx="0">
                  <c:v>2013 он</c:v>
                </c:pt>
                <c:pt idx="1">
                  <c:v>2014 он </c:v>
                </c:pt>
                <c:pt idx="2">
                  <c:v>2015 он</c:v>
                </c:pt>
                <c:pt idx="3">
                  <c:v>2016 он</c:v>
                </c:pt>
                <c:pt idx="4">
                  <c:v>2017 он</c:v>
                </c:pt>
              </c:strCache>
            </c:strRef>
          </c:cat>
          <c:val>
            <c:numRef>
              <c:f>Sheet1!$B$4:$F$4</c:f>
              <c:numCache>
                <c:formatCode>0</c:formatCode>
                <c:ptCount val="5"/>
                <c:pt idx="0">
                  <c:v>110</c:v>
                </c:pt>
                <c:pt idx="1">
                  <c:v>137</c:v>
                </c:pt>
                <c:pt idx="2">
                  <c:v>123</c:v>
                </c:pt>
                <c:pt idx="3">
                  <c:v>128</c:v>
                </c:pt>
                <c:pt idx="4">
                  <c:v>137</c:v>
                </c:pt>
              </c:numCache>
            </c:numRef>
          </c:val>
        </c:ser>
        <c:dLbls>
          <c:showLegendKey val="0"/>
          <c:showVal val="0"/>
          <c:showCatName val="0"/>
          <c:showSerName val="0"/>
          <c:showPercent val="0"/>
          <c:showBubbleSize val="0"/>
        </c:dLbls>
        <c:gapWidth val="104"/>
        <c:gapDepth val="101"/>
        <c:shape val="box"/>
        <c:axId val="25814912"/>
        <c:axId val="25816448"/>
        <c:axId val="0"/>
      </c:bar3DChart>
      <c:catAx>
        <c:axId val="25814912"/>
        <c:scaling>
          <c:orientation val="minMax"/>
        </c:scaling>
        <c:delete val="0"/>
        <c:axPos val="b"/>
        <c:numFmt formatCode="General" sourceLinked="0"/>
        <c:majorTickMark val="none"/>
        <c:minorTickMark val="none"/>
        <c:tickLblPos val="low"/>
        <c:txPr>
          <a:bodyPr rot="0"/>
          <a:lstStyle/>
          <a:p>
            <a:pPr>
              <a:defRPr b="1">
                <a:solidFill>
                  <a:schemeClr val="tx2"/>
                </a:solidFill>
                <a:latin typeface="Times New Roman" panose="02020603050405020304" pitchFamily="18" charset="0"/>
                <a:cs typeface="Times New Roman" panose="02020603050405020304" pitchFamily="18" charset="0"/>
              </a:defRPr>
            </a:pPr>
            <a:endParaRPr lang="en-US"/>
          </a:p>
        </c:txPr>
        <c:crossAx val="25816448"/>
        <c:crosses val="autoZero"/>
        <c:auto val="1"/>
        <c:lblAlgn val="ctr"/>
        <c:lblOffset val="100"/>
        <c:noMultiLvlLbl val="1"/>
      </c:catAx>
      <c:valAx>
        <c:axId val="25816448"/>
        <c:scaling>
          <c:orientation val="minMax"/>
        </c:scaling>
        <c:delete val="0"/>
        <c:axPos val="l"/>
        <c:majorGridlines/>
        <c:numFmt formatCode="General" sourceLinked="0"/>
        <c:majorTickMark val="none"/>
        <c:minorTickMark val="none"/>
        <c:tickLblPos val="nextTo"/>
        <c:txPr>
          <a:bodyPr rot="0"/>
          <a:lstStyle/>
          <a:p>
            <a:pPr>
              <a:defRPr b="1">
                <a:solidFill>
                  <a:schemeClr val="tx2"/>
                </a:solidFill>
                <a:latin typeface="Times New Roman" panose="02020603050405020304" pitchFamily="18" charset="0"/>
                <a:cs typeface="Times New Roman" panose="02020603050405020304" pitchFamily="18" charset="0"/>
              </a:defRPr>
            </a:pPr>
            <a:endParaRPr lang="en-US"/>
          </a:p>
        </c:txPr>
        <c:crossAx val="25814912"/>
        <c:crosses val="autoZero"/>
        <c:crossBetween val="between"/>
        <c:majorUnit val="225"/>
        <c:minorUnit val="112.5"/>
      </c:valAx>
      <c:spPr>
        <a:noFill/>
        <a:ln w="25400">
          <a:noFill/>
        </a:ln>
      </c:spPr>
    </c:plotArea>
    <c:legend>
      <c:legendPos val="r"/>
      <c:layout>
        <c:manualLayout>
          <c:xMode val="edge"/>
          <c:yMode val="edge"/>
          <c:x val="4.1164658634538151E-2"/>
          <c:y val="0.91111038911398212"/>
          <c:w val="0.83805268317363946"/>
          <c:h val="8.1909371622664817E-2"/>
        </c:manualLayout>
      </c:layout>
      <c:overlay val="1"/>
      <c:txPr>
        <a:bodyPr rot="0"/>
        <a:lstStyle/>
        <a:p>
          <a:pPr>
            <a:defRPr>
              <a:solidFill>
                <a:srgbClr val="002060"/>
              </a:solidFill>
              <a:latin typeface="Times New Roman" panose="02020603050405020304" pitchFamily="18" charset="0"/>
              <a:cs typeface="Times New Roman" panose="02020603050405020304" pitchFamily="18" charset="0"/>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0"/>
      <c:rotY val="0"/>
      <c:depthPercent val="120"/>
      <c:rAngAx val="0"/>
      <c:perspective val="0"/>
    </c:view3D>
    <c:floor>
      <c:thickness val="0"/>
    </c:floor>
    <c:sideWall>
      <c:thickness val="0"/>
    </c:sideWall>
    <c:backWall>
      <c:thickness val="0"/>
    </c:backWall>
    <c:plotArea>
      <c:layout>
        <c:manualLayout>
          <c:layoutTarget val="inner"/>
          <c:xMode val="edge"/>
          <c:yMode val="edge"/>
          <c:x val="6.9497909983474285E-2"/>
          <c:y val="3.9214955055860805E-2"/>
          <c:w val="0.93050209001652573"/>
          <c:h val="0.8284011345072404"/>
        </c:manualLayout>
      </c:layout>
      <c:bar3DChart>
        <c:barDir val="col"/>
        <c:grouping val="clustered"/>
        <c:varyColors val="0"/>
        <c:ser>
          <c:idx val="0"/>
          <c:order val="0"/>
          <c:tx>
            <c:strRef>
              <c:f>Sheet1!$A$2</c:f>
              <c:strCache>
                <c:ptCount val="1"/>
                <c:pt idx="0">
                  <c:v>Эргэлтийн хөрөнгө</c:v>
                </c:pt>
              </c:strCache>
            </c:strRef>
          </c:tx>
          <c:invertIfNegative val="0"/>
          <c:dLbls>
            <c:dLbl>
              <c:idx val="0"/>
              <c:layout>
                <c:manualLayout>
                  <c:x val="-1.131687242798354E-2"/>
                  <c:y val="-2.2943060433931014E-2"/>
                </c:manualLayout>
              </c:layout>
              <c:showLegendKey val="0"/>
              <c:showVal val="1"/>
              <c:showCatName val="0"/>
              <c:showSerName val="0"/>
              <c:showPercent val="0"/>
              <c:showBubbleSize val="0"/>
            </c:dLbl>
            <c:dLbl>
              <c:idx val="1"/>
              <c:layout>
                <c:manualLayout>
                  <c:x val="-7.2016460905349796E-3"/>
                  <c:y val="-3.1137010588906295E-2"/>
                </c:manualLayout>
              </c:layout>
              <c:showLegendKey val="0"/>
              <c:showVal val="1"/>
              <c:showCatName val="0"/>
              <c:showSerName val="0"/>
              <c:showPercent val="0"/>
              <c:showBubbleSize val="0"/>
            </c:dLbl>
            <c:dLbl>
              <c:idx val="2"/>
              <c:layout>
                <c:manualLayout>
                  <c:x val="-1.5432098765432098E-2"/>
                  <c:y val="-3.7692170712886566E-2"/>
                </c:manualLayout>
              </c:layout>
              <c:showLegendKey val="0"/>
              <c:showVal val="1"/>
              <c:showCatName val="0"/>
              <c:showSerName val="0"/>
              <c:showPercent val="0"/>
              <c:showBubbleSize val="0"/>
            </c:dLbl>
            <c:dLbl>
              <c:idx val="3"/>
              <c:layout>
                <c:manualLayout>
                  <c:x val="2.05761316872428E-3"/>
                  <c:y val="-1.3110320247960544E-2"/>
                </c:manualLayout>
              </c:layout>
              <c:showLegendKey val="0"/>
              <c:showVal val="1"/>
              <c:showCatName val="0"/>
              <c:showSerName val="0"/>
              <c:showPercent val="0"/>
              <c:showBubbleSize val="0"/>
            </c:dLbl>
            <c:dLbl>
              <c:idx val="4"/>
              <c:layout>
                <c:manualLayout>
                  <c:x val="-7.2016460905349041E-3"/>
                  <c:y val="-1.4749110278955613E-2"/>
                </c:manualLayout>
              </c:layout>
              <c:showLegendKey val="0"/>
              <c:showVal val="1"/>
              <c:showCatName val="0"/>
              <c:showSerName val="0"/>
              <c:showPercent val="0"/>
              <c:showBubbleSize val="0"/>
            </c:dLbl>
            <c:dLbl>
              <c:idx val="5"/>
              <c:layout>
                <c:manualLayout>
                  <c:x val="-1.0288065843621399E-2"/>
                  <c:y val="-2.6220640495921089E-2"/>
                </c:manualLayout>
              </c:layout>
              <c:showLegendKey val="0"/>
              <c:showVal val="1"/>
              <c:showCatName val="0"/>
              <c:showSerName val="0"/>
              <c:showPercent val="0"/>
              <c:showBubbleSize val="0"/>
            </c:dLbl>
            <c:numFmt formatCode="#,##0.0" sourceLinked="0"/>
            <c:txPr>
              <a:bodyPr/>
              <a:lstStyle/>
              <a:p>
                <a:pPr>
                  <a:defRPr b="1">
                    <a:solidFill>
                      <a:srgbClr val="002060"/>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dLbls>
          <c:cat>
            <c:strRef>
              <c:f>Sheet1!$B$1:$F$1</c:f>
              <c:strCache>
                <c:ptCount val="5"/>
                <c:pt idx="0">
                  <c:v>2013 он</c:v>
                </c:pt>
                <c:pt idx="1">
                  <c:v>2014 он</c:v>
                </c:pt>
                <c:pt idx="2">
                  <c:v>2015 он</c:v>
                </c:pt>
                <c:pt idx="3">
                  <c:v>2016 он</c:v>
                </c:pt>
                <c:pt idx="4">
                  <c:v>2017 он</c:v>
                </c:pt>
              </c:strCache>
            </c:strRef>
          </c:cat>
          <c:val>
            <c:numRef>
              <c:f>Sheet1!$B$2:$F$2</c:f>
              <c:numCache>
                <c:formatCode>General</c:formatCode>
                <c:ptCount val="5"/>
                <c:pt idx="0">
                  <c:v>1336.7</c:v>
                </c:pt>
                <c:pt idx="1">
                  <c:v>1325.1</c:v>
                </c:pt>
                <c:pt idx="2">
                  <c:v>1403.1</c:v>
                </c:pt>
                <c:pt idx="3">
                  <c:v>1541.2</c:v>
                </c:pt>
                <c:pt idx="4">
                  <c:v>1678.3</c:v>
                </c:pt>
              </c:numCache>
            </c:numRef>
          </c:val>
        </c:ser>
        <c:ser>
          <c:idx val="1"/>
          <c:order val="1"/>
          <c:tx>
            <c:strRef>
              <c:f>Sheet1!$A$3</c:f>
              <c:strCache>
                <c:ptCount val="1"/>
                <c:pt idx="0">
                  <c:v>Нийт хөрөнгө</c:v>
                </c:pt>
              </c:strCache>
            </c:strRef>
          </c:tx>
          <c:invertIfNegative val="0"/>
          <c:dLbls>
            <c:dLbl>
              <c:idx val="0"/>
              <c:layout>
                <c:manualLayout>
                  <c:x val="0"/>
                  <c:y val="-1.9665480371940817E-2"/>
                </c:manualLayout>
              </c:layout>
              <c:showLegendKey val="0"/>
              <c:showVal val="1"/>
              <c:showCatName val="0"/>
              <c:showSerName val="0"/>
              <c:showPercent val="0"/>
              <c:showBubbleSize val="0"/>
            </c:dLbl>
            <c:dLbl>
              <c:idx val="1"/>
              <c:layout>
                <c:manualLayout>
                  <c:x val="3.0864197530863819E-3"/>
                  <c:y val="-9.8327401859704087E-3"/>
                </c:manualLayout>
              </c:layout>
              <c:showLegendKey val="0"/>
              <c:showVal val="1"/>
              <c:showCatName val="0"/>
              <c:showSerName val="0"/>
              <c:showPercent val="0"/>
              <c:showBubbleSize val="0"/>
            </c:dLbl>
            <c:dLbl>
              <c:idx val="2"/>
              <c:layout>
                <c:manualLayout>
                  <c:x val="9.2592592592592587E-3"/>
                  <c:y val="-1.3110320247960544E-2"/>
                </c:manualLayout>
              </c:layout>
              <c:showLegendKey val="0"/>
              <c:showVal val="1"/>
              <c:showCatName val="0"/>
              <c:showSerName val="0"/>
              <c:showPercent val="0"/>
              <c:showBubbleSize val="0"/>
            </c:dLbl>
            <c:dLbl>
              <c:idx val="3"/>
              <c:layout>
                <c:manualLayout>
                  <c:x val="5.1440329218107751E-3"/>
                  <c:y val="-1.638790030995068E-2"/>
                </c:manualLayout>
              </c:layout>
              <c:showLegendKey val="0"/>
              <c:showVal val="1"/>
              <c:showCatName val="0"/>
              <c:showSerName val="0"/>
              <c:showPercent val="0"/>
              <c:showBubbleSize val="0"/>
            </c:dLbl>
            <c:dLbl>
              <c:idx val="4"/>
              <c:layout>
                <c:manualLayout>
                  <c:x val="1.5432098765432098E-2"/>
                  <c:y val="-1.4749110278955598E-2"/>
                </c:manualLayout>
              </c:layout>
              <c:showLegendKey val="0"/>
              <c:showVal val="1"/>
              <c:showCatName val="0"/>
              <c:showSerName val="0"/>
              <c:showPercent val="0"/>
              <c:showBubbleSize val="0"/>
            </c:dLbl>
            <c:dLbl>
              <c:idx val="5"/>
              <c:layout>
                <c:manualLayout>
                  <c:x val="1.954732510288066E-2"/>
                  <c:y val="-6.5551601239802722E-3"/>
                </c:manualLayout>
              </c:layout>
              <c:showLegendKey val="0"/>
              <c:showVal val="1"/>
              <c:showCatName val="0"/>
              <c:showSerName val="0"/>
              <c:showPercent val="0"/>
              <c:showBubbleSize val="0"/>
            </c:dLbl>
            <c:numFmt formatCode="#,##0.0" sourceLinked="0"/>
            <c:txPr>
              <a:bodyPr/>
              <a:lstStyle/>
              <a:p>
                <a:pPr>
                  <a:defRPr b="1">
                    <a:solidFill>
                      <a:schemeClr val="tx2"/>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dLbls>
          <c:cat>
            <c:strRef>
              <c:f>Sheet1!$B$1:$F$1</c:f>
              <c:strCache>
                <c:ptCount val="5"/>
                <c:pt idx="0">
                  <c:v>2013 он</c:v>
                </c:pt>
                <c:pt idx="1">
                  <c:v>2014 он</c:v>
                </c:pt>
                <c:pt idx="2">
                  <c:v>2015 он</c:v>
                </c:pt>
                <c:pt idx="3">
                  <c:v>2016 он</c:v>
                </c:pt>
                <c:pt idx="4">
                  <c:v>2017 он</c:v>
                </c:pt>
              </c:strCache>
            </c:strRef>
          </c:cat>
          <c:val>
            <c:numRef>
              <c:f>Sheet1!$B$3:$F$3</c:f>
              <c:numCache>
                <c:formatCode>General</c:formatCode>
                <c:ptCount val="5"/>
                <c:pt idx="0">
                  <c:v>8488.9</c:v>
                </c:pt>
                <c:pt idx="1">
                  <c:v>8422.4</c:v>
                </c:pt>
                <c:pt idx="2">
                  <c:v>8438.7999999999993</c:v>
                </c:pt>
                <c:pt idx="3">
                  <c:v>8402.7999999999993</c:v>
                </c:pt>
                <c:pt idx="4">
                  <c:v>8483.9</c:v>
                </c:pt>
              </c:numCache>
            </c:numRef>
          </c:val>
        </c:ser>
        <c:ser>
          <c:idx val="2"/>
          <c:order val="2"/>
          <c:tx>
            <c:strRef>
              <c:f>Sheet1!$A$4</c:f>
              <c:strCache>
                <c:ptCount val="1"/>
                <c:pt idx="0">
                  <c:v>Өр төлбөр</c:v>
                </c:pt>
              </c:strCache>
            </c:strRef>
          </c:tx>
          <c:invertIfNegative val="0"/>
          <c:dLbls>
            <c:dLbl>
              <c:idx val="0"/>
              <c:layout>
                <c:manualLayout>
                  <c:x val="1.5432098765432136E-2"/>
                  <c:y val="-1.9665480371940817E-2"/>
                </c:manualLayout>
              </c:layout>
              <c:showLegendKey val="0"/>
              <c:showVal val="1"/>
              <c:showCatName val="0"/>
              <c:showSerName val="0"/>
              <c:showPercent val="0"/>
              <c:showBubbleSize val="0"/>
            </c:dLbl>
            <c:dLbl>
              <c:idx val="1"/>
              <c:layout>
                <c:manualLayout>
                  <c:x val="8.23045267489712E-3"/>
                  <c:y val="-1.3110320247960544E-2"/>
                </c:manualLayout>
              </c:layout>
              <c:showLegendKey val="0"/>
              <c:showVal val="1"/>
              <c:showCatName val="0"/>
              <c:showSerName val="0"/>
              <c:showPercent val="0"/>
              <c:showBubbleSize val="0"/>
            </c:dLbl>
            <c:dLbl>
              <c:idx val="2"/>
              <c:layout>
                <c:manualLayout>
                  <c:x val="1.0288065843621399E-2"/>
                  <c:y val="-1.8026690340945749E-2"/>
                </c:manualLayout>
              </c:layout>
              <c:showLegendKey val="0"/>
              <c:showVal val="1"/>
              <c:showCatName val="0"/>
              <c:showSerName val="0"/>
              <c:showPercent val="0"/>
              <c:showBubbleSize val="0"/>
            </c:dLbl>
            <c:dLbl>
              <c:idx val="3"/>
              <c:layout>
                <c:manualLayout>
                  <c:x val="8.23045267489712E-3"/>
                  <c:y val="-1.3110320247960544E-2"/>
                </c:manualLayout>
              </c:layout>
              <c:showLegendKey val="0"/>
              <c:showVal val="1"/>
              <c:showCatName val="0"/>
              <c:showSerName val="0"/>
              <c:showPercent val="0"/>
              <c:showBubbleSize val="0"/>
            </c:dLbl>
            <c:dLbl>
              <c:idx val="4"/>
              <c:layout>
                <c:manualLayout>
                  <c:x val="1.4403292181069959E-2"/>
                  <c:y val="-2.1304270402935886E-2"/>
                </c:manualLayout>
              </c:layout>
              <c:showLegendKey val="0"/>
              <c:showVal val="1"/>
              <c:showCatName val="0"/>
              <c:showSerName val="0"/>
              <c:showPercent val="0"/>
              <c:showBubbleSize val="0"/>
            </c:dLbl>
            <c:dLbl>
              <c:idx val="5"/>
              <c:layout>
                <c:manualLayout>
                  <c:x val="2.1604938271604937E-2"/>
                  <c:y val="-2.2943060433930955E-2"/>
                </c:manualLayout>
              </c:layout>
              <c:showLegendKey val="0"/>
              <c:showVal val="1"/>
              <c:showCatName val="0"/>
              <c:showSerName val="0"/>
              <c:showPercent val="0"/>
              <c:showBubbleSize val="0"/>
            </c:dLbl>
            <c:numFmt formatCode="#,##0.0" sourceLinked="0"/>
            <c:txPr>
              <a:bodyPr/>
              <a:lstStyle/>
              <a:p>
                <a:pPr>
                  <a:defRPr b="1">
                    <a:solidFill>
                      <a:srgbClr val="002060"/>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dLbls>
          <c:cat>
            <c:strRef>
              <c:f>Sheet1!$B$1:$F$1</c:f>
              <c:strCache>
                <c:ptCount val="5"/>
                <c:pt idx="0">
                  <c:v>2013 он</c:v>
                </c:pt>
                <c:pt idx="1">
                  <c:v>2014 он</c:v>
                </c:pt>
                <c:pt idx="2">
                  <c:v>2015 он</c:v>
                </c:pt>
                <c:pt idx="3">
                  <c:v>2016 он</c:v>
                </c:pt>
                <c:pt idx="4">
                  <c:v>2017 он</c:v>
                </c:pt>
              </c:strCache>
            </c:strRef>
          </c:cat>
          <c:val>
            <c:numRef>
              <c:f>Sheet1!$B$4:$F$4</c:f>
              <c:numCache>
                <c:formatCode>General</c:formatCode>
                <c:ptCount val="5"/>
                <c:pt idx="0">
                  <c:v>162.19999999999999</c:v>
                </c:pt>
                <c:pt idx="1">
                  <c:v>216.3</c:v>
                </c:pt>
                <c:pt idx="2">
                  <c:v>219.6</c:v>
                </c:pt>
                <c:pt idx="3" formatCode="_(* #,##0.00_);_(* \(#,##0.00\);_(* &quot;-&quot;??_);_(@_)">
                  <c:v>209.5</c:v>
                </c:pt>
                <c:pt idx="4" formatCode="_(* #,##0.00_);_(* \(#,##0.00\);_(* &quot;-&quot;??_);_(@_)">
                  <c:v>198.9</c:v>
                </c:pt>
              </c:numCache>
            </c:numRef>
          </c:val>
        </c:ser>
        <c:dLbls>
          <c:showLegendKey val="0"/>
          <c:showVal val="0"/>
          <c:showCatName val="0"/>
          <c:showSerName val="0"/>
          <c:showPercent val="0"/>
          <c:showBubbleSize val="0"/>
        </c:dLbls>
        <c:gapWidth val="40"/>
        <c:shape val="box"/>
        <c:axId val="82529280"/>
        <c:axId val="82539264"/>
        <c:axId val="0"/>
      </c:bar3DChart>
      <c:catAx>
        <c:axId val="82529280"/>
        <c:scaling>
          <c:orientation val="minMax"/>
        </c:scaling>
        <c:delete val="0"/>
        <c:axPos val="b"/>
        <c:numFmt formatCode="General" sourceLinked="0"/>
        <c:majorTickMark val="none"/>
        <c:minorTickMark val="none"/>
        <c:tickLblPos val="low"/>
        <c:txPr>
          <a:bodyPr rot="0"/>
          <a:lstStyle/>
          <a:p>
            <a:pPr>
              <a:defRPr b="1">
                <a:solidFill>
                  <a:srgbClr val="002060"/>
                </a:solidFill>
                <a:latin typeface="Times New Roman" panose="02020603050405020304" pitchFamily="18" charset="0"/>
                <a:cs typeface="Times New Roman" panose="02020603050405020304" pitchFamily="18" charset="0"/>
              </a:defRPr>
            </a:pPr>
            <a:endParaRPr lang="en-US"/>
          </a:p>
        </c:txPr>
        <c:crossAx val="82539264"/>
        <c:crosses val="autoZero"/>
        <c:auto val="1"/>
        <c:lblAlgn val="ctr"/>
        <c:lblOffset val="100"/>
        <c:noMultiLvlLbl val="1"/>
      </c:catAx>
      <c:valAx>
        <c:axId val="82539264"/>
        <c:scaling>
          <c:orientation val="minMax"/>
        </c:scaling>
        <c:delete val="0"/>
        <c:axPos val="l"/>
        <c:majorGridlines/>
        <c:numFmt formatCode="General" sourceLinked="0"/>
        <c:majorTickMark val="none"/>
        <c:minorTickMark val="none"/>
        <c:tickLblPos val="nextTo"/>
        <c:txPr>
          <a:bodyPr rot="0"/>
          <a:lstStyle/>
          <a:p>
            <a:pPr>
              <a:defRPr b="1">
                <a:solidFill>
                  <a:srgbClr val="002060"/>
                </a:solidFill>
                <a:effectLst/>
                <a:latin typeface="Times New Roman" panose="02020603050405020304" pitchFamily="18" charset="0"/>
                <a:cs typeface="Times New Roman" panose="02020603050405020304" pitchFamily="18" charset="0"/>
              </a:defRPr>
            </a:pPr>
            <a:endParaRPr lang="en-US"/>
          </a:p>
        </c:txPr>
        <c:crossAx val="82529280"/>
        <c:crosses val="autoZero"/>
        <c:crossBetween val="between"/>
        <c:majorUnit val="2250"/>
        <c:minorUnit val="1125"/>
      </c:valAx>
    </c:plotArea>
    <c:legend>
      <c:legendPos val="b"/>
      <c:layout>
        <c:manualLayout>
          <c:xMode val="edge"/>
          <c:yMode val="edge"/>
          <c:x val="0.18260919931304884"/>
          <c:y val="0.94316895538103807"/>
          <c:w val="0.56053260899578294"/>
          <c:h val="4.7108312005084925E-2"/>
        </c:manualLayout>
      </c:layout>
      <c:overlay val="1"/>
      <c:txPr>
        <a:bodyPr rot="0"/>
        <a:lstStyle/>
        <a:p>
          <a:pPr>
            <a:defRPr>
              <a:solidFill>
                <a:srgbClr val="002060"/>
              </a:solidFill>
              <a:effectLst/>
              <a:latin typeface="Times New Roman" panose="02020603050405020304" pitchFamily="18" charset="0"/>
              <a:cs typeface="Times New Roman" panose="02020603050405020304" pitchFamily="18" charset="0"/>
            </a:defRPr>
          </a:pPr>
          <a:endParaRPr lang="en-US"/>
        </a:p>
      </c:txPr>
    </c:legend>
    <c:plotVisOnly val="1"/>
    <c:dispBlanksAs val="gap"/>
    <c:showDLblsOverMax val="1"/>
  </c:chart>
  <c:txPr>
    <a:bodyPr/>
    <a:lstStyle/>
    <a:p>
      <a:pPr>
        <a:defRPr sz="1800">
          <a:latin typeface="+mn-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6911317903443884E-2"/>
          <c:y val="2.0942742104925555E-2"/>
          <c:w val="0.63482638011312709"/>
          <c:h val="0.87169981657183859"/>
        </c:manualLayout>
      </c:layout>
      <c:pie3DChart>
        <c:varyColors val="1"/>
        <c:ser>
          <c:idx val="0"/>
          <c:order val="0"/>
          <c:tx>
            <c:strRef>
              <c:f>Sheet1!$B$1</c:f>
              <c:strCache>
                <c:ptCount val="1"/>
                <c:pt idx="0">
                  <c:v>Sales</c:v>
                </c:pt>
              </c:strCache>
            </c:strRef>
          </c:tx>
          <c:explosion val="25"/>
          <c:dPt>
            <c:idx val="0"/>
            <c:bubble3D val="0"/>
            <c:spPr>
              <a:gradFill rotWithShape="1">
                <a:gsLst>
                  <a:gs pos="0">
                    <a:schemeClr val="accent2">
                      <a:tint val="75000"/>
                      <a:shade val="95000"/>
                      <a:satMod val="175000"/>
                    </a:schemeClr>
                  </a:gs>
                  <a:gs pos="12000">
                    <a:schemeClr val="accent2">
                      <a:tint val="90000"/>
                      <a:shade val="90000"/>
                      <a:satMod val="150000"/>
                    </a:schemeClr>
                  </a:gs>
                  <a:gs pos="100000">
                    <a:schemeClr val="accent2">
                      <a:tint val="100000"/>
                      <a:shade val="75000"/>
                      <a:satMod val="150000"/>
                    </a:schemeClr>
                  </a:gs>
                </a:gsLst>
                <a:lin ang="16200000" scaled="1"/>
              </a:gradFill>
              <a:ln>
                <a:noFill/>
              </a:ln>
              <a:effectLst/>
              <a:scene3d>
                <a:camera prst="orthographicFront">
                  <a:rot lat="0" lon="0" rev="0"/>
                </a:camera>
                <a:lightRig rig="freezing" dir="t">
                  <a:rot lat="0" lon="0" rev="6000000"/>
                </a:lightRig>
              </a:scene3d>
              <a:sp3d contourW="12700" prstMaterial="dkEdge">
                <a:bevelT w="44450" h="25400"/>
                <a:contourClr>
                  <a:schemeClr val="accent2">
                    <a:shade val="30000"/>
                  </a:schemeClr>
                </a:contourClr>
              </a:sp3d>
            </c:spPr>
          </c:dPt>
          <c:dPt>
            <c:idx val="1"/>
            <c:bubble3D val="0"/>
            <c:spPr>
              <a:solidFill>
                <a:schemeClr val="accent1"/>
              </a:solidFill>
            </c:spPr>
          </c:dPt>
          <c:dLbls>
            <c:dLbl>
              <c:idx val="0"/>
              <c:layout>
                <c:manualLayout>
                  <c:x val="-9.020781911971533E-2"/>
                  <c:y val="-0.2329822165086507"/>
                </c:manualLayout>
              </c:layout>
              <c:tx>
                <c:rich>
                  <a:bodyPr/>
                  <a:lstStyle/>
                  <a:p>
                    <a:r>
                      <a:rPr lang="mn-MN" dirty="0" smtClean="0"/>
                      <a:t>86%</a:t>
                    </a:r>
                    <a:endParaRPr lang="en-US" dirty="0"/>
                  </a:p>
                </c:rich>
              </c:tx>
              <c:showLegendKey val="0"/>
              <c:showVal val="1"/>
              <c:showCatName val="0"/>
              <c:showSerName val="0"/>
              <c:showPercent val="0"/>
              <c:showBubbleSize val="0"/>
            </c:dLbl>
            <c:dLbl>
              <c:idx val="1"/>
              <c:layout>
                <c:manualLayout>
                  <c:x val="-8.5265587430941765E-3"/>
                  <c:y val="3.180516101372495E-2"/>
                </c:manualLayout>
              </c:layout>
              <c:tx>
                <c:rich>
                  <a:bodyPr/>
                  <a:lstStyle/>
                  <a:p>
                    <a:r>
                      <a:rPr lang="mn-MN" dirty="0" smtClean="0"/>
                      <a:t>1.7%</a:t>
                    </a:r>
                    <a:endParaRPr lang="en-US" dirty="0"/>
                  </a:p>
                </c:rich>
              </c:tx>
              <c:showLegendKey val="0"/>
              <c:showVal val="1"/>
              <c:showCatName val="0"/>
              <c:showSerName val="0"/>
              <c:showPercent val="0"/>
              <c:showBubbleSize val="0"/>
            </c:dLbl>
            <c:dLbl>
              <c:idx val="2"/>
              <c:layout>
                <c:manualLayout>
                  <c:x val="1.8678913649971076E-3"/>
                  <c:y val="-2.1459371150034817E-3"/>
                </c:manualLayout>
              </c:layout>
              <c:tx>
                <c:rich>
                  <a:bodyPr/>
                  <a:lstStyle/>
                  <a:p>
                    <a:r>
                      <a:rPr lang="mn-MN" dirty="0" smtClean="0"/>
                      <a:t>0</a:t>
                    </a:r>
                    <a:r>
                      <a:rPr lang="en-US" dirty="0" smtClean="0"/>
                      <a:t>.</a:t>
                    </a:r>
                    <a:r>
                      <a:rPr lang="mn-MN" dirty="0" smtClean="0"/>
                      <a:t>5%</a:t>
                    </a:r>
                    <a:endParaRPr lang="en-US" dirty="0"/>
                  </a:p>
                </c:rich>
              </c:tx>
              <c:showLegendKey val="0"/>
              <c:showVal val="1"/>
              <c:showCatName val="0"/>
              <c:showSerName val="0"/>
              <c:showPercent val="0"/>
              <c:showBubbleSize val="0"/>
            </c:dLbl>
            <c:dLbl>
              <c:idx val="3"/>
              <c:layout>
                <c:manualLayout>
                  <c:x val="3.135632487279872E-2"/>
                  <c:y val="-1.4453366596502169E-2"/>
                </c:manualLayout>
              </c:layout>
              <c:tx>
                <c:rich>
                  <a:bodyPr/>
                  <a:lstStyle/>
                  <a:p>
                    <a:r>
                      <a:rPr lang="mn-MN" dirty="0" smtClean="0"/>
                      <a:t>1.3%</a:t>
                    </a:r>
                    <a:endParaRPr lang="en-US" dirty="0"/>
                  </a:p>
                </c:rich>
              </c:tx>
              <c:dLblPos val="bestFit"/>
              <c:showLegendKey val="0"/>
              <c:showVal val="1"/>
              <c:showCatName val="0"/>
              <c:showSerName val="0"/>
              <c:showPercent val="0"/>
              <c:showBubbleSize val="0"/>
            </c:dLbl>
            <c:dLbl>
              <c:idx val="4"/>
              <c:layout>
                <c:manualLayout>
                  <c:x val="3.0538351002214109E-2"/>
                  <c:y val="-3.0027805930199318E-3"/>
                </c:manualLayout>
              </c:layout>
              <c:tx>
                <c:rich>
                  <a:bodyPr/>
                  <a:lstStyle/>
                  <a:p>
                    <a:r>
                      <a:rPr lang="mn-MN" dirty="0" smtClean="0"/>
                      <a:t>10.4%</a:t>
                    </a:r>
                    <a:endParaRPr lang="en-US" dirty="0"/>
                  </a:p>
                </c:rich>
              </c:tx>
              <c:showLegendKey val="0"/>
              <c:showVal val="1"/>
              <c:showCatName val="0"/>
              <c:showSerName val="0"/>
              <c:showPercent val="0"/>
              <c:showBubbleSize val="0"/>
            </c:dLbl>
            <c:dLbl>
              <c:idx val="5"/>
              <c:layout/>
              <c:tx>
                <c:rich>
                  <a:bodyPr/>
                  <a:lstStyle/>
                  <a:p>
                    <a:r>
                      <a:rPr lang="en-US" smtClean="0"/>
                      <a:t>0.</a:t>
                    </a:r>
                    <a:r>
                      <a:rPr lang="mn-MN" smtClean="0"/>
                      <a:t>01%</a:t>
                    </a:r>
                    <a:endParaRPr lang="en-US"/>
                  </a:p>
                </c:rich>
              </c:tx>
              <c:showLegendKey val="0"/>
              <c:showVal val="1"/>
              <c:showCatName val="0"/>
              <c:showSerName val="0"/>
              <c:showPercent val="0"/>
              <c:showBubbleSize val="0"/>
            </c:dLbl>
            <c:txPr>
              <a:bodyPr/>
              <a:lstStyle/>
              <a:p>
                <a:pPr>
                  <a:defRPr sz="1800" b="1">
                    <a:solidFill>
                      <a:schemeClr val="tx2"/>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dLbls>
          <c:cat>
            <c:strRef>
              <c:f>Sheet1!$A$2:$A$7</c:f>
              <c:strCache>
                <c:ptCount val="6"/>
                <c:pt idx="0">
                  <c:v>Түрээсийн орлого - 1,281.7 сая</c:v>
                </c:pt>
                <c:pt idx="1">
                  <c:v>Цахилгааны орлого - 25.9 сая</c:v>
                </c:pt>
                <c:pt idx="2">
                  <c:v>Алдангийн орлого - 6.9 сая</c:v>
                </c:pt>
                <c:pt idx="3">
                  <c:v>Интернетийн орлого - 20.1 сая</c:v>
                </c:pt>
                <c:pt idx="4">
                  <c:v>Хүүний орлого - 155.6 сая</c:v>
                </c:pt>
                <c:pt idx="5">
                  <c:v>Бусад орлого - 0.2 сая</c:v>
                </c:pt>
              </c:strCache>
            </c:strRef>
          </c:cat>
          <c:val>
            <c:numRef>
              <c:f>Sheet1!$B$2:$B$7</c:f>
              <c:numCache>
                <c:formatCode>General</c:formatCode>
                <c:ptCount val="6"/>
                <c:pt idx="0" formatCode="#,##0.00">
                  <c:v>1281.7</c:v>
                </c:pt>
                <c:pt idx="1">
                  <c:v>25.9</c:v>
                </c:pt>
                <c:pt idx="2">
                  <c:v>6.9</c:v>
                </c:pt>
                <c:pt idx="3">
                  <c:v>20.100000000000001</c:v>
                </c:pt>
                <c:pt idx="4">
                  <c:v>155.6</c:v>
                </c:pt>
                <c:pt idx="5">
                  <c:v>0.2</c:v>
                </c:pt>
              </c:numCache>
            </c:numRef>
          </c:val>
        </c:ser>
        <c:dLbls>
          <c:showLegendKey val="0"/>
          <c:showVal val="0"/>
          <c:showCatName val="0"/>
          <c:showSerName val="0"/>
          <c:showPercent val="0"/>
          <c:showBubbleSize val="0"/>
          <c:showLeaderLines val="0"/>
        </c:dLbls>
      </c:pie3DChart>
      <c:spPr>
        <a:ln>
          <a:noFill/>
        </a:ln>
      </c:spPr>
    </c:plotArea>
    <c:legend>
      <c:legendPos val="r"/>
      <c:layout>
        <c:manualLayout>
          <c:xMode val="edge"/>
          <c:yMode val="edge"/>
          <c:x val="0.6733871952788727"/>
          <c:y val="0.26275197334373152"/>
          <c:w val="0.30812572113849357"/>
          <c:h val="0.44479282700646727"/>
        </c:manualLayout>
      </c:layout>
      <c:overlay val="0"/>
      <c:txPr>
        <a:bodyPr/>
        <a:lstStyle/>
        <a:p>
          <a:pPr>
            <a:defRPr sz="2000" b="1" baseline="0">
              <a:solidFill>
                <a:schemeClr val="tx2"/>
              </a:solidFill>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hPercent val="50"/>
      <c:rotY val="0"/>
      <c:depthPercent val="110"/>
      <c:rAngAx val="0"/>
      <c:perspective val="0"/>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10172178477690288"/>
          <c:y val="5.7263985957208031E-2"/>
          <c:w val="0.8664707476081619"/>
          <c:h val="0.74671024506352834"/>
        </c:manualLayout>
      </c:layout>
      <c:bar3DChart>
        <c:barDir val="col"/>
        <c:grouping val="clustered"/>
        <c:varyColors val="0"/>
        <c:ser>
          <c:idx val="0"/>
          <c:order val="0"/>
          <c:tx>
            <c:strRef>
              <c:f>Sheet1!$A$2</c:f>
              <c:strCache>
                <c:ptCount val="1"/>
                <c:pt idx="0">
                  <c:v>Орлогын төлөвлөгөө</c:v>
                </c:pt>
              </c:strCache>
            </c:strRef>
          </c:tx>
          <c:spPr>
            <a:solidFill>
              <a:srgbClr val="0070C0"/>
            </a:solidFill>
            <a:ln w="12694" cap="flat">
              <a:noFill/>
              <a:miter lim="400000"/>
            </a:ln>
            <a:effectLst>
              <a:outerShdw blurRad="127000" dir="7800000" algn="tl">
                <a:srgbClr val="000000">
                  <a:alpha val="50000"/>
                </a:srgbClr>
              </a:outerShdw>
            </a:effectLst>
            <a:sp3d prstMaterial="matte"/>
          </c:spPr>
          <c:invertIfNegative val="0"/>
          <c:dPt>
            <c:idx val="0"/>
            <c:invertIfNegative val="0"/>
            <c:bubble3D val="0"/>
            <c:spPr>
              <a:solidFill>
                <a:srgbClr val="0070C0"/>
              </a:solidFill>
              <a:ln w="42500" cap="flat" cmpd="sng" algn="ctr">
                <a:noFill/>
                <a:prstDash val="solid"/>
              </a:ln>
              <a:effectLst/>
            </c:spPr>
          </c:dPt>
          <c:dLbls>
            <c:dLbl>
              <c:idx val="0"/>
              <c:layout>
                <c:manualLayout>
                  <c:x val="-8.9311041540213534E-3"/>
                  <c:y val="1.8162195744963574E-3"/>
                </c:manualLayout>
              </c:layout>
              <c:numFmt formatCode="#,##0.0" sourceLinked="0"/>
              <c:spPr/>
              <c:txPr>
                <a:bodyPr anchor="ctr" anchorCtr="0"/>
                <a:lstStyle/>
                <a:p>
                  <a:pPr>
                    <a:defRPr sz="1800" b="1" i="0" u="none" strike="noStrike">
                      <a:solidFill>
                        <a:schemeClr val="tx2"/>
                      </a:solidFill>
                      <a:effectLst/>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dLbl>
            <c:dLbl>
              <c:idx val="4"/>
              <c:layout>
                <c:manualLayout>
                  <c:x val="-4.8828125E-3"/>
                  <c:y val="-6.41025641025641E-3"/>
                </c:manualLayout>
              </c:layout>
              <c:showLegendKey val="0"/>
              <c:showVal val="1"/>
              <c:showCatName val="0"/>
              <c:showSerName val="0"/>
              <c:showPercent val="0"/>
              <c:showBubbleSize val="0"/>
            </c:dLbl>
            <c:numFmt formatCode="#,##0.0" sourceLinked="0"/>
            <c:txPr>
              <a:bodyPr/>
              <a:lstStyle/>
              <a:p>
                <a:pPr>
                  <a:defRPr sz="1800" b="1" i="0" u="none" strike="noStrike">
                    <a:solidFill>
                      <a:schemeClr val="tx2"/>
                    </a:solidFill>
                    <a:effectLst/>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dLbls>
          <c:cat>
            <c:strRef>
              <c:f>Sheet1!$B$1:$F$1</c:f>
              <c:strCache>
                <c:ptCount val="5"/>
                <c:pt idx="0">
                  <c:v>2013 он</c:v>
                </c:pt>
                <c:pt idx="1">
                  <c:v>2014 он</c:v>
                </c:pt>
                <c:pt idx="2">
                  <c:v>2015 он</c:v>
                </c:pt>
                <c:pt idx="3">
                  <c:v>2016 он</c:v>
                </c:pt>
                <c:pt idx="4">
                  <c:v>2017 он</c:v>
                </c:pt>
              </c:strCache>
            </c:strRef>
          </c:cat>
          <c:val>
            <c:numRef>
              <c:f>Sheet1!$B$2:$F$2</c:f>
              <c:numCache>
                <c:formatCode>General</c:formatCode>
                <c:ptCount val="5"/>
                <c:pt idx="0">
                  <c:v>1174.7</c:v>
                </c:pt>
                <c:pt idx="1">
                  <c:v>1427.9</c:v>
                </c:pt>
                <c:pt idx="2">
                  <c:v>1512</c:v>
                </c:pt>
                <c:pt idx="3">
                  <c:v>1333.8</c:v>
                </c:pt>
                <c:pt idx="4">
                  <c:v>1269.5999999999999</c:v>
                </c:pt>
              </c:numCache>
            </c:numRef>
          </c:val>
        </c:ser>
        <c:ser>
          <c:idx val="1"/>
          <c:order val="1"/>
          <c:tx>
            <c:strRef>
              <c:f>Sheet1!$A$3</c:f>
              <c:strCache>
                <c:ptCount val="1"/>
                <c:pt idx="0">
                  <c:v>Орлого</c:v>
                </c:pt>
              </c:strCache>
            </c:strRef>
          </c:tx>
          <c:spPr>
            <a:blipFill rotWithShape="1">
              <a:blip xmlns:r="http://schemas.openxmlformats.org/officeDocument/2006/relationships" r:embed="rId1"/>
              <a:srcRect/>
              <a:stretch>
                <a:fillRect/>
              </a:stretch>
            </a:blipFill>
            <a:ln w="12694" cap="flat">
              <a:noFill/>
              <a:miter lim="400000"/>
            </a:ln>
            <a:effectLst>
              <a:outerShdw blurRad="127000" dir="7800000" algn="tl">
                <a:srgbClr val="000000">
                  <a:alpha val="50000"/>
                </a:srgbClr>
              </a:outerShdw>
            </a:effectLst>
            <a:sp3d prstMaterial="matte"/>
          </c:spPr>
          <c:invertIfNegative val="0"/>
          <c:pictureOptions>
            <c:pictureFormat val="stretch"/>
          </c:pictureOptions>
          <c:dLbls>
            <c:dLbl>
              <c:idx val="0"/>
              <c:layout>
                <c:manualLayout>
                  <c:x val="1.5674289493110238E-2"/>
                  <c:y val="-2.6604204522511637E-2"/>
                </c:manualLayout>
              </c:layout>
              <c:showLegendKey val="0"/>
              <c:showVal val="1"/>
              <c:showCatName val="0"/>
              <c:showSerName val="0"/>
              <c:showPercent val="0"/>
              <c:showBubbleSize val="0"/>
            </c:dLbl>
            <c:dLbl>
              <c:idx val="1"/>
              <c:layout>
                <c:manualLayout>
                  <c:x val="9.262272391732284E-3"/>
                  <c:y val="-1.2928275792449021E-2"/>
                </c:manualLayout>
              </c:layout>
              <c:showLegendKey val="0"/>
              <c:showVal val="1"/>
              <c:showCatName val="0"/>
              <c:showSerName val="0"/>
              <c:showPercent val="0"/>
              <c:showBubbleSize val="0"/>
            </c:dLbl>
            <c:dLbl>
              <c:idx val="2"/>
              <c:layout>
                <c:manualLayout>
                  <c:x val="2.1657917760279966E-2"/>
                  <c:y val="-1.2180997929557773E-2"/>
                </c:manualLayout>
              </c:layout>
              <c:showLegendKey val="0"/>
              <c:showVal val="1"/>
              <c:showCatName val="0"/>
              <c:showSerName val="0"/>
              <c:showPercent val="0"/>
              <c:showBubbleSize val="0"/>
            </c:dLbl>
            <c:dLbl>
              <c:idx val="3"/>
              <c:layout>
                <c:manualLayout>
                  <c:x val="2.4183609128937009E-2"/>
                  <c:y val="-8.2268322228952143E-3"/>
                </c:manualLayout>
              </c:layout>
              <c:showLegendKey val="0"/>
              <c:showVal val="1"/>
              <c:showCatName val="0"/>
              <c:showSerName val="0"/>
              <c:showPercent val="0"/>
              <c:showBubbleSize val="0"/>
            </c:dLbl>
            <c:dLbl>
              <c:idx val="4"/>
              <c:layout>
                <c:manualLayout>
                  <c:x val="2.2920767716535506E-2"/>
                  <c:y val="-1.2181001413284877E-2"/>
                </c:manualLayout>
              </c:layout>
              <c:showLegendKey val="0"/>
              <c:showVal val="1"/>
              <c:showCatName val="0"/>
              <c:showSerName val="0"/>
              <c:showPercent val="0"/>
              <c:showBubbleSize val="0"/>
            </c:dLbl>
            <c:dLbl>
              <c:idx val="5"/>
              <c:layout>
                <c:manualLayout>
                  <c:x val="1.66015625E-2"/>
                  <c:y val="-1.1217948717948718E-2"/>
                </c:manualLayout>
              </c:layout>
              <c:showLegendKey val="0"/>
              <c:showVal val="1"/>
              <c:showCatName val="0"/>
              <c:showSerName val="0"/>
              <c:showPercent val="0"/>
              <c:showBubbleSize val="0"/>
            </c:dLbl>
            <c:numFmt formatCode="#,##0.0" sourceLinked="0"/>
            <c:txPr>
              <a:bodyPr/>
              <a:lstStyle/>
              <a:p>
                <a:pPr>
                  <a:defRPr sz="1800" b="1" i="0" u="none" strike="noStrike">
                    <a:solidFill>
                      <a:schemeClr val="tx2"/>
                    </a:solidFill>
                    <a:effectLst/>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dLbls>
          <c:cat>
            <c:strRef>
              <c:f>Sheet1!$B$1:$F$1</c:f>
              <c:strCache>
                <c:ptCount val="5"/>
                <c:pt idx="0">
                  <c:v>2013 он</c:v>
                </c:pt>
                <c:pt idx="1">
                  <c:v>2014 он</c:v>
                </c:pt>
                <c:pt idx="2">
                  <c:v>2015 он</c:v>
                </c:pt>
                <c:pt idx="3">
                  <c:v>2016 он</c:v>
                </c:pt>
                <c:pt idx="4">
                  <c:v>2017 он</c:v>
                </c:pt>
              </c:strCache>
            </c:strRef>
          </c:cat>
          <c:val>
            <c:numRef>
              <c:f>Sheet1!$B$3:$F$3</c:f>
              <c:numCache>
                <c:formatCode>General</c:formatCode>
                <c:ptCount val="5"/>
                <c:pt idx="0">
                  <c:v>1229.7</c:v>
                </c:pt>
                <c:pt idx="1">
                  <c:v>1367</c:v>
                </c:pt>
                <c:pt idx="2">
                  <c:v>1569</c:v>
                </c:pt>
                <c:pt idx="3">
                  <c:v>1367.7</c:v>
                </c:pt>
                <c:pt idx="4">
                  <c:v>1334.8</c:v>
                </c:pt>
              </c:numCache>
            </c:numRef>
          </c:val>
        </c:ser>
        <c:ser>
          <c:idx val="2"/>
          <c:order val="2"/>
          <c:tx>
            <c:strRef>
              <c:f>Sheet1!$A$4</c:f>
              <c:strCache>
                <c:ptCount val="1"/>
                <c:pt idx="0">
                  <c:v>Биелэлтийн хувь</c:v>
                </c:pt>
              </c:strCache>
            </c:strRef>
          </c:tx>
          <c:spPr>
            <a:blipFill rotWithShape="1">
              <a:blip xmlns:r="http://schemas.openxmlformats.org/officeDocument/2006/relationships" r:embed="rId2"/>
              <a:srcRect/>
              <a:stretch>
                <a:fillRect/>
              </a:stretch>
            </a:blipFill>
            <a:ln w="12694" cap="flat">
              <a:noFill/>
              <a:miter lim="400000"/>
            </a:ln>
            <a:effectLst>
              <a:outerShdw blurRad="127000" dir="7800000" algn="tl">
                <a:srgbClr val="000000">
                  <a:alpha val="50000"/>
                </a:srgbClr>
              </a:outerShdw>
            </a:effectLst>
            <a:sp3d prstMaterial="matte"/>
          </c:spPr>
          <c:invertIfNegative val="0"/>
          <c:pictureOptions>
            <c:pictureFormat val="stretch"/>
          </c:pictureOptions>
          <c:dLbls>
            <c:dLbl>
              <c:idx val="0"/>
              <c:layout>
                <c:manualLayout>
                  <c:x val="9.765625E-3"/>
                  <c:y val="-2.403846153846154E-2"/>
                </c:manualLayout>
              </c:layout>
              <c:showLegendKey val="0"/>
              <c:showVal val="1"/>
              <c:showCatName val="0"/>
              <c:showSerName val="0"/>
              <c:showPercent val="0"/>
              <c:showBubbleSize val="0"/>
            </c:dLbl>
            <c:dLbl>
              <c:idx val="1"/>
              <c:layout>
                <c:manualLayout>
                  <c:x val="1.46484375E-2"/>
                  <c:y val="-2.2435897435897436E-2"/>
                </c:manualLayout>
              </c:layout>
              <c:showLegendKey val="0"/>
              <c:showVal val="1"/>
              <c:showCatName val="0"/>
              <c:showSerName val="0"/>
              <c:showPercent val="0"/>
              <c:showBubbleSize val="0"/>
            </c:dLbl>
            <c:dLbl>
              <c:idx val="2"/>
              <c:layout>
                <c:manualLayout>
                  <c:x val="1.07421875E-2"/>
                  <c:y val="-2.2435897435897436E-2"/>
                </c:manualLayout>
              </c:layout>
              <c:showLegendKey val="0"/>
              <c:showVal val="1"/>
              <c:showCatName val="0"/>
              <c:showSerName val="0"/>
              <c:showPercent val="0"/>
              <c:showBubbleSize val="0"/>
            </c:dLbl>
            <c:dLbl>
              <c:idx val="3"/>
              <c:layout>
                <c:manualLayout>
                  <c:x val="1.0742187499999929E-2"/>
                  <c:y val="-2.2435897435897436E-2"/>
                </c:manualLayout>
              </c:layout>
              <c:showLegendKey val="0"/>
              <c:showVal val="1"/>
              <c:showCatName val="0"/>
              <c:showSerName val="0"/>
              <c:showPercent val="0"/>
              <c:showBubbleSize val="0"/>
            </c:dLbl>
            <c:dLbl>
              <c:idx val="4"/>
              <c:layout>
                <c:manualLayout>
                  <c:x val="1.3671875E-2"/>
                  <c:y val="-3.3653846153846152E-2"/>
                </c:manualLayout>
              </c:layout>
              <c:showLegendKey val="0"/>
              <c:showVal val="1"/>
              <c:showCatName val="0"/>
              <c:showSerName val="0"/>
              <c:showPercent val="0"/>
              <c:showBubbleSize val="0"/>
            </c:dLbl>
            <c:dLbl>
              <c:idx val="5"/>
              <c:layout>
                <c:manualLayout>
                  <c:x val="1.5625E-2"/>
                  <c:y val="-2.7243589743589744E-2"/>
                </c:manualLayout>
              </c:layout>
              <c:showLegendKey val="0"/>
              <c:showVal val="1"/>
              <c:showCatName val="0"/>
              <c:showSerName val="0"/>
              <c:showPercent val="0"/>
              <c:showBubbleSize val="0"/>
            </c:dLbl>
            <c:numFmt formatCode="#\%" sourceLinked="0"/>
            <c:txPr>
              <a:bodyPr/>
              <a:lstStyle/>
              <a:p>
                <a:pPr>
                  <a:defRPr sz="1800" b="1" i="0" u="none" strike="noStrike">
                    <a:solidFill>
                      <a:schemeClr val="tx2"/>
                    </a:solidFill>
                    <a:effectLst/>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dLbls>
          <c:cat>
            <c:strRef>
              <c:f>Sheet1!$B$1:$F$1</c:f>
              <c:strCache>
                <c:ptCount val="5"/>
                <c:pt idx="0">
                  <c:v>2013 он</c:v>
                </c:pt>
                <c:pt idx="1">
                  <c:v>2014 он</c:v>
                </c:pt>
                <c:pt idx="2">
                  <c:v>2015 он</c:v>
                </c:pt>
                <c:pt idx="3">
                  <c:v>2016 он</c:v>
                </c:pt>
                <c:pt idx="4">
                  <c:v>2017 он</c:v>
                </c:pt>
              </c:strCache>
            </c:strRef>
          </c:cat>
          <c:val>
            <c:numRef>
              <c:f>Sheet1!$B$4:$F$4</c:f>
              <c:numCache>
                <c:formatCode>0</c:formatCode>
                <c:ptCount val="5"/>
                <c:pt idx="0">
                  <c:v>105</c:v>
                </c:pt>
                <c:pt idx="1">
                  <c:v>96</c:v>
                </c:pt>
                <c:pt idx="2">
                  <c:v>104</c:v>
                </c:pt>
                <c:pt idx="3">
                  <c:v>103</c:v>
                </c:pt>
                <c:pt idx="4">
                  <c:v>105</c:v>
                </c:pt>
              </c:numCache>
            </c:numRef>
          </c:val>
        </c:ser>
        <c:dLbls>
          <c:showLegendKey val="0"/>
          <c:showVal val="0"/>
          <c:showCatName val="0"/>
          <c:showSerName val="0"/>
          <c:showPercent val="0"/>
          <c:showBubbleSize val="0"/>
        </c:dLbls>
        <c:gapWidth val="40"/>
        <c:shape val="box"/>
        <c:axId val="83122816"/>
        <c:axId val="83145088"/>
        <c:axId val="0"/>
      </c:bar3DChart>
      <c:catAx>
        <c:axId val="83122816"/>
        <c:scaling>
          <c:orientation val="minMax"/>
        </c:scaling>
        <c:delete val="0"/>
        <c:axPos val="b"/>
        <c:numFmt formatCode="General" sourceLinked="0"/>
        <c:majorTickMark val="in"/>
        <c:minorTickMark val="in"/>
        <c:tickLblPos val="low"/>
        <c:spPr>
          <a:noFill/>
          <a:ln w="12694" cap="flat">
            <a:solidFill>
              <a:schemeClr val="tx1">
                <a:lumMod val="65000"/>
                <a:lumOff val="35000"/>
              </a:schemeClr>
            </a:solidFill>
            <a:prstDash val="solid"/>
            <a:miter lim="400000"/>
          </a:ln>
        </c:spPr>
        <c:txPr>
          <a:bodyPr rot="0"/>
          <a:lstStyle/>
          <a:p>
            <a:pPr>
              <a:defRPr sz="1799" b="1" i="0" u="none" strike="noStrike">
                <a:solidFill>
                  <a:schemeClr val="tx2"/>
                </a:solidFill>
                <a:latin typeface="Times New Roman" panose="02020603050405020304" pitchFamily="18" charset="0"/>
                <a:cs typeface="Times New Roman" panose="02020603050405020304" pitchFamily="18" charset="0"/>
              </a:defRPr>
            </a:pPr>
            <a:endParaRPr lang="en-US"/>
          </a:p>
        </c:txPr>
        <c:crossAx val="83145088"/>
        <c:crosses val="autoZero"/>
        <c:auto val="1"/>
        <c:lblAlgn val="ctr"/>
        <c:lblOffset val="100"/>
        <c:noMultiLvlLbl val="1"/>
      </c:catAx>
      <c:valAx>
        <c:axId val="83145088"/>
        <c:scaling>
          <c:orientation val="minMax"/>
        </c:scaling>
        <c:delete val="0"/>
        <c:axPos val="l"/>
        <c:majorGridlines>
          <c:spPr>
            <a:ln w="12694" cap="flat">
              <a:solidFill>
                <a:srgbClr val="B8B8B8"/>
              </a:solidFill>
              <a:prstDash val="solid"/>
              <a:miter lim="400000"/>
            </a:ln>
          </c:spPr>
        </c:majorGridlines>
        <c:numFmt formatCode="General" sourceLinked="0"/>
        <c:majorTickMark val="none"/>
        <c:minorTickMark val="none"/>
        <c:tickLblPos val="nextTo"/>
        <c:spPr>
          <a:ln w="12694" cap="flat">
            <a:noFill/>
            <a:prstDash val="solid"/>
            <a:miter lim="400000"/>
          </a:ln>
        </c:spPr>
        <c:txPr>
          <a:bodyPr rot="0"/>
          <a:lstStyle/>
          <a:p>
            <a:pPr>
              <a:defRPr sz="1800" b="1" i="0" u="none" strike="noStrike">
                <a:solidFill>
                  <a:schemeClr val="tx2"/>
                </a:solidFill>
                <a:latin typeface="Times New Roman" panose="02020603050405020304" pitchFamily="18" charset="0"/>
                <a:cs typeface="Times New Roman" panose="02020603050405020304" pitchFamily="18" charset="0"/>
              </a:defRPr>
            </a:pPr>
            <a:endParaRPr lang="en-US"/>
          </a:p>
        </c:txPr>
        <c:crossAx val="83122816"/>
        <c:crosses val="autoZero"/>
        <c:crossBetween val="between"/>
        <c:majorUnit val="400"/>
        <c:minorUnit val="200"/>
      </c:valAx>
      <c:spPr>
        <a:noFill/>
        <a:ln w="25400">
          <a:noFill/>
        </a:ln>
      </c:spPr>
    </c:plotArea>
    <c:legend>
      <c:legendPos val="r"/>
      <c:layout>
        <c:manualLayout>
          <c:xMode val="edge"/>
          <c:yMode val="edge"/>
          <c:x val="0.1596568190206693"/>
          <c:y val="0.86847250304521639"/>
          <c:w val="0.66376112190997061"/>
          <c:h val="8.1625981816323592E-2"/>
        </c:manualLayout>
      </c:layout>
      <c:overlay val="1"/>
      <c:spPr>
        <a:noFill/>
        <a:ln w="12694" cap="flat">
          <a:noFill/>
          <a:miter lim="400000"/>
        </a:ln>
        <a:effectLst/>
      </c:spPr>
      <c:txPr>
        <a:bodyPr rot="0"/>
        <a:lstStyle/>
        <a:p>
          <a:pPr>
            <a:defRPr sz="1799" b="1" i="0" u="none" strike="noStrike">
              <a:solidFill>
                <a:schemeClr val="tx2"/>
              </a:solidFill>
              <a:latin typeface="Times New Roman" panose="02020603050405020304" pitchFamily="18" charset="0"/>
              <a:cs typeface="Times New Roman" panose="02020603050405020304" pitchFamily="18" charset="0"/>
            </a:defRPr>
          </a:pPr>
          <a:endParaRPr lang="en-US"/>
        </a:p>
      </c:txPr>
    </c:legend>
    <c:plotVisOnly val="1"/>
    <c:dispBlanksAs val="gap"/>
    <c:showDLblsOverMax val="1"/>
  </c:chart>
  <c:spPr>
    <a:noFill/>
    <a:ln>
      <a:noFill/>
    </a:ln>
  </c:sp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90"/>
      <c:rAngAx val="0"/>
      <c:perspective val="10"/>
    </c:view3D>
    <c:floor>
      <c:thickness val="0"/>
    </c:floor>
    <c:sideWall>
      <c:thickness val="0"/>
      <c:spPr>
        <a:effectLst>
          <a:outerShdw blurRad="50800" dist="50800" dir="5400000" algn="ctr" rotWithShape="0">
            <a:srgbClr val="000000"/>
          </a:outerShdw>
        </a:effectLst>
        <a:scene3d>
          <a:camera prst="orthographicFront"/>
          <a:lightRig rig="threePt" dir="t"/>
        </a:scene3d>
        <a:sp3d>
          <a:bevelB w="6350"/>
        </a:sp3d>
      </c:spPr>
    </c:sideWall>
    <c:backWall>
      <c:thickness val="0"/>
      <c:spPr>
        <a:effectLst>
          <a:outerShdw blurRad="50800" dist="50800" dir="5400000" algn="ctr" rotWithShape="0">
            <a:srgbClr val="000000"/>
          </a:outerShdw>
        </a:effectLst>
        <a:scene3d>
          <a:camera prst="orthographicFront"/>
          <a:lightRig rig="threePt" dir="t"/>
        </a:scene3d>
        <a:sp3d>
          <a:bevelB w="6350"/>
        </a:sp3d>
      </c:spPr>
    </c:backWall>
    <c:plotArea>
      <c:layout>
        <c:manualLayout>
          <c:layoutTarget val="inner"/>
          <c:xMode val="edge"/>
          <c:yMode val="edge"/>
          <c:x val="4.9592682204416677E-2"/>
          <c:y val="3.6902641842666867E-2"/>
          <c:w val="0.93129019229215793"/>
          <c:h val="0.78726506733387303"/>
        </c:manualLayout>
      </c:layout>
      <c:bar3DChart>
        <c:barDir val="col"/>
        <c:grouping val="clustered"/>
        <c:varyColors val="0"/>
        <c:ser>
          <c:idx val="0"/>
          <c:order val="0"/>
          <c:tx>
            <c:strRef>
              <c:f>Sheet1!$B$1</c:f>
              <c:strCache>
                <c:ptCount val="1"/>
                <c:pt idx="0">
                  <c:v>Төлөвлгөө</c:v>
                </c:pt>
              </c:strCache>
            </c:strRef>
          </c:tx>
          <c:spPr>
            <a:solidFill>
              <a:schemeClr val="accent1"/>
            </a:solidFill>
            <a:ln w="15875" cap="flat" cmpd="sng" algn="ctr">
              <a:solidFill>
                <a:schemeClr val="accent1">
                  <a:shade val="50000"/>
                </a:schemeClr>
              </a:solidFill>
              <a:prstDash val="solid"/>
            </a:ln>
            <a:effectLst/>
          </c:spPr>
          <c:invertIfNegative val="0"/>
          <c:dLbls>
            <c:txPr>
              <a:bodyPr/>
              <a:lstStyle/>
              <a:p>
                <a:pPr>
                  <a:defRPr b="1">
                    <a:solidFill>
                      <a:schemeClr val="tx2"/>
                    </a:solidFill>
                  </a:defRPr>
                </a:pPr>
                <a:endParaRPr lang="en-US"/>
              </a:p>
            </c:txPr>
            <c:showLegendKey val="0"/>
            <c:showVal val="1"/>
            <c:showCatName val="0"/>
            <c:showSerName val="0"/>
            <c:showPercent val="0"/>
            <c:showBubbleSize val="0"/>
            <c:showLeaderLines val="0"/>
          </c:dLbls>
          <c:cat>
            <c:strRef>
              <c:f>Sheet1!$A$2:$A$6</c:f>
              <c:strCache>
                <c:ptCount val="5"/>
                <c:pt idx="0">
                  <c:v>2013 он</c:v>
                </c:pt>
                <c:pt idx="1">
                  <c:v>2014 он</c:v>
                </c:pt>
                <c:pt idx="2">
                  <c:v>2015 он</c:v>
                </c:pt>
                <c:pt idx="3">
                  <c:v>2016 он</c:v>
                </c:pt>
                <c:pt idx="4">
                  <c:v>2017 он</c:v>
                </c:pt>
              </c:strCache>
            </c:strRef>
          </c:cat>
          <c:val>
            <c:numRef>
              <c:f>Sheet1!$B$2:$B$6</c:f>
              <c:numCache>
                <c:formatCode>General</c:formatCode>
                <c:ptCount val="5"/>
                <c:pt idx="0">
                  <c:v>5.3</c:v>
                </c:pt>
                <c:pt idx="1">
                  <c:v>7.6</c:v>
                </c:pt>
                <c:pt idx="2">
                  <c:v>7.62</c:v>
                </c:pt>
                <c:pt idx="3">
                  <c:v>6.69</c:v>
                </c:pt>
                <c:pt idx="4">
                  <c:v>6.65</c:v>
                </c:pt>
              </c:numCache>
            </c:numRef>
          </c:val>
        </c:ser>
        <c:ser>
          <c:idx val="1"/>
          <c:order val="1"/>
          <c:tx>
            <c:strRef>
              <c:f>Sheet1!$C$1</c:f>
              <c:strCache>
                <c:ptCount val="1"/>
                <c:pt idx="0">
                  <c:v>Гүйцэтгэл</c:v>
                </c:pt>
              </c:strCache>
            </c:strRef>
          </c:tx>
          <c:spPr>
            <a:solidFill>
              <a:schemeClr val="accent2"/>
            </a:solidFill>
            <a:ln w="15875" cap="flat" cmpd="sng" algn="ctr">
              <a:solidFill>
                <a:schemeClr val="accent2">
                  <a:shade val="50000"/>
                </a:schemeClr>
              </a:solidFill>
              <a:prstDash val="solid"/>
            </a:ln>
            <a:effectLst/>
          </c:spPr>
          <c:invertIfNegative val="0"/>
          <c:dLbls>
            <c:dLbl>
              <c:idx val="4"/>
              <c:layout/>
              <c:tx>
                <c:rich>
                  <a:bodyPr/>
                  <a:lstStyle/>
                  <a:p>
                    <a:r>
                      <a:rPr lang="mn-MN" dirty="0" smtClean="0">
                        <a:solidFill>
                          <a:schemeClr val="tx2"/>
                        </a:solidFill>
                      </a:rPr>
                      <a:t>9</a:t>
                    </a:r>
                    <a:r>
                      <a:rPr lang="en-US" dirty="0" smtClean="0">
                        <a:solidFill>
                          <a:schemeClr val="tx2"/>
                        </a:solidFill>
                      </a:rPr>
                      <a:t>.</a:t>
                    </a:r>
                    <a:r>
                      <a:rPr lang="mn-MN" dirty="0" smtClean="0">
                        <a:solidFill>
                          <a:schemeClr val="tx2"/>
                        </a:solidFill>
                      </a:rPr>
                      <a:t>11</a:t>
                    </a:r>
                    <a:endParaRPr lang="en-US" dirty="0"/>
                  </a:p>
                </c:rich>
              </c:tx>
              <c:showLegendKey val="0"/>
              <c:showVal val="1"/>
              <c:showCatName val="0"/>
              <c:showSerName val="0"/>
              <c:showPercent val="0"/>
              <c:showBubbleSize val="0"/>
            </c:dLbl>
            <c:txPr>
              <a:bodyPr/>
              <a:lstStyle/>
              <a:p>
                <a:pPr>
                  <a:defRPr b="1">
                    <a:solidFill>
                      <a:schemeClr val="tx2"/>
                    </a:solidFill>
                  </a:defRPr>
                </a:pPr>
                <a:endParaRPr lang="en-US"/>
              </a:p>
            </c:txPr>
            <c:showLegendKey val="0"/>
            <c:showVal val="1"/>
            <c:showCatName val="0"/>
            <c:showSerName val="0"/>
            <c:showPercent val="0"/>
            <c:showBubbleSize val="0"/>
            <c:showLeaderLines val="0"/>
          </c:dLbls>
          <c:cat>
            <c:strRef>
              <c:f>Sheet1!$A$2:$A$6</c:f>
              <c:strCache>
                <c:ptCount val="5"/>
                <c:pt idx="0">
                  <c:v>2013 он</c:v>
                </c:pt>
                <c:pt idx="1">
                  <c:v>2014 он</c:v>
                </c:pt>
                <c:pt idx="2">
                  <c:v>2015 он</c:v>
                </c:pt>
                <c:pt idx="3">
                  <c:v>2016 он</c:v>
                </c:pt>
                <c:pt idx="4">
                  <c:v>2017 он</c:v>
                </c:pt>
              </c:strCache>
            </c:strRef>
          </c:cat>
          <c:val>
            <c:numRef>
              <c:f>Sheet1!$C$2:$C$6</c:f>
              <c:numCache>
                <c:formatCode>General</c:formatCode>
                <c:ptCount val="5"/>
                <c:pt idx="0">
                  <c:v>5.82</c:v>
                </c:pt>
                <c:pt idx="1">
                  <c:v>10.39</c:v>
                </c:pt>
                <c:pt idx="2">
                  <c:v>9.4</c:v>
                </c:pt>
                <c:pt idx="3">
                  <c:v>8.56</c:v>
                </c:pt>
                <c:pt idx="4">
                  <c:v>9.11</c:v>
                </c:pt>
              </c:numCache>
            </c:numRef>
          </c:val>
        </c:ser>
        <c:ser>
          <c:idx val="2"/>
          <c:order val="2"/>
          <c:tx>
            <c:strRef>
              <c:f>Sheet1!$D$1</c:f>
              <c:strCache>
                <c:ptCount val="1"/>
                <c:pt idx="0">
                  <c:v>Биелэлтийн хувь</c:v>
                </c:pt>
              </c:strCache>
            </c:strRef>
          </c:tx>
          <c:invertIfNegative val="0"/>
          <c:dLbls>
            <c:dLbl>
              <c:idx val="0"/>
              <c:layout>
                <c:manualLayout>
                  <c:x val="2.247191011235955E-2"/>
                  <c:y val="-1.557632398753894E-3"/>
                </c:manualLayout>
              </c:layout>
              <c:showLegendKey val="0"/>
              <c:showVal val="1"/>
              <c:showCatName val="0"/>
              <c:showSerName val="0"/>
              <c:showPercent val="0"/>
              <c:showBubbleSize val="0"/>
            </c:dLbl>
            <c:dLbl>
              <c:idx val="1"/>
              <c:layout>
                <c:manualLayout>
                  <c:x val="2.0517830972154372E-2"/>
                  <c:y val="-3.1152647975077881E-3"/>
                </c:manualLayout>
              </c:layout>
              <c:showLegendKey val="0"/>
              <c:showVal val="1"/>
              <c:showCatName val="0"/>
              <c:showSerName val="0"/>
              <c:showPercent val="0"/>
              <c:showBubbleSize val="0"/>
            </c:dLbl>
            <c:dLbl>
              <c:idx val="2"/>
              <c:layout>
                <c:manualLayout>
                  <c:x val="2.1494870542256961E-2"/>
                  <c:y val="-1.557632398753894E-3"/>
                </c:manualLayout>
              </c:layout>
              <c:showLegendKey val="0"/>
              <c:showVal val="1"/>
              <c:showCatName val="0"/>
              <c:showSerName val="0"/>
              <c:showPercent val="0"/>
              <c:showBubbleSize val="0"/>
            </c:dLbl>
            <c:dLbl>
              <c:idx val="3"/>
              <c:layout>
                <c:manualLayout>
                  <c:x val="1.8563751831949193E-2"/>
                  <c:y val="-4.6728971962616819E-3"/>
                </c:manualLayout>
              </c:layout>
              <c:showLegendKey val="0"/>
              <c:showVal val="1"/>
              <c:showCatName val="0"/>
              <c:showSerName val="0"/>
              <c:showPercent val="0"/>
              <c:showBubbleSize val="0"/>
            </c:dLbl>
            <c:dLbl>
              <c:idx val="4"/>
              <c:layout>
                <c:manualLayout>
                  <c:x val="1.7586712261846604E-2"/>
                  <c:y val="-1.557632398753894E-3"/>
                </c:manualLayout>
              </c:layout>
              <c:showLegendKey val="0"/>
              <c:showVal val="1"/>
              <c:showCatName val="0"/>
              <c:showSerName val="0"/>
              <c:showPercent val="0"/>
              <c:showBubbleSize val="0"/>
            </c:dLbl>
            <c:dLbl>
              <c:idx val="5"/>
              <c:layout>
                <c:manualLayout>
                  <c:x val="3.6150464093795798E-2"/>
                  <c:y val="-6.2305295950155761E-3"/>
                </c:manualLayout>
              </c:layout>
              <c:showLegendKey val="0"/>
              <c:showVal val="1"/>
              <c:showCatName val="0"/>
              <c:showSerName val="0"/>
              <c:showPercent val="0"/>
              <c:showBubbleSize val="0"/>
            </c:dLbl>
            <c:txPr>
              <a:bodyPr/>
              <a:lstStyle/>
              <a:p>
                <a:pPr>
                  <a:defRPr b="1">
                    <a:solidFill>
                      <a:schemeClr val="tx2"/>
                    </a:solidFill>
                  </a:defRPr>
                </a:pPr>
                <a:endParaRPr lang="en-US"/>
              </a:p>
            </c:txPr>
            <c:showLegendKey val="0"/>
            <c:showVal val="1"/>
            <c:showCatName val="0"/>
            <c:showSerName val="0"/>
            <c:showPercent val="0"/>
            <c:showBubbleSize val="0"/>
            <c:showLeaderLines val="0"/>
          </c:dLbls>
          <c:cat>
            <c:strRef>
              <c:f>Sheet1!$A$2:$A$6</c:f>
              <c:strCache>
                <c:ptCount val="5"/>
                <c:pt idx="0">
                  <c:v>2013 он</c:v>
                </c:pt>
                <c:pt idx="1">
                  <c:v>2014 он</c:v>
                </c:pt>
                <c:pt idx="2">
                  <c:v>2015 он</c:v>
                </c:pt>
                <c:pt idx="3">
                  <c:v>2016 он</c:v>
                </c:pt>
                <c:pt idx="4">
                  <c:v>2017 он</c:v>
                </c:pt>
              </c:strCache>
            </c:strRef>
          </c:cat>
          <c:val>
            <c:numRef>
              <c:f>Sheet1!$D$2:$D$6</c:f>
              <c:numCache>
                <c:formatCode>0%</c:formatCode>
                <c:ptCount val="5"/>
                <c:pt idx="0">
                  <c:v>1.1000000000000001</c:v>
                </c:pt>
                <c:pt idx="1">
                  <c:v>1.37</c:v>
                </c:pt>
                <c:pt idx="2">
                  <c:v>1.23</c:v>
                </c:pt>
                <c:pt idx="3">
                  <c:v>1.28</c:v>
                </c:pt>
                <c:pt idx="4">
                  <c:v>1.37</c:v>
                </c:pt>
              </c:numCache>
            </c:numRef>
          </c:val>
        </c:ser>
        <c:dLbls>
          <c:showLegendKey val="0"/>
          <c:showVal val="0"/>
          <c:showCatName val="0"/>
          <c:showSerName val="0"/>
          <c:showPercent val="0"/>
          <c:showBubbleSize val="0"/>
        </c:dLbls>
        <c:gapWidth val="150"/>
        <c:shape val="box"/>
        <c:axId val="83305600"/>
        <c:axId val="83307136"/>
        <c:axId val="0"/>
      </c:bar3DChart>
      <c:catAx>
        <c:axId val="83305600"/>
        <c:scaling>
          <c:orientation val="minMax"/>
        </c:scaling>
        <c:delete val="0"/>
        <c:axPos val="b"/>
        <c:majorTickMark val="out"/>
        <c:minorTickMark val="none"/>
        <c:tickLblPos val="nextTo"/>
        <c:txPr>
          <a:bodyPr/>
          <a:lstStyle/>
          <a:p>
            <a:pPr>
              <a:defRPr b="1"/>
            </a:pPr>
            <a:endParaRPr lang="en-US"/>
          </a:p>
        </c:txPr>
        <c:crossAx val="83307136"/>
        <c:crosses val="autoZero"/>
        <c:auto val="1"/>
        <c:lblAlgn val="ctr"/>
        <c:lblOffset val="100"/>
        <c:noMultiLvlLbl val="0"/>
      </c:catAx>
      <c:valAx>
        <c:axId val="83307136"/>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83305600"/>
        <c:crosses val="autoZero"/>
        <c:crossBetween val="between"/>
      </c:valAx>
    </c:plotArea>
    <c:legend>
      <c:legendPos val="r"/>
      <c:layout>
        <c:manualLayout>
          <c:xMode val="edge"/>
          <c:yMode val="edge"/>
          <c:x val="0.1818466047874939"/>
          <c:y val="0.90633980915936918"/>
          <c:w val="0.59295120182345629"/>
          <c:h val="9.121851006941889E-2"/>
        </c:manualLayout>
      </c:layout>
      <c:overlay val="0"/>
    </c:legend>
    <c:plotVisOnly val="1"/>
    <c:dispBlanksAs val="gap"/>
    <c:showDLblsOverMax val="0"/>
  </c:chart>
  <c:txPr>
    <a:bodyPr/>
    <a:lstStyle/>
    <a:p>
      <a:pPr>
        <a:defRPr sz="1800">
          <a:solidFill>
            <a:srgbClr val="002060"/>
          </a:solidFill>
          <a:latin typeface="Times New Roman" pitchFamily="18" charset="0"/>
          <a:cs typeface="Times New Roman"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20"/>
      <c:rAngAx val="0"/>
      <c:perspective val="0"/>
    </c:view3D>
    <c:floor>
      <c:thickness val="0"/>
    </c:floor>
    <c:sideWall>
      <c:thickness val="0"/>
    </c:sideWall>
    <c:backWall>
      <c:thickness val="0"/>
    </c:backWall>
    <c:plotArea>
      <c:layout>
        <c:manualLayout>
          <c:layoutTarget val="inner"/>
          <c:xMode val="edge"/>
          <c:yMode val="edge"/>
          <c:x val="7.7625953494094485E-2"/>
          <c:y val="5.4218601664153682E-2"/>
          <c:w val="0.5416207092765748"/>
          <c:h val="0.82791283326426302"/>
        </c:manualLayout>
      </c:layout>
      <c:pie3DChart>
        <c:varyColors val="1"/>
        <c:ser>
          <c:idx val="0"/>
          <c:order val="0"/>
          <c:tx>
            <c:strRef>
              <c:f>Sheet1!$B$1</c:f>
              <c:strCache>
                <c:ptCount val="1"/>
                <c:pt idx="0">
                  <c:v>Sales</c:v>
                </c:pt>
              </c:strCache>
            </c:strRef>
          </c:tx>
          <c:explosion val="25"/>
          <c:dPt>
            <c:idx val="0"/>
            <c:bubble3D val="0"/>
          </c:dPt>
          <c:dLbls>
            <c:dLbl>
              <c:idx val="0"/>
              <c:layout>
                <c:manualLayout>
                  <c:x val="-2.4272730068897637E-2"/>
                  <c:y val="-2.9542063820969747E-2"/>
                </c:manualLayout>
              </c:layout>
              <c:tx>
                <c:rich>
                  <a:bodyPr/>
                  <a:lstStyle/>
                  <a:p>
                    <a:r>
                      <a:rPr lang="en-US" dirty="0" smtClean="0"/>
                      <a:t>22</a:t>
                    </a:r>
                    <a:r>
                      <a:rPr lang="mn-MN" dirty="0" smtClean="0"/>
                      <a:t>%</a:t>
                    </a:r>
                    <a:endParaRPr lang="en-US" dirty="0"/>
                  </a:p>
                </c:rich>
              </c:tx>
              <c:showLegendKey val="0"/>
              <c:showVal val="1"/>
              <c:showCatName val="0"/>
              <c:showSerName val="0"/>
              <c:showPercent val="0"/>
              <c:showBubbleSize val="0"/>
            </c:dLbl>
            <c:dLbl>
              <c:idx val="1"/>
              <c:layout>
                <c:manualLayout>
                  <c:x val="-6.1159122747693348E-2"/>
                  <c:y val="1.2369940599530322E-2"/>
                </c:manualLayout>
              </c:layout>
              <c:tx>
                <c:rich>
                  <a:bodyPr/>
                  <a:lstStyle/>
                  <a:p>
                    <a:r>
                      <a:rPr lang="mn-MN" dirty="0" smtClean="0"/>
                      <a:t>70%</a:t>
                    </a:r>
                    <a:endParaRPr lang="en-US" dirty="0"/>
                  </a:p>
                </c:rich>
              </c:tx>
              <c:showLegendKey val="0"/>
              <c:showVal val="1"/>
              <c:showCatName val="0"/>
              <c:showSerName val="0"/>
              <c:showPercent val="0"/>
              <c:showBubbleSize val="0"/>
            </c:dLbl>
            <c:dLbl>
              <c:idx val="2"/>
              <c:layout>
                <c:manualLayout>
                  <c:x val="-1.9362850639763781E-3"/>
                  <c:y val="2.3602082984307812E-2"/>
                </c:manualLayout>
              </c:layout>
              <c:tx>
                <c:rich>
                  <a:bodyPr/>
                  <a:lstStyle/>
                  <a:p>
                    <a:r>
                      <a:rPr lang="en-US" dirty="0" smtClean="0"/>
                      <a:t>8</a:t>
                    </a:r>
                    <a:r>
                      <a:rPr lang="mn-MN" dirty="0" smtClean="0"/>
                      <a:t>%</a:t>
                    </a:r>
                    <a:endParaRPr lang="en-US" dirty="0"/>
                  </a:p>
                </c:rich>
              </c:tx>
              <c:showLegendKey val="0"/>
              <c:showVal val="1"/>
              <c:showCatName val="0"/>
              <c:showSerName val="0"/>
              <c:showPercent val="0"/>
              <c:showBubbleSize val="0"/>
            </c:dLbl>
            <c:txPr>
              <a:bodyPr/>
              <a:lstStyle/>
              <a:p>
                <a:pPr>
                  <a:defRPr b="1">
                    <a:solidFill>
                      <a:schemeClr val="tx2"/>
                    </a:solidFill>
                  </a:defRPr>
                </a:pPr>
                <a:endParaRPr lang="en-US"/>
              </a:p>
            </c:txPr>
            <c:showLegendKey val="0"/>
            <c:showVal val="1"/>
            <c:showCatName val="0"/>
            <c:showSerName val="0"/>
            <c:showPercent val="0"/>
            <c:showBubbleSize val="0"/>
            <c:showLeaderLines val="1"/>
          </c:dLbls>
          <c:cat>
            <c:strRef>
              <c:f>Sheet1!$A$2:$A$4</c:f>
              <c:strCache>
                <c:ptCount val="3"/>
                <c:pt idx="0">
                  <c:v>Бусад /шинэ жилд/ - 2.2 сая</c:v>
                </c:pt>
                <c:pt idx="1">
                  <c:v>Агаарын бохирдлыг бууруулахад -7.0 сая</c:v>
                </c:pt>
                <c:pt idx="2">
                  <c:v>Ажилтнуудад тэтгэмж - 0.8 сая</c:v>
                </c:pt>
              </c:strCache>
            </c:strRef>
          </c:cat>
          <c:val>
            <c:numRef>
              <c:f>Sheet1!$B$2:$B$4</c:f>
              <c:numCache>
                <c:formatCode>0.00</c:formatCode>
                <c:ptCount val="3"/>
                <c:pt idx="0">
                  <c:v>22</c:v>
                </c:pt>
                <c:pt idx="1">
                  <c:v>70</c:v>
                </c:pt>
                <c:pt idx="2">
                  <c:v>8</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2813230499507877"/>
          <c:y val="0.32674526868351983"/>
          <c:w val="0.34061769500492128"/>
          <c:h val="0.2412463047382235"/>
        </c:manualLayout>
      </c:layout>
      <c:overlay val="0"/>
      <c:txPr>
        <a:bodyPr/>
        <a:lstStyle/>
        <a:p>
          <a:pPr>
            <a:defRPr sz="1800" b="1">
              <a:solidFill>
                <a:schemeClr val="tx2"/>
              </a:solidFill>
            </a:defRPr>
          </a:pPr>
          <a:endParaRPr lang="en-US"/>
        </a:p>
      </c:txPr>
    </c:legend>
    <c:plotVisOnly val="1"/>
    <c:dispBlanksAs val="gap"/>
    <c:showDLblsOverMax val="0"/>
  </c:chart>
  <c:txPr>
    <a:bodyPr/>
    <a:lstStyle/>
    <a:p>
      <a:pPr>
        <a:defRPr sz="1800">
          <a:solidFill>
            <a:srgbClr val="002060"/>
          </a:solidFill>
          <a:latin typeface="Times New Roman" pitchFamily="18" charset="0"/>
          <a:cs typeface="Times New Roman"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15"/>
      <c:rotY val="20"/>
      <c:rAngAx val="0"/>
      <c:perspective val="30"/>
    </c:view3D>
    <c:floor>
      <c:thickness val="0"/>
    </c:floor>
    <c:sideWall>
      <c:thickness val="0"/>
    </c:sideWall>
    <c:backWall>
      <c:thickness val="0"/>
    </c:backWall>
    <c:plotArea>
      <c:layout>
        <c:manualLayout>
          <c:layoutTarget val="inner"/>
          <c:xMode val="edge"/>
          <c:yMode val="edge"/>
          <c:x val="0"/>
          <c:y val="0.10666666666666667"/>
          <c:w val="0.6678943332384657"/>
          <c:h val="0.76"/>
        </c:manualLayout>
      </c:layout>
      <c:pie3DChart>
        <c:varyColors val="1"/>
        <c:ser>
          <c:idx val="0"/>
          <c:order val="0"/>
          <c:tx>
            <c:strRef>
              <c:f>Sheet1!$B$1</c:f>
              <c:strCache>
                <c:ptCount val="1"/>
                <c:pt idx="0">
                  <c:v>Column1</c:v>
                </c:pt>
              </c:strCache>
            </c:strRef>
          </c:tx>
          <c:spPr>
            <a:solidFill>
              <a:srgbClr val="00B050"/>
            </a:solidFill>
          </c:spPr>
          <c:explosion val="25"/>
          <c:dPt>
            <c:idx val="0"/>
            <c:bubble3D val="0"/>
            <c:spPr/>
          </c:dPt>
          <c:dPt>
            <c:idx val="1"/>
            <c:bubble3D val="0"/>
            <c:spPr/>
          </c:dPt>
          <c:dLbls>
            <c:dLbl>
              <c:idx val="0"/>
              <c:layout>
                <c:manualLayout>
                  <c:x val="3.6332653448439424E-2"/>
                  <c:y val="-0.20074336541265675"/>
                </c:manualLayout>
              </c:layout>
              <c:tx>
                <c:rich>
                  <a:bodyPr/>
                  <a:lstStyle/>
                  <a:p>
                    <a:r>
                      <a:rPr lang="en-US" dirty="0" smtClean="0"/>
                      <a:t>97.</a:t>
                    </a:r>
                    <a:r>
                      <a:rPr lang="mn-MN" dirty="0" smtClean="0"/>
                      <a:t>7</a:t>
                    </a:r>
                    <a:r>
                      <a:rPr lang="en-US" dirty="0" smtClean="0"/>
                      <a:t>%</a:t>
                    </a:r>
                    <a:endParaRPr lang="en-US" dirty="0"/>
                  </a:p>
                </c:rich>
              </c:tx>
              <c:dLblPos val="bestFit"/>
              <c:showLegendKey val="0"/>
              <c:showVal val="1"/>
              <c:showCatName val="0"/>
              <c:showSerName val="0"/>
              <c:showPercent val="0"/>
              <c:showBubbleSize val="0"/>
            </c:dLbl>
            <c:dLbl>
              <c:idx val="1"/>
              <c:layout/>
              <c:tx>
                <c:rich>
                  <a:bodyPr/>
                  <a:lstStyle/>
                  <a:p>
                    <a:r>
                      <a:rPr lang="en-US" smtClean="0"/>
                      <a:t>2.</a:t>
                    </a:r>
                    <a:r>
                      <a:rPr lang="mn-MN" smtClean="0"/>
                      <a:t>3</a:t>
                    </a:r>
                    <a:r>
                      <a:rPr lang="en-US" smtClean="0"/>
                      <a:t>%</a:t>
                    </a:r>
                    <a:endParaRPr lang="en-US"/>
                  </a:p>
                </c:rich>
              </c:tx>
              <c:dLblPos val="bestFit"/>
              <c:showLegendKey val="0"/>
              <c:showVal val="1"/>
              <c:showCatName val="0"/>
              <c:showSerName val="0"/>
              <c:showPercent val="0"/>
              <c:showBubbleSize val="0"/>
            </c:dLbl>
            <c:dLblPos val="bestFit"/>
            <c:showLegendKey val="0"/>
            <c:showVal val="1"/>
            <c:showCatName val="0"/>
            <c:showSerName val="0"/>
            <c:showPercent val="0"/>
            <c:showBubbleSize val="0"/>
            <c:showLeaderLines val="1"/>
          </c:dLbls>
          <c:cat>
            <c:strRef>
              <c:f>Sheet1!$A$2:$A$3</c:f>
              <c:strCache>
                <c:ptCount val="2"/>
                <c:pt idx="0">
                  <c:v>Нийт хөрөнгө - 97.7%</c:v>
                </c:pt>
                <c:pt idx="1">
                  <c:v>Өр төлбөр - 2.3%</c:v>
                </c:pt>
              </c:strCache>
            </c:strRef>
          </c:cat>
          <c:val>
            <c:numRef>
              <c:f>Sheet1!$B$2:$B$3</c:f>
              <c:numCache>
                <c:formatCode>0.0%</c:formatCode>
                <c:ptCount val="2"/>
                <c:pt idx="0">
                  <c:v>0.97699999999999998</c:v>
                </c:pt>
                <c:pt idx="1">
                  <c:v>2.3E-2</c:v>
                </c:pt>
              </c:numCache>
            </c:numRef>
          </c:val>
        </c:ser>
        <c:dLbls>
          <c:showLegendKey val="0"/>
          <c:showVal val="0"/>
          <c:showCatName val="0"/>
          <c:showSerName val="0"/>
          <c:showPercent val="0"/>
          <c:showBubbleSize val="0"/>
          <c:showLeaderLines val="1"/>
        </c:dLbls>
      </c:pie3DChart>
    </c:plotArea>
    <c:legend>
      <c:legendPos val="r"/>
      <c:legendEntry>
        <c:idx val="0"/>
        <c:txPr>
          <a:bodyPr/>
          <a:lstStyle/>
          <a:p>
            <a:pPr>
              <a:defRPr sz="1800">
                <a:solidFill>
                  <a:srgbClr val="002060"/>
                </a:solidFill>
              </a:defRPr>
            </a:pPr>
            <a:endParaRPr lang="en-US"/>
          </a:p>
        </c:txPr>
      </c:legendEntry>
      <c:layout>
        <c:manualLayout>
          <c:xMode val="edge"/>
          <c:yMode val="edge"/>
          <c:x val="0.64348741422382449"/>
          <c:y val="0.31160075823855349"/>
          <c:w val="0.27819933276412739"/>
          <c:h val="0.29902070574511519"/>
        </c:manualLayout>
      </c:layout>
      <c:overlay val="0"/>
      <c:txPr>
        <a:bodyPr/>
        <a:lstStyle/>
        <a:p>
          <a:pPr>
            <a:defRPr sz="1800"/>
          </a:pPr>
          <a:endParaRPr lang="en-US"/>
        </a:p>
      </c:txPr>
    </c:legend>
    <c:plotVisOnly val="1"/>
    <c:dispBlanksAs val="gap"/>
    <c:showDLblsOverMax val="0"/>
  </c:chart>
  <c:txPr>
    <a:bodyPr/>
    <a:lstStyle/>
    <a:p>
      <a:pPr>
        <a:defRPr sz="2000" b="1">
          <a:solidFill>
            <a:srgbClr val="002060"/>
          </a:solidFill>
          <a:latin typeface="Times New Roman" pitchFamily="18" charset="0"/>
          <a:cs typeface="Times New Roman" pitchFamily="18"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autoTitleDeleted val="1"/>
    <c:view3D>
      <c:rotX val="0"/>
      <c:hPercent val="110"/>
      <c:rotY val="0"/>
      <c:depthPercent val="9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4918794547263117E-2"/>
          <c:y val="3.6538003625835438E-2"/>
          <c:w val="0.61028995877726"/>
          <c:h val="0.92460724625916602"/>
        </c:manualLayout>
      </c:layout>
      <c:bar3DChart>
        <c:barDir val="col"/>
        <c:grouping val="clustered"/>
        <c:varyColors val="0"/>
        <c:ser>
          <c:idx val="1"/>
          <c:order val="0"/>
          <c:tx>
            <c:strRef>
              <c:f>Sheet1!$A$1</c:f>
              <c:strCache>
                <c:ptCount val="1"/>
                <c:pt idx="0">
                  <c:v>Барьцааны өглөг 160.1 сая</c:v>
                </c:pt>
              </c:strCache>
            </c:strRef>
          </c:tx>
          <c:spPr>
            <a:blipFill rotWithShape="1">
              <a:blip xmlns:r="http://schemas.openxmlformats.org/officeDocument/2006/relationships" r:embed="rId1"/>
              <a:srcRect/>
              <a:stretch>
                <a:fillRect/>
              </a:stretch>
            </a:blipFill>
            <a:ln w="12700" cap="flat">
              <a:noFill/>
              <a:miter lim="400000"/>
            </a:ln>
            <a:effectLst>
              <a:outerShdw blurRad="127000" dir="7800000" algn="tl">
                <a:srgbClr val="000000">
                  <a:alpha val="50000"/>
                </a:srgbClr>
              </a:outerShdw>
            </a:effectLst>
            <a:sp3d prstMaterial="matte"/>
          </c:spPr>
          <c:invertIfNegative val="0"/>
          <c:pictureOptions>
            <c:pictureFormat val="stretch"/>
          </c:pictureOptions>
          <c:dLbls>
            <c:dLbl>
              <c:idx val="0"/>
              <c:layout>
                <c:manualLayout>
                  <c:x val="4.8832086448942205E-3"/>
                  <c:y val="-4.9828178694158079E-2"/>
                </c:manualLayout>
              </c:layout>
              <c:showLegendKey val="0"/>
              <c:showVal val="1"/>
              <c:showCatName val="0"/>
              <c:showSerName val="0"/>
              <c:showPercent val="0"/>
              <c:showBubbleSize val="0"/>
            </c:dLbl>
            <c:numFmt formatCode="#,##0.0" sourceLinked="0"/>
            <c:txPr>
              <a:bodyPr/>
              <a:lstStyle/>
              <a:p>
                <a:pPr>
                  <a:defRPr b="1"/>
                </a:pPr>
                <a:endParaRPr lang="en-US"/>
              </a:p>
            </c:txPr>
            <c:showLegendKey val="0"/>
            <c:showVal val="1"/>
            <c:showCatName val="0"/>
            <c:showSerName val="0"/>
            <c:showPercent val="0"/>
            <c:showBubbleSize val="0"/>
            <c:showLeaderLines val="0"/>
          </c:dLbls>
          <c:cat>
            <c:multiLvlStrRef>
              <c:f>Sheet1!#REF!</c:f>
            </c:multiLvlStrRef>
          </c:cat>
          <c:val>
            <c:numRef>
              <c:f>Sheet1!$B$1:$B$1</c:f>
              <c:numCache>
                <c:formatCode>General</c:formatCode>
                <c:ptCount val="1"/>
                <c:pt idx="0">
                  <c:v>160.1</c:v>
                </c:pt>
              </c:numCache>
            </c:numRef>
          </c:val>
        </c:ser>
        <c:ser>
          <c:idx val="2"/>
          <c:order val="1"/>
          <c:tx>
            <c:strRef>
              <c:f>Sheet1!$A$2</c:f>
              <c:strCache>
                <c:ptCount val="1"/>
                <c:pt idx="0">
                  <c:v>ОАТатвар - 16.7 сая</c:v>
                </c:pt>
              </c:strCache>
            </c:strRef>
          </c:tx>
          <c:spPr>
            <a:blipFill rotWithShape="1">
              <a:blip xmlns:r="http://schemas.openxmlformats.org/officeDocument/2006/relationships" r:embed="rId2"/>
              <a:srcRect/>
              <a:stretch>
                <a:fillRect/>
              </a:stretch>
            </a:blipFill>
            <a:ln w="12700" cap="flat">
              <a:noFill/>
              <a:miter lim="400000"/>
            </a:ln>
            <a:effectLst>
              <a:outerShdw blurRad="127000" dir="7800000" algn="tl">
                <a:srgbClr val="000000">
                  <a:alpha val="50000"/>
                </a:srgbClr>
              </a:outerShdw>
            </a:effectLst>
            <a:sp3d prstMaterial="matte"/>
          </c:spPr>
          <c:invertIfNegative val="0"/>
          <c:pictureOptions>
            <c:pictureFormat val="stretch"/>
          </c:pictureOptions>
          <c:dLbls>
            <c:dLbl>
              <c:idx val="0"/>
              <c:layout>
                <c:manualLayout>
                  <c:x val="1.7579551121619196E-2"/>
                  <c:y val="-3.608247422680412E-2"/>
                </c:manualLayout>
              </c:layout>
              <c:showLegendKey val="0"/>
              <c:showVal val="1"/>
              <c:showCatName val="0"/>
              <c:showSerName val="0"/>
              <c:showPercent val="0"/>
              <c:showBubbleSize val="0"/>
            </c:dLbl>
            <c:numFmt formatCode="#,##0.0" sourceLinked="0"/>
            <c:txPr>
              <a:bodyPr/>
              <a:lstStyle/>
              <a:p>
                <a:pPr>
                  <a:defRPr b="1"/>
                </a:pPr>
                <a:endParaRPr lang="en-US"/>
              </a:p>
            </c:txPr>
            <c:showLegendKey val="0"/>
            <c:showVal val="1"/>
            <c:showCatName val="0"/>
            <c:showSerName val="0"/>
            <c:showPercent val="0"/>
            <c:showBubbleSize val="0"/>
            <c:showLeaderLines val="0"/>
          </c:dLbls>
          <c:cat>
            <c:multiLvlStrRef>
              <c:f>Sheet1!#REF!</c:f>
            </c:multiLvlStrRef>
          </c:cat>
          <c:val>
            <c:numRef>
              <c:f>Sheet1!$B$2:$B$2</c:f>
              <c:numCache>
                <c:formatCode>General</c:formatCode>
                <c:ptCount val="1"/>
                <c:pt idx="0">
                  <c:v>16.7</c:v>
                </c:pt>
              </c:numCache>
            </c:numRef>
          </c:val>
        </c:ser>
        <c:ser>
          <c:idx val="3"/>
          <c:order val="2"/>
          <c:tx>
            <c:strRef>
              <c:f>Sheet1!$A$3</c:f>
              <c:strCache>
                <c:ptCount val="1"/>
                <c:pt idx="0">
                  <c:v>Байгууллагат өгөх өглөг - 0.7 сая</c:v>
                </c:pt>
              </c:strCache>
            </c:strRef>
          </c:tx>
          <c:spPr>
            <a:blipFill rotWithShape="1">
              <a:blip xmlns:r="http://schemas.openxmlformats.org/officeDocument/2006/relationships" r:embed="rId3"/>
              <a:srcRect/>
              <a:stretch>
                <a:fillRect/>
              </a:stretch>
            </a:blipFill>
            <a:ln w="12700" cap="flat">
              <a:noFill/>
              <a:miter lim="400000"/>
            </a:ln>
            <a:effectLst>
              <a:outerShdw blurRad="127000" dir="7800000" algn="tl">
                <a:srgbClr val="000000">
                  <a:alpha val="50000"/>
                </a:srgbClr>
              </a:outerShdw>
            </a:effectLst>
            <a:sp3d prstMaterial="matte"/>
          </c:spPr>
          <c:invertIfNegative val="0"/>
          <c:pictureOptions>
            <c:pictureFormat val="stretch"/>
          </c:pictureOptions>
          <c:dLbls>
            <c:dLbl>
              <c:idx val="0"/>
              <c:layout>
                <c:manualLayout>
                  <c:x val="1.4649625934682662E-2"/>
                  <c:y val="-4.8109965635738834E-2"/>
                </c:manualLayout>
              </c:layout>
              <c:showLegendKey val="0"/>
              <c:showVal val="1"/>
              <c:showCatName val="0"/>
              <c:showSerName val="0"/>
              <c:showPercent val="0"/>
              <c:showBubbleSize val="0"/>
            </c:dLbl>
            <c:numFmt formatCode="#,##0.0" sourceLinked="0"/>
            <c:txPr>
              <a:bodyPr/>
              <a:lstStyle/>
              <a:p>
                <a:pPr>
                  <a:defRPr b="1"/>
                </a:pPr>
                <a:endParaRPr lang="en-US"/>
              </a:p>
            </c:txPr>
            <c:showLegendKey val="0"/>
            <c:showVal val="1"/>
            <c:showCatName val="0"/>
            <c:showSerName val="0"/>
            <c:showPercent val="0"/>
            <c:showBubbleSize val="0"/>
            <c:showLeaderLines val="0"/>
          </c:dLbls>
          <c:cat>
            <c:multiLvlStrRef>
              <c:f>Sheet1!#REF!</c:f>
            </c:multiLvlStrRef>
          </c:cat>
          <c:val>
            <c:numRef>
              <c:f>Sheet1!$B$3:$B$3</c:f>
              <c:numCache>
                <c:formatCode>General</c:formatCode>
                <c:ptCount val="1"/>
                <c:pt idx="0">
                  <c:v>0.7</c:v>
                </c:pt>
              </c:numCache>
            </c:numRef>
          </c:val>
        </c:ser>
        <c:ser>
          <c:idx val="4"/>
          <c:order val="3"/>
          <c:tx>
            <c:strRef>
              <c:f>Sheet1!$A$4</c:f>
              <c:strCache>
                <c:ptCount val="1"/>
                <c:pt idx="0">
                  <c:v>Зар  сурталчилгааны сан - 4.6 сая</c:v>
                </c:pt>
              </c:strCache>
            </c:strRef>
          </c:tx>
          <c:spPr>
            <a:blipFill rotWithShape="1">
              <a:blip xmlns:r="http://schemas.openxmlformats.org/officeDocument/2006/relationships" r:embed="rId4"/>
              <a:srcRect/>
              <a:stretch>
                <a:fillRect/>
              </a:stretch>
            </a:blipFill>
            <a:ln w="12700" cap="flat">
              <a:noFill/>
              <a:miter lim="400000"/>
            </a:ln>
            <a:effectLst>
              <a:outerShdw blurRad="127000" dir="7800000" algn="tl">
                <a:srgbClr val="000000">
                  <a:alpha val="50000"/>
                </a:srgbClr>
              </a:outerShdw>
            </a:effectLst>
            <a:sp3d prstMaterial="matte"/>
          </c:spPr>
          <c:invertIfNegative val="0"/>
          <c:pictureOptions>
            <c:pictureFormat val="stretch"/>
          </c:pictureOptions>
          <c:dLbls>
            <c:dLbl>
              <c:idx val="0"/>
              <c:layout>
                <c:manualLayout>
                  <c:x val="9.766417289788441E-3"/>
                  <c:y val="-5.1546391752577317E-2"/>
                </c:manualLayout>
              </c:layout>
              <c:showLegendKey val="0"/>
              <c:showVal val="1"/>
              <c:showCatName val="0"/>
              <c:showSerName val="0"/>
              <c:showPercent val="0"/>
              <c:showBubbleSize val="0"/>
            </c:dLbl>
            <c:numFmt formatCode="#,##0.0" sourceLinked="0"/>
            <c:txPr>
              <a:bodyPr/>
              <a:lstStyle/>
              <a:p>
                <a:pPr>
                  <a:defRPr b="1"/>
                </a:pPr>
                <a:endParaRPr lang="en-US"/>
              </a:p>
            </c:txPr>
            <c:showLegendKey val="0"/>
            <c:showVal val="1"/>
            <c:showCatName val="0"/>
            <c:showSerName val="0"/>
            <c:showPercent val="0"/>
            <c:showBubbleSize val="0"/>
            <c:showLeaderLines val="0"/>
          </c:dLbls>
          <c:cat>
            <c:multiLvlStrRef>
              <c:f>Sheet1!#REF!</c:f>
            </c:multiLvlStrRef>
          </c:cat>
          <c:val>
            <c:numRef>
              <c:f>Sheet1!$B$4:$B$4</c:f>
              <c:numCache>
                <c:formatCode>General</c:formatCode>
                <c:ptCount val="1"/>
                <c:pt idx="0">
                  <c:v>4.5999999999999996</c:v>
                </c:pt>
              </c:numCache>
            </c:numRef>
          </c:val>
        </c:ser>
        <c:ser>
          <c:idx val="5"/>
          <c:order val="4"/>
          <c:tx>
            <c:strRef>
              <c:f>Sheet1!$A$5</c:f>
              <c:strCache>
                <c:ptCount val="1"/>
                <c:pt idx="0">
                  <c:v>Бусад - 6.6 сая</c:v>
                </c:pt>
              </c:strCache>
            </c:strRef>
          </c:tx>
          <c:spPr>
            <a:blipFill rotWithShape="1">
              <a:blip xmlns:r="http://schemas.openxmlformats.org/officeDocument/2006/relationships" r:embed="rId5"/>
              <a:srcRect/>
              <a:stretch>
                <a:fillRect/>
              </a:stretch>
            </a:blipFill>
            <a:ln w="12700" cap="flat">
              <a:noFill/>
              <a:miter lim="400000"/>
            </a:ln>
            <a:effectLst>
              <a:outerShdw blurRad="127000" dir="7800000" algn="tl">
                <a:srgbClr val="000000">
                  <a:alpha val="50000"/>
                </a:srgbClr>
              </a:outerShdw>
            </a:effectLst>
            <a:sp3d prstMaterial="matte"/>
          </c:spPr>
          <c:invertIfNegative val="0"/>
          <c:pictureOptions>
            <c:pictureFormat val="stretch"/>
          </c:pictureOptions>
          <c:dLbls>
            <c:dLbl>
              <c:idx val="0"/>
              <c:layout>
                <c:manualLayout>
                  <c:x val="5.8598503738730651E-3"/>
                  <c:y val="-3.951890034364261E-2"/>
                </c:manualLayout>
              </c:layout>
              <c:showLegendKey val="0"/>
              <c:showVal val="1"/>
              <c:showCatName val="0"/>
              <c:showSerName val="0"/>
              <c:showPercent val="0"/>
              <c:showBubbleSize val="0"/>
            </c:dLbl>
            <c:numFmt formatCode="#,##0.0" sourceLinked="0"/>
            <c:txPr>
              <a:bodyPr/>
              <a:lstStyle/>
              <a:p>
                <a:pPr>
                  <a:defRPr b="1"/>
                </a:pPr>
                <a:endParaRPr lang="en-US"/>
              </a:p>
            </c:txPr>
            <c:showLegendKey val="0"/>
            <c:showVal val="1"/>
            <c:showCatName val="0"/>
            <c:showSerName val="0"/>
            <c:showPercent val="0"/>
            <c:showBubbleSize val="0"/>
            <c:showLeaderLines val="0"/>
          </c:dLbls>
          <c:cat>
            <c:multiLvlStrRef>
              <c:f>Sheet1!#REF!</c:f>
            </c:multiLvlStrRef>
          </c:cat>
          <c:val>
            <c:numRef>
              <c:f>Sheet1!$B$5:$B$5</c:f>
              <c:numCache>
                <c:formatCode>General</c:formatCode>
                <c:ptCount val="1"/>
                <c:pt idx="0">
                  <c:v>13.9</c:v>
                </c:pt>
              </c:numCache>
            </c:numRef>
          </c:val>
        </c:ser>
        <c:ser>
          <c:idx val="6"/>
          <c:order val="5"/>
          <c:tx>
            <c:strRef>
              <c:f>Sheet1!$A$6</c:f>
              <c:strCache>
                <c:ptCount val="1"/>
                <c:pt idx="0">
                  <c:v>НӨАТатвар - 10.2 сая</c:v>
                </c:pt>
              </c:strCache>
            </c:strRef>
          </c:tx>
          <c:spPr>
            <a:solidFill>
              <a:srgbClr val="7D807F"/>
            </a:solidFill>
            <a:ln w="12700" cap="flat">
              <a:noFill/>
              <a:miter lim="400000"/>
            </a:ln>
            <a:effectLst>
              <a:outerShdw blurRad="127000" dir="7800000" algn="tl">
                <a:srgbClr val="000000">
                  <a:alpha val="50000"/>
                </a:srgbClr>
              </a:outerShdw>
            </a:effectLst>
            <a:sp3d prstMaterial="matte"/>
          </c:spPr>
          <c:invertIfNegative val="0"/>
          <c:dLbls>
            <c:dLbl>
              <c:idx val="0"/>
              <c:layout>
                <c:manualLayout>
                  <c:x val="1.171970074774613E-2"/>
                  <c:y val="-4.8109965635738834E-2"/>
                </c:manualLayout>
              </c:layout>
              <c:showLegendKey val="0"/>
              <c:showVal val="1"/>
              <c:showCatName val="0"/>
              <c:showSerName val="0"/>
              <c:showPercent val="0"/>
              <c:showBubbleSize val="0"/>
            </c:dLbl>
            <c:numFmt formatCode="#,##0.0" sourceLinked="0"/>
            <c:txPr>
              <a:bodyPr/>
              <a:lstStyle/>
              <a:p>
                <a:pPr>
                  <a:defRPr b="1"/>
                </a:pPr>
                <a:endParaRPr lang="en-US"/>
              </a:p>
            </c:txPr>
            <c:showLegendKey val="0"/>
            <c:showVal val="1"/>
            <c:showCatName val="0"/>
            <c:showSerName val="0"/>
            <c:showPercent val="0"/>
            <c:showBubbleSize val="0"/>
            <c:showLeaderLines val="0"/>
          </c:dLbls>
          <c:cat>
            <c:multiLvlStrRef>
              <c:f>Sheet1!#REF!</c:f>
            </c:multiLvlStrRef>
          </c:cat>
          <c:val>
            <c:numRef>
              <c:f>Sheet1!$B$6:$B$6</c:f>
              <c:numCache>
                <c:formatCode>General</c:formatCode>
                <c:ptCount val="1"/>
                <c:pt idx="0">
                  <c:v>10.199999999999999</c:v>
                </c:pt>
              </c:numCache>
            </c:numRef>
          </c:val>
        </c:ser>
        <c:dLbls>
          <c:showLegendKey val="0"/>
          <c:showVal val="0"/>
          <c:showCatName val="0"/>
          <c:showSerName val="0"/>
          <c:showPercent val="0"/>
          <c:showBubbleSize val="0"/>
        </c:dLbls>
        <c:gapWidth val="40"/>
        <c:shape val="box"/>
        <c:axId val="83713408"/>
        <c:axId val="83727488"/>
        <c:axId val="83315328"/>
      </c:bar3DChart>
      <c:catAx>
        <c:axId val="83713408"/>
        <c:scaling>
          <c:orientation val="minMax"/>
        </c:scaling>
        <c:delete val="0"/>
        <c:axPos val="b"/>
        <c:numFmt formatCode="General" sourceLinked="0"/>
        <c:majorTickMark val="none"/>
        <c:minorTickMark val="none"/>
        <c:tickLblPos val="low"/>
        <c:spPr>
          <a:ln w="12700" cap="flat">
            <a:noFill/>
            <a:prstDash val="solid"/>
            <a:miter lim="400000"/>
          </a:ln>
        </c:spPr>
        <c:txPr>
          <a:bodyPr rot="0"/>
          <a:lstStyle/>
          <a:p>
            <a:pPr>
              <a:defRPr/>
            </a:pPr>
            <a:endParaRPr lang="en-US"/>
          </a:p>
        </c:txPr>
        <c:crossAx val="83727488"/>
        <c:crosses val="autoZero"/>
        <c:auto val="1"/>
        <c:lblAlgn val="ctr"/>
        <c:lblOffset val="100"/>
        <c:noMultiLvlLbl val="1"/>
      </c:catAx>
      <c:valAx>
        <c:axId val="83727488"/>
        <c:scaling>
          <c:orientation val="minMax"/>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b="1"/>
            </a:pPr>
            <a:endParaRPr lang="en-US"/>
          </a:p>
        </c:txPr>
        <c:crossAx val="83713408"/>
        <c:crosses val="autoZero"/>
        <c:crossBetween val="between"/>
        <c:majorUnit val="75"/>
        <c:minorUnit val="37.5"/>
      </c:valAx>
      <c:serAx>
        <c:axId val="83315328"/>
        <c:scaling>
          <c:orientation val="minMax"/>
        </c:scaling>
        <c:delete val="0"/>
        <c:axPos val="b"/>
        <c:majorTickMark val="out"/>
        <c:minorTickMark val="none"/>
        <c:tickLblPos val="none"/>
        <c:spPr>
          <a:ln w="12700" cap="flat">
            <a:noFill/>
            <a:prstDash val="solid"/>
            <a:miter lim="400000"/>
          </a:ln>
        </c:spPr>
        <c:crossAx val="83727488"/>
        <c:crosses val="autoZero"/>
        <c:tickLblSkip val="1"/>
      </c:serAx>
      <c:spPr>
        <a:noFill/>
        <a:ln w="12700" cap="flat">
          <a:noFill/>
          <a:miter lim="400000"/>
        </a:ln>
        <a:effectLst/>
      </c:spPr>
    </c:plotArea>
    <c:legend>
      <c:legendPos val="r"/>
      <c:layout>
        <c:manualLayout>
          <c:xMode val="edge"/>
          <c:yMode val="edge"/>
          <c:x val="0.61016453337096355"/>
          <c:y val="0.24619544335308602"/>
          <c:w val="0.38880560946096682"/>
          <c:h val="0.6195832995102416"/>
        </c:manualLayout>
      </c:layout>
      <c:overlay val="1"/>
      <c:spPr>
        <a:noFill/>
        <a:ln w="12700" cap="flat">
          <a:noFill/>
          <a:miter lim="400000"/>
        </a:ln>
        <a:effectLst/>
      </c:spPr>
      <c:txPr>
        <a:bodyPr rot="0"/>
        <a:lstStyle/>
        <a:p>
          <a:pPr>
            <a:defRPr sz="2000"/>
          </a:pPr>
          <a:endParaRPr lang="en-US"/>
        </a:p>
      </c:txPr>
    </c:legend>
    <c:plotVisOnly val="1"/>
    <c:dispBlanksAs val="gap"/>
    <c:showDLblsOverMax val="1"/>
  </c:chart>
  <c:spPr>
    <a:noFill/>
    <a:ln>
      <a:noFill/>
    </a:ln>
    <a:effectLst/>
  </c:spPr>
  <c:txPr>
    <a:bodyPr/>
    <a:lstStyle/>
    <a:p>
      <a:pPr>
        <a:defRPr sz="1600">
          <a:solidFill>
            <a:srgbClr val="002060"/>
          </a:solidFill>
          <a:latin typeface="Times New Roman" pitchFamily="18" charset="0"/>
          <a:cs typeface="Times New Roman" pitchFamily="18" charset="0"/>
        </a:defRPr>
      </a:pPr>
      <a:endParaRPr lang="en-US"/>
    </a:p>
  </c:txPr>
  <c:externalData r:id="rId6">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3314CA-4924-4E44-AC4E-9385E472DC1F}" type="doc">
      <dgm:prSet loTypeId="urn:microsoft.com/office/officeart/2005/8/layout/equation2" loCatId="process" qsTypeId="urn:microsoft.com/office/officeart/2005/8/quickstyle/simple1" qsCatId="simple" csTypeId="urn:microsoft.com/office/officeart/2005/8/colors/accent1_2" csCatId="accent1" phldr="1"/>
      <dgm:spPr/>
    </dgm:pt>
    <dgm:pt modelId="{F77D8F16-1B5E-4A8F-87E5-AD2D8661593F}">
      <dgm:prSet phldrT="[Text]"/>
      <dgm:spPr/>
      <dgm:t>
        <a:bodyPr/>
        <a:lstStyle/>
        <a:p>
          <a:r>
            <a:rPr lang="mn-MN" dirty="0" smtClean="0">
              <a:latin typeface="Times New Roman" panose="02020603050405020304" pitchFamily="18" charset="0"/>
              <a:cs typeface="Times New Roman" panose="02020603050405020304" pitchFamily="18" charset="0"/>
            </a:rPr>
            <a:t>Эрэгтэй 6</a:t>
          </a:r>
          <a:endParaRPr lang="en-US" dirty="0">
            <a:latin typeface="Times New Roman" panose="02020603050405020304" pitchFamily="18" charset="0"/>
            <a:cs typeface="Times New Roman" panose="02020603050405020304" pitchFamily="18" charset="0"/>
          </a:endParaRPr>
        </a:p>
      </dgm:t>
    </dgm:pt>
    <dgm:pt modelId="{65987D32-34A9-4BA5-AFF0-57454775F382}" type="parTrans" cxnId="{A4BDB0D9-23BE-4E9E-BAF5-789C3FF2D5C2}">
      <dgm:prSet/>
      <dgm:spPr/>
      <dgm:t>
        <a:bodyPr/>
        <a:lstStyle/>
        <a:p>
          <a:endParaRPr lang="en-US"/>
        </a:p>
      </dgm:t>
    </dgm:pt>
    <dgm:pt modelId="{28CAD0BA-AB03-4299-B3D9-5FEF6626F429}" type="sibTrans" cxnId="{A4BDB0D9-23BE-4E9E-BAF5-789C3FF2D5C2}">
      <dgm:prSet/>
      <dgm:spPr/>
      <dgm:t>
        <a:bodyPr/>
        <a:lstStyle/>
        <a:p>
          <a:endParaRPr lang="en-US"/>
        </a:p>
      </dgm:t>
    </dgm:pt>
    <dgm:pt modelId="{07AAD35E-6CE6-479F-B100-BFC8A857D859}">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mn-MN" dirty="0" smtClean="0">
              <a:latin typeface="Times New Roman" panose="02020603050405020304" pitchFamily="18" charset="0"/>
              <a:cs typeface="Times New Roman" panose="02020603050405020304" pitchFamily="18" charset="0"/>
            </a:rPr>
            <a:t>Эмэгтэй 10</a:t>
          </a:r>
          <a:endParaRPr lang="en-US" dirty="0">
            <a:latin typeface="Times New Roman" panose="02020603050405020304" pitchFamily="18" charset="0"/>
            <a:cs typeface="Times New Roman" panose="02020603050405020304" pitchFamily="18" charset="0"/>
          </a:endParaRPr>
        </a:p>
      </dgm:t>
    </dgm:pt>
    <dgm:pt modelId="{42E0F401-39C2-461D-9A82-27672B1EE020}" type="parTrans" cxnId="{201E43EB-440E-4869-9F6D-0715660867FC}">
      <dgm:prSet/>
      <dgm:spPr/>
      <dgm:t>
        <a:bodyPr/>
        <a:lstStyle/>
        <a:p>
          <a:endParaRPr lang="en-US"/>
        </a:p>
      </dgm:t>
    </dgm:pt>
    <dgm:pt modelId="{765A7D04-295B-42E3-8235-767EF50F1AE1}" type="sibTrans" cxnId="{201E43EB-440E-4869-9F6D-0715660867FC}">
      <dgm:prSet/>
      <dgm:spPr/>
      <dgm:t>
        <a:bodyPr/>
        <a:lstStyle/>
        <a:p>
          <a:endParaRPr lang="en-US"/>
        </a:p>
      </dgm:t>
    </dgm:pt>
    <dgm:pt modelId="{BF59661C-575D-41D7-8641-5D357A288CD1}">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mn-MN" dirty="0" smtClean="0">
              <a:latin typeface="Times New Roman" panose="02020603050405020304" pitchFamily="18" charset="0"/>
              <a:cs typeface="Times New Roman" panose="02020603050405020304" pitchFamily="18" charset="0"/>
            </a:rPr>
            <a:t>Ажиллагсдын тоо 16 </a:t>
          </a:r>
          <a:endParaRPr lang="en-US" dirty="0">
            <a:latin typeface="Times New Roman" panose="02020603050405020304" pitchFamily="18" charset="0"/>
            <a:cs typeface="Times New Roman" panose="02020603050405020304" pitchFamily="18" charset="0"/>
          </a:endParaRPr>
        </a:p>
      </dgm:t>
    </dgm:pt>
    <dgm:pt modelId="{8BD848A0-2B94-4F28-9BA8-A2486B891E7C}" type="parTrans" cxnId="{A732A6E1-F4B9-4CC9-B0B2-B95C02D17924}">
      <dgm:prSet/>
      <dgm:spPr/>
      <dgm:t>
        <a:bodyPr/>
        <a:lstStyle/>
        <a:p>
          <a:endParaRPr lang="en-US"/>
        </a:p>
      </dgm:t>
    </dgm:pt>
    <dgm:pt modelId="{9F4D027E-5AE2-4489-9A99-C578A06CB12A}" type="sibTrans" cxnId="{A732A6E1-F4B9-4CC9-B0B2-B95C02D17924}">
      <dgm:prSet/>
      <dgm:spPr/>
      <dgm:t>
        <a:bodyPr/>
        <a:lstStyle/>
        <a:p>
          <a:endParaRPr lang="en-US"/>
        </a:p>
      </dgm:t>
    </dgm:pt>
    <dgm:pt modelId="{0AA4770D-0EBF-4BEC-A02E-D495E11C6C81}" type="pres">
      <dgm:prSet presAssocID="{9A3314CA-4924-4E44-AC4E-9385E472DC1F}" presName="Name0" presStyleCnt="0">
        <dgm:presLayoutVars>
          <dgm:dir/>
          <dgm:resizeHandles val="exact"/>
        </dgm:presLayoutVars>
      </dgm:prSet>
      <dgm:spPr/>
    </dgm:pt>
    <dgm:pt modelId="{5821A504-A24E-4727-BAF1-29555C7F6273}" type="pres">
      <dgm:prSet presAssocID="{9A3314CA-4924-4E44-AC4E-9385E472DC1F}" presName="vNodes" presStyleCnt="0"/>
      <dgm:spPr/>
    </dgm:pt>
    <dgm:pt modelId="{9EDA79BC-A4F7-4792-831A-6E97EC6BA581}" type="pres">
      <dgm:prSet presAssocID="{F77D8F16-1B5E-4A8F-87E5-AD2D8661593F}" presName="node" presStyleLbl="node1" presStyleIdx="0" presStyleCnt="3">
        <dgm:presLayoutVars>
          <dgm:bulletEnabled val="1"/>
        </dgm:presLayoutVars>
      </dgm:prSet>
      <dgm:spPr/>
      <dgm:t>
        <a:bodyPr/>
        <a:lstStyle/>
        <a:p>
          <a:endParaRPr lang="en-US"/>
        </a:p>
      </dgm:t>
    </dgm:pt>
    <dgm:pt modelId="{445B31FC-87D8-46D3-934D-3C7A6B7EE2D5}" type="pres">
      <dgm:prSet presAssocID="{28CAD0BA-AB03-4299-B3D9-5FEF6626F429}" presName="spacerT" presStyleCnt="0"/>
      <dgm:spPr/>
    </dgm:pt>
    <dgm:pt modelId="{DBBBF172-F784-4118-ABAC-0A0453687DA6}" type="pres">
      <dgm:prSet presAssocID="{28CAD0BA-AB03-4299-B3D9-5FEF6626F429}" presName="sibTrans" presStyleLbl="sibTrans2D1" presStyleIdx="0" presStyleCnt="2"/>
      <dgm:spPr/>
      <dgm:t>
        <a:bodyPr/>
        <a:lstStyle/>
        <a:p>
          <a:endParaRPr lang="en-US"/>
        </a:p>
      </dgm:t>
    </dgm:pt>
    <dgm:pt modelId="{F3701D2B-1048-49BF-8CA2-4480F7E53AB0}" type="pres">
      <dgm:prSet presAssocID="{28CAD0BA-AB03-4299-B3D9-5FEF6626F429}" presName="spacerB" presStyleCnt="0"/>
      <dgm:spPr/>
    </dgm:pt>
    <dgm:pt modelId="{EB90DC71-1C66-4ECF-A07F-C9CA6392A717}" type="pres">
      <dgm:prSet presAssocID="{07AAD35E-6CE6-479F-B100-BFC8A857D859}" presName="node" presStyleLbl="node1" presStyleIdx="1" presStyleCnt="3">
        <dgm:presLayoutVars>
          <dgm:bulletEnabled val="1"/>
        </dgm:presLayoutVars>
      </dgm:prSet>
      <dgm:spPr/>
      <dgm:t>
        <a:bodyPr/>
        <a:lstStyle/>
        <a:p>
          <a:endParaRPr lang="en-US"/>
        </a:p>
      </dgm:t>
    </dgm:pt>
    <dgm:pt modelId="{31845B8F-99B9-4FAC-8B15-FA92ACD37581}" type="pres">
      <dgm:prSet presAssocID="{9A3314CA-4924-4E44-AC4E-9385E472DC1F}" presName="sibTransLast" presStyleLbl="sibTrans2D1" presStyleIdx="1" presStyleCnt="2"/>
      <dgm:spPr/>
      <dgm:t>
        <a:bodyPr/>
        <a:lstStyle/>
        <a:p>
          <a:endParaRPr lang="en-US"/>
        </a:p>
      </dgm:t>
    </dgm:pt>
    <dgm:pt modelId="{5AA7A4D5-08DF-40D8-B67C-8C6C3DAB2E5F}" type="pres">
      <dgm:prSet presAssocID="{9A3314CA-4924-4E44-AC4E-9385E472DC1F}" presName="connectorText" presStyleLbl="sibTrans2D1" presStyleIdx="1" presStyleCnt="2"/>
      <dgm:spPr/>
      <dgm:t>
        <a:bodyPr/>
        <a:lstStyle/>
        <a:p>
          <a:endParaRPr lang="en-US"/>
        </a:p>
      </dgm:t>
    </dgm:pt>
    <dgm:pt modelId="{BE3CD7AC-CF63-4E16-A4EF-A0510CFD3D9D}" type="pres">
      <dgm:prSet presAssocID="{9A3314CA-4924-4E44-AC4E-9385E472DC1F}" presName="lastNode" presStyleLbl="node1" presStyleIdx="2" presStyleCnt="3">
        <dgm:presLayoutVars>
          <dgm:bulletEnabled val="1"/>
        </dgm:presLayoutVars>
      </dgm:prSet>
      <dgm:spPr/>
      <dgm:t>
        <a:bodyPr/>
        <a:lstStyle/>
        <a:p>
          <a:endParaRPr lang="en-US"/>
        </a:p>
      </dgm:t>
    </dgm:pt>
  </dgm:ptLst>
  <dgm:cxnLst>
    <dgm:cxn modelId="{95B90F09-095F-40B1-B660-9F0C4959B732}" type="presOf" srcId="{9A3314CA-4924-4E44-AC4E-9385E472DC1F}" destId="{0AA4770D-0EBF-4BEC-A02E-D495E11C6C81}" srcOrd="0" destOrd="0" presId="urn:microsoft.com/office/officeart/2005/8/layout/equation2"/>
    <dgm:cxn modelId="{760B9801-1684-43DC-B70D-0E302EAD9CD4}" type="presOf" srcId="{BF59661C-575D-41D7-8641-5D357A288CD1}" destId="{BE3CD7AC-CF63-4E16-A4EF-A0510CFD3D9D}" srcOrd="0" destOrd="0" presId="urn:microsoft.com/office/officeart/2005/8/layout/equation2"/>
    <dgm:cxn modelId="{4451DA64-B7E4-4B0A-B551-97F740D9BEE7}" type="presOf" srcId="{F77D8F16-1B5E-4A8F-87E5-AD2D8661593F}" destId="{9EDA79BC-A4F7-4792-831A-6E97EC6BA581}" srcOrd="0" destOrd="0" presId="urn:microsoft.com/office/officeart/2005/8/layout/equation2"/>
    <dgm:cxn modelId="{A732A6E1-F4B9-4CC9-B0B2-B95C02D17924}" srcId="{9A3314CA-4924-4E44-AC4E-9385E472DC1F}" destId="{BF59661C-575D-41D7-8641-5D357A288CD1}" srcOrd="2" destOrd="0" parTransId="{8BD848A0-2B94-4F28-9BA8-A2486B891E7C}" sibTransId="{9F4D027E-5AE2-4489-9A99-C578A06CB12A}"/>
    <dgm:cxn modelId="{201E43EB-440E-4869-9F6D-0715660867FC}" srcId="{9A3314CA-4924-4E44-AC4E-9385E472DC1F}" destId="{07AAD35E-6CE6-479F-B100-BFC8A857D859}" srcOrd="1" destOrd="0" parTransId="{42E0F401-39C2-461D-9A82-27672B1EE020}" sibTransId="{765A7D04-295B-42E3-8235-767EF50F1AE1}"/>
    <dgm:cxn modelId="{4CA1D089-8C7A-4851-8397-E6684DC741B3}" type="presOf" srcId="{765A7D04-295B-42E3-8235-767EF50F1AE1}" destId="{5AA7A4D5-08DF-40D8-B67C-8C6C3DAB2E5F}" srcOrd="1" destOrd="0" presId="urn:microsoft.com/office/officeart/2005/8/layout/equation2"/>
    <dgm:cxn modelId="{209020C1-333B-4C26-B9B4-5509E327CA99}" type="presOf" srcId="{28CAD0BA-AB03-4299-B3D9-5FEF6626F429}" destId="{DBBBF172-F784-4118-ABAC-0A0453687DA6}" srcOrd="0" destOrd="0" presId="urn:microsoft.com/office/officeart/2005/8/layout/equation2"/>
    <dgm:cxn modelId="{7CAFF3CC-4152-4DC8-9E92-0FDFCD79C954}" type="presOf" srcId="{07AAD35E-6CE6-479F-B100-BFC8A857D859}" destId="{EB90DC71-1C66-4ECF-A07F-C9CA6392A717}" srcOrd="0" destOrd="0" presId="urn:microsoft.com/office/officeart/2005/8/layout/equation2"/>
    <dgm:cxn modelId="{283ABB42-7A0B-4300-94A4-026751510C2B}" type="presOf" srcId="{765A7D04-295B-42E3-8235-767EF50F1AE1}" destId="{31845B8F-99B9-4FAC-8B15-FA92ACD37581}" srcOrd="0" destOrd="0" presId="urn:microsoft.com/office/officeart/2005/8/layout/equation2"/>
    <dgm:cxn modelId="{A4BDB0D9-23BE-4E9E-BAF5-789C3FF2D5C2}" srcId="{9A3314CA-4924-4E44-AC4E-9385E472DC1F}" destId="{F77D8F16-1B5E-4A8F-87E5-AD2D8661593F}" srcOrd="0" destOrd="0" parTransId="{65987D32-34A9-4BA5-AFF0-57454775F382}" sibTransId="{28CAD0BA-AB03-4299-B3D9-5FEF6626F429}"/>
    <dgm:cxn modelId="{117C2EF5-63CB-488D-8CBC-B10FC6041334}" type="presParOf" srcId="{0AA4770D-0EBF-4BEC-A02E-D495E11C6C81}" destId="{5821A504-A24E-4727-BAF1-29555C7F6273}" srcOrd="0" destOrd="0" presId="urn:microsoft.com/office/officeart/2005/8/layout/equation2"/>
    <dgm:cxn modelId="{E63A3882-B084-4F60-8133-39B0C780D0BE}" type="presParOf" srcId="{5821A504-A24E-4727-BAF1-29555C7F6273}" destId="{9EDA79BC-A4F7-4792-831A-6E97EC6BA581}" srcOrd="0" destOrd="0" presId="urn:microsoft.com/office/officeart/2005/8/layout/equation2"/>
    <dgm:cxn modelId="{B85C5045-6F5C-41B1-ACDE-830F97607D3B}" type="presParOf" srcId="{5821A504-A24E-4727-BAF1-29555C7F6273}" destId="{445B31FC-87D8-46D3-934D-3C7A6B7EE2D5}" srcOrd="1" destOrd="0" presId="urn:microsoft.com/office/officeart/2005/8/layout/equation2"/>
    <dgm:cxn modelId="{22E22CD4-9F0F-46F0-B34C-E894F51352DA}" type="presParOf" srcId="{5821A504-A24E-4727-BAF1-29555C7F6273}" destId="{DBBBF172-F784-4118-ABAC-0A0453687DA6}" srcOrd="2" destOrd="0" presId="urn:microsoft.com/office/officeart/2005/8/layout/equation2"/>
    <dgm:cxn modelId="{18AA7303-0CF8-4F94-B436-45A7F8C2080F}" type="presParOf" srcId="{5821A504-A24E-4727-BAF1-29555C7F6273}" destId="{F3701D2B-1048-49BF-8CA2-4480F7E53AB0}" srcOrd="3" destOrd="0" presId="urn:microsoft.com/office/officeart/2005/8/layout/equation2"/>
    <dgm:cxn modelId="{16852F27-801A-4275-9E61-44E085966AD1}" type="presParOf" srcId="{5821A504-A24E-4727-BAF1-29555C7F6273}" destId="{EB90DC71-1C66-4ECF-A07F-C9CA6392A717}" srcOrd="4" destOrd="0" presId="urn:microsoft.com/office/officeart/2005/8/layout/equation2"/>
    <dgm:cxn modelId="{127E1881-9004-4EBD-B951-AC7D193EEB3B}" type="presParOf" srcId="{0AA4770D-0EBF-4BEC-A02E-D495E11C6C81}" destId="{31845B8F-99B9-4FAC-8B15-FA92ACD37581}" srcOrd="1" destOrd="0" presId="urn:microsoft.com/office/officeart/2005/8/layout/equation2"/>
    <dgm:cxn modelId="{C9481E48-9B05-449A-A951-78F5DAB757DD}" type="presParOf" srcId="{31845B8F-99B9-4FAC-8B15-FA92ACD37581}" destId="{5AA7A4D5-08DF-40D8-B67C-8C6C3DAB2E5F}" srcOrd="0" destOrd="0" presId="urn:microsoft.com/office/officeart/2005/8/layout/equation2"/>
    <dgm:cxn modelId="{7FB38070-1250-4C04-8EFA-F5DCC8E7F960}" type="presParOf" srcId="{0AA4770D-0EBF-4BEC-A02E-D495E11C6C81}" destId="{BE3CD7AC-CF63-4E16-A4EF-A0510CFD3D9D}"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B8F2F4-19C8-447D-A93E-4C1EBF133EEC}" type="doc">
      <dgm:prSet loTypeId="urn:microsoft.com/office/officeart/2005/8/layout/venn1" loCatId="relationship" qsTypeId="urn:microsoft.com/office/officeart/2005/8/quickstyle/simple1" qsCatId="simple" csTypeId="urn:microsoft.com/office/officeart/2005/8/colors/accent1_2" csCatId="accent1" phldr="1"/>
      <dgm:spPr/>
    </dgm:pt>
    <dgm:pt modelId="{D8CAA8E4-9B9F-4830-A6E3-97D7CEFD8F9C}">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800" b="1" dirty="0" smtClean="0">
              <a:solidFill>
                <a:schemeClr val="tx2"/>
              </a:solidFill>
              <a:latin typeface="Times New Roman" panose="02020603050405020304" pitchFamily="18" charset="0"/>
              <a:cs typeface="Times New Roman" panose="02020603050405020304" pitchFamily="18" charset="0"/>
            </a:rPr>
            <a:t>    </a:t>
          </a:r>
          <a:r>
            <a:rPr lang="mn-MN" sz="2400" b="0" dirty="0" smtClean="0">
              <a:solidFill>
                <a:schemeClr val="tx2"/>
              </a:solidFill>
              <a:latin typeface="Times New Roman" panose="02020603050405020304" pitchFamily="18" charset="0"/>
              <a:cs typeface="Times New Roman" panose="02020603050405020304" pitchFamily="18" charset="0"/>
            </a:rPr>
            <a:t>Цэвэр ашиг </a:t>
          </a:r>
          <a:r>
            <a:rPr lang="en-US" sz="2400" b="0" dirty="0" smtClean="0">
              <a:solidFill>
                <a:schemeClr val="tx2"/>
              </a:solidFill>
              <a:latin typeface="Times New Roman" panose="02020603050405020304" pitchFamily="18" charset="0"/>
              <a:cs typeface="Times New Roman" panose="02020603050405020304" pitchFamily="18" charset="0"/>
            </a:rPr>
            <a:t>       </a:t>
          </a:r>
          <a:r>
            <a:rPr lang="mn-MN" sz="2400" b="0" dirty="0" smtClean="0">
              <a:solidFill>
                <a:schemeClr val="tx2"/>
              </a:solidFill>
              <a:latin typeface="Times New Roman" panose="02020603050405020304" pitchFamily="18" charset="0"/>
              <a:cs typeface="Times New Roman" panose="02020603050405020304" pitchFamily="18" charset="0"/>
            </a:rPr>
            <a:t>715.4 сая төгрөг</a:t>
          </a:r>
          <a:endParaRPr lang="en-US" sz="2400" b="0" dirty="0">
            <a:solidFill>
              <a:schemeClr val="tx2"/>
            </a:solidFill>
            <a:latin typeface="Times New Roman" panose="02020603050405020304" pitchFamily="18" charset="0"/>
            <a:cs typeface="Times New Roman" panose="02020603050405020304" pitchFamily="18" charset="0"/>
          </a:endParaRPr>
        </a:p>
      </dgm:t>
    </dgm:pt>
    <dgm:pt modelId="{D7F6AB29-9431-467F-A87D-A3FA2922471E}" type="parTrans" cxnId="{6BCF7DC3-F373-4E1F-96E5-DA2610C4EB55}">
      <dgm:prSet/>
      <dgm:spPr/>
      <dgm:t>
        <a:bodyPr/>
        <a:lstStyle/>
        <a:p>
          <a:endParaRPr lang="en-US"/>
        </a:p>
      </dgm:t>
    </dgm:pt>
    <dgm:pt modelId="{D9FE42BD-9664-4F54-B7BB-51725FBBD1B1}" type="sibTrans" cxnId="{6BCF7DC3-F373-4E1F-96E5-DA2610C4EB55}">
      <dgm:prSet/>
      <dgm:spPr/>
      <dgm:t>
        <a:bodyPr/>
        <a:lstStyle/>
        <a:p>
          <a:endParaRPr lang="en-US"/>
        </a:p>
      </dgm:t>
    </dgm:pt>
    <dgm:pt modelId="{6D66C919-CE7F-47C9-8BCE-009760467ACE}">
      <dgm:prSet phldrT="[Text]" custT="1"/>
      <dgm:spPr/>
      <dgm:t>
        <a:bodyPr/>
        <a:lstStyle/>
        <a:p>
          <a:pPr algn="ctr"/>
          <a:r>
            <a:rPr lang="mn-MN" sz="2400" b="0" dirty="0" smtClean="0">
              <a:solidFill>
                <a:schemeClr val="tx2"/>
              </a:solidFill>
              <a:latin typeface="Times New Roman" panose="02020603050405020304" pitchFamily="18" charset="0"/>
              <a:cs typeface="Times New Roman" panose="02020603050405020304" pitchFamily="18" charset="0"/>
            </a:rPr>
            <a:t>Хөрөнгө</a:t>
          </a:r>
          <a:r>
            <a:rPr lang="en-US" sz="2400" b="0" dirty="0" smtClean="0">
              <a:solidFill>
                <a:schemeClr val="tx2"/>
              </a:solidFill>
              <a:latin typeface="Times New Roman" panose="02020603050405020304" pitchFamily="18" charset="0"/>
              <a:cs typeface="Times New Roman" panose="02020603050405020304" pitchFamily="18" charset="0"/>
            </a:rPr>
            <a:t> </a:t>
          </a:r>
          <a:r>
            <a:rPr lang="mn-MN" sz="2400" b="0" dirty="0" smtClean="0">
              <a:solidFill>
                <a:schemeClr val="tx2"/>
              </a:solidFill>
              <a:latin typeface="Times New Roman" panose="02020603050405020304" pitchFamily="18" charset="0"/>
              <a:cs typeface="Times New Roman" panose="02020603050405020304" pitchFamily="18" charset="0"/>
            </a:rPr>
            <a:t>оруулалт </a:t>
          </a:r>
          <a:r>
            <a:rPr lang="en-US" sz="2400" b="0" dirty="0" smtClean="0">
              <a:solidFill>
                <a:schemeClr val="tx2"/>
              </a:solidFill>
              <a:latin typeface="Times New Roman" panose="02020603050405020304" pitchFamily="18" charset="0"/>
              <a:cs typeface="Times New Roman" panose="02020603050405020304" pitchFamily="18" charset="0"/>
            </a:rPr>
            <a:t>      </a:t>
          </a:r>
          <a:r>
            <a:rPr lang="mn-MN" sz="2400" b="0" dirty="0" smtClean="0">
              <a:solidFill>
                <a:schemeClr val="tx2"/>
              </a:solidFill>
              <a:latin typeface="Times New Roman" panose="02020603050405020304" pitchFamily="18" charset="0"/>
              <a:cs typeface="Times New Roman" panose="02020603050405020304" pitchFamily="18" charset="0"/>
            </a:rPr>
            <a:t>88.0 сая төгрөг </a:t>
          </a:r>
          <a:endParaRPr lang="en-US" sz="2400" b="0" dirty="0">
            <a:solidFill>
              <a:schemeClr val="tx2"/>
            </a:solidFill>
            <a:latin typeface="Times New Roman" panose="02020603050405020304" pitchFamily="18" charset="0"/>
            <a:cs typeface="Times New Roman" panose="02020603050405020304" pitchFamily="18" charset="0"/>
          </a:endParaRPr>
        </a:p>
      </dgm:t>
    </dgm:pt>
    <dgm:pt modelId="{DB3244D5-778C-4C27-9F49-A65277EE3845}" type="parTrans" cxnId="{F10154B2-E5C2-4F43-91A1-50DF9BAD9392}">
      <dgm:prSet/>
      <dgm:spPr/>
      <dgm:t>
        <a:bodyPr/>
        <a:lstStyle/>
        <a:p>
          <a:endParaRPr lang="en-US"/>
        </a:p>
      </dgm:t>
    </dgm:pt>
    <dgm:pt modelId="{3A8FD2AE-4DFB-4B29-B699-AB804A1BC4A0}" type="sibTrans" cxnId="{F10154B2-E5C2-4F43-91A1-50DF9BAD9392}">
      <dgm:prSet/>
      <dgm:spPr/>
      <dgm:t>
        <a:bodyPr/>
        <a:lstStyle/>
        <a:p>
          <a:endParaRPr lang="en-US"/>
        </a:p>
      </dgm:t>
    </dgm:pt>
    <dgm:pt modelId="{07B8E114-406A-46FA-9892-6F0611530C87}">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ctr"/>
          <a:r>
            <a:rPr lang="mn-MN" sz="2400" b="0" dirty="0" smtClean="0">
              <a:solidFill>
                <a:schemeClr val="tx2"/>
              </a:solidFill>
              <a:latin typeface="Times New Roman" panose="02020603050405020304" pitchFamily="18" charset="0"/>
              <a:cs typeface="Times New Roman" panose="02020603050405020304" pitchFamily="18" charset="0"/>
            </a:rPr>
            <a:t>Төлсөн</a:t>
          </a:r>
          <a:r>
            <a:rPr lang="en-US" sz="2400" b="0" dirty="0" smtClean="0">
              <a:solidFill>
                <a:schemeClr val="tx2"/>
              </a:solidFill>
              <a:latin typeface="Times New Roman" panose="02020603050405020304" pitchFamily="18" charset="0"/>
              <a:cs typeface="Times New Roman" panose="02020603050405020304" pitchFamily="18" charset="0"/>
            </a:rPr>
            <a:t> </a:t>
          </a:r>
          <a:r>
            <a:rPr lang="mn-MN" sz="2400" b="0" dirty="0" smtClean="0">
              <a:solidFill>
                <a:schemeClr val="tx2"/>
              </a:solidFill>
              <a:latin typeface="Times New Roman" panose="02020603050405020304" pitchFamily="18" charset="0"/>
              <a:cs typeface="Times New Roman" panose="02020603050405020304" pitchFamily="18" charset="0"/>
            </a:rPr>
            <a:t>татвар </a:t>
          </a:r>
          <a:r>
            <a:rPr lang="en-US" sz="2400" b="0" dirty="0" smtClean="0">
              <a:solidFill>
                <a:schemeClr val="tx2"/>
              </a:solidFill>
              <a:latin typeface="Times New Roman" panose="02020603050405020304" pitchFamily="18" charset="0"/>
              <a:cs typeface="Times New Roman" panose="02020603050405020304" pitchFamily="18" charset="0"/>
            </a:rPr>
            <a:t>           </a:t>
          </a:r>
          <a:r>
            <a:rPr lang="mn-MN" sz="2400" b="0" dirty="0" smtClean="0">
              <a:solidFill>
                <a:schemeClr val="tx2"/>
              </a:solidFill>
              <a:latin typeface="Times New Roman" panose="02020603050405020304" pitchFamily="18" charset="0"/>
              <a:cs typeface="Times New Roman" panose="02020603050405020304" pitchFamily="18" charset="0"/>
            </a:rPr>
            <a:t>358.3 сая</a:t>
          </a:r>
          <a:r>
            <a:rPr lang="en-US" sz="2400" b="0" dirty="0" smtClean="0">
              <a:solidFill>
                <a:schemeClr val="tx2"/>
              </a:solidFill>
              <a:latin typeface="Times New Roman" panose="02020603050405020304" pitchFamily="18" charset="0"/>
              <a:cs typeface="Times New Roman" panose="02020603050405020304" pitchFamily="18" charset="0"/>
            </a:rPr>
            <a:t> </a:t>
          </a:r>
          <a:r>
            <a:rPr lang="mn-MN" sz="2400" b="0" dirty="0" smtClean="0">
              <a:solidFill>
                <a:schemeClr val="tx2"/>
              </a:solidFill>
              <a:latin typeface="Times New Roman" panose="02020603050405020304" pitchFamily="18" charset="0"/>
              <a:cs typeface="Times New Roman" panose="02020603050405020304" pitchFamily="18" charset="0"/>
            </a:rPr>
            <a:t>төгрөг</a:t>
          </a:r>
          <a:endParaRPr lang="en-US" sz="2400" b="0" dirty="0">
            <a:solidFill>
              <a:schemeClr val="tx2"/>
            </a:solidFill>
            <a:latin typeface="Times New Roman" panose="02020603050405020304" pitchFamily="18" charset="0"/>
            <a:cs typeface="Times New Roman" panose="02020603050405020304" pitchFamily="18" charset="0"/>
          </a:endParaRPr>
        </a:p>
      </dgm:t>
    </dgm:pt>
    <dgm:pt modelId="{10661364-9B8C-45D7-8FD6-A389C8FEBFEE}" type="parTrans" cxnId="{6B34EB02-DAB5-40E2-831D-D903C18F81F1}">
      <dgm:prSet/>
      <dgm:spPr/>
      <dgm:t>
        <a:bodyPr/>
        <a:lstStyle/>
        <a:p>
          <a:endParaRPr lang="en-US"/>
        </a:p>
      </dgm:t>
    </dgm:pt>
    <dgm:pt modelId="{33BE20B0-FFB9-410B-9935-9DAACCF83A90}" type="sibTrans" cxnId="{6B34EB02-DAB5-40E2-831D-D903C18F81F1}">
      <dgm:prSet/>
      <dgm:spPr/>
      <dgm:t>
        <a:bodyPr/>
        <a:lstStyle/>
        <a:p>
          <a:endParaRPr lang="en-US"/>
        </a:p>
      </dgm:t>
    </dgm:pt>
    <dgm:pt modelId="{A643B101-CA9E-4E6B-A120-A42D18DDC237}" type="pres">
      <dgm:prSet presAssocID="{B7B8F2F4-19C8-447D-A93E-4C1EBF133EEC}" presName="compositeShape" presStyleCnt="0">
        <dgm:presLayoutVars>
          <dgm:chMax val="7"/>
          <dgm:dir/>
          <dgm:resizeHandles val="exact"/>
        </dgm:presLayoutVars>
      </dgm:prSet>
      <dgm:spPr/>
    </dgm:pt>
    <dgm:pt modelId="{0D703FF2-74A9-487C-AFEF-AC2AD13BC702}" type="pres">
      <dgm:prSet presAssocID="{D8CAA8E4-9B9F-4830-A6E3-97D7CEFD8F9C}" presName="circ1" presStyleLbl="vennNode1" presStyleIdx="0" presStyleCnt="3" custLinFactNeighborX="-549" custLinFactNeighborY="-3928"/>
      <dgm:spPr/>
      <dgm:t>
        <a:bodyPr/>
        <a:lstStyle/>
        <a:p>
          <a:endParaRPr lang="en-US"/>
        </a:p>
      </dgm:t>
    </dgm:pt>
    <dgm:pt modelId="{67499038-D6AF-4759-818A-9FB73BA7886D}" type="pres">
      <dgm:prSet presAssocID="{D8CAA8E4-9B9F-4830-A6E3-97D7CEFD8F9C}" presName="circ1Tx" presStyleLbl="revTx" presStyleIdx="0" presStyleCnt="0">
        <dgm:presLayoutVars>
          <dgm:chMax val="0"/>
          <dgm:chPref val="0"/>
          <dgm:bulletEnabled val="1"/>
        </dgm:presLayoutVars>
      </dgm:prSet>
      <dgm:spPr/>
      <dgm:t>
        <a:bodyPr/>
        <a:lstStyle/>
        <a:p>
          <a:endParaRPr lang="en-US"/>
        </a:p>
      </dgm:t>
    </dgm:pt>
    <dgm:pt modelId="{78879642-D4F6-4E4F-AC77-A8D51130CD56}" type="pres">
      <dgm:prSet presAssocID="{6D66C919-CE7F-47C9-8BCE-009760467ACE}" presName="circ2" presStyleLbl="vennNode1" presStyleIdx="1" presStyleCnt="3" custLinFactNeighborX="-1580" custLinFactNeighborY="-5548"/>
      <dgm:spPr/>
      <dgm:t>
        <a:bodyPr/>
        <a:lstStyle/>
        <a:p>
          <a:endParaRPr lang="en-US"/>
        </a:p>
      </dgm:t>
    </dgm:pt>
    <dgm:pt modelId="{D12EC637-3462-4E34-BD1C-AE2A88DA965D}" type="pres">
      <dgm:prSet presAssocID="{6D66C919-CE7F-47C9-8BCE-009760467ACE}" presName="circ2Tx" presStyleLbl="revTx" presStyleIdx="0" presStyleCnt="0">
        <dgm:presLayoutVars>
          <dgm:chMax val="0"/>
          <dgm:chPref val="0"/>
          <dgm:bulletEnabled val="1"/>
        </dgm:presLayoutVars>
      </dgm:prSet>
      <dgm:spPr/>
      <dgm:t>
        <a:bodyPr/>
        <a:lstStyle/>
        <a:p>
          <a:endParaRPr lang="en-US"/>
        </a:p>
      </dgm:t>
    </dgm:pt>
    <dgm:pt modelId="{FC5060C7-6054-4CB6-A512-D1F34C48BEE5}" type="pres">
      <dgm:prSet presAssocID="{07B8E114-406A-46FA-9892-6F0611530C87}" presName="circ3" presStyleLbl="vennNode1" presStyleIdx="2" presStyleCnt="3" custLinFactNeighborX="-19812" custLinFactNeighborY="-5548"/>
      <dgm:spPr/>
      <dgm:t>
        <a:bodyPr/>
        <a:lstStyle/>
        <a:p>
          <a:endParaRPr lang="en-US"/>
        </a:p>
      </dgm:t>
    </dgm:pt>
    <dgm:pt modelId="{9B7591BB-F73D-4945-94F7-EFCF8F69A432}" type="pres">
      <dgm:prSet presAssocID="{07B8E114-406A-46FA-9892-6F0611530C87}" presName="circ3Tx" presStyleLbl="revTx" presStyleIdx="0" presStyleCnt="0">
        <dgm:presLayoutVars>
          <dgm:chMax val="0"/>
          <dgm:chPref val="0"/>
          <dgm:bulletEnabled val="1"/>
        </dgm:presLayoutVars>
      </dgm:prSet>
      <dgm:spPr/>
      <dgm:t>
        <a:bodyPr/>
        <a:lstStyle/>
        <a:p>
          <a:endParaRPr lang="en-US"/>
        </a:p>
      </dgm:t>
    </dgm:pt>
  </dgm:ptLst>
  <dgm:cxnLst>
    <dgm:cxn modelId="{6B34EB02-DAB5-40E2-831D-D903C18F81F1}" srcId="{B7B8F2F4-19C8-447D-A93E-4C1EBF133EEC}" destId="{07B8E114-406A-46FA-9892-6F0611530C87}" srcOrd="2" destOrd="0" parTransId="{10661364-9B8C-45D7-8FD6-A389C8FEBFEE}" sibTransId="{33BE20B0-FFB9-410B-9935-9DAACCF83A90}"/>
    <dgm:cxn modelId="{6BCF7DC3-F373-4E1F-96E5-DA2610C4EB55}" srcId="{B7B8F2F4-19C8-447D-A93E-4C1EBF133EEC}" destId="{D8CAA8E4-9B9F-4830-A6E3-97D7CEFD8F9C}" srcOrd="0" destOrd="0" parTransId="{D7F6AB29-9431-467F-A87D-A3FA2922471E}" sibTransId="{D9FE42BD-9664-4F54-B7BB-51725FBBD1B1}"/>
    <dgm:cxn modelId="{38F79A24-FE2E-42E6-B280-5D8286A4B31E}" type="presOf" srcId="{07B8E114-406A-46FA-9892-6F0611530C87}" destId="{FC5060C7-6054-4CB6-A512-D1F34C48BEE5}" srcOrd="0" destOrd="0" presId="urn:microsoft.com/office/officeart/2005/8/layout/venn1"/>
    <dgm:cxn modelId="{DFE9517F-8FF9-4A98-9142-ACB124A0CE6D}" type="presOf" srcId="{07B8E114-406A-46FA-9892-6F0611530C87}" destId="{9B7591BB-F73D-4945-94F7-EFCF8F69A432}" srcOrd="1" destOrd="0" presId="urn:microsoft.com/office/officeart/2005/8/layout/venn1"/>
    <dgm:cxn modelId="{C5B79C62-BCA0-4B03-BF16-71DADC2D8129}" type="presOf" srcId="{6D66C919-CE7F-47C9-8BCE-009760467ACE}" destId="{D12EC637-3462-4E34-BD1C-AE2A88DA965D}" srcOrd="1" destOrd="0" presId="urn:microsoft.com/office/officeart/2005/8/layout/venn1"/>
    <dgm:cxn modelId="{356F2D2D-EB94-4DC1-8115-DF3705AFD615}" type="presOf" srcId="{D8CAA8E4-9B9F-4830-A6E3-97D7CEFD8F9C}" destId="{67499038-D6AF-4759-818A-9FB73BA7886D}" srcOrd="1" destOrd="0" presId="urn:microsoft.com/office/officeart/2005/8/layout/venn1"/>
    <dgm:cxn modelId="{F10154B2-E5C2-4F43-91A1-50DF9BAD9392}" srcId="{B7B8F2F4-19C8-447D-A93E-4C1EBF133EEC}" destId="{6D66C919-CE7F-47C9-8BCE-009760467ACE}" srcOrd="1" destOrd="0" parTransId="{DB3244D5-778C-4C27-9F49-A65277EE3845}" sibTransId="{3A8FD2AE-4DFB-4B29-B699-AB804A1BC4A0}"/>
    <dgm:cxn modelId="{80AAB355-D673-4122-9D5C-C8048DC43AC6}" type="presOf" srcId="{6D66C919-CE7F-47C9-8BCE-009760467ACE}" destId="{78879642-D4F6-4E4F-AC77-A8D51130CD56}" srcOrd="0" destOrd="0" presId="urn:microsoft.com/office/officeart/2005/8/layout/venn1"/>
    <dgm:cxn modelId="{9EC3EBFE-D54B-4F1C-908B-7593BE1837E6}" type="presOf" srcId="{D8CAA8E4-9B9F-4830-A6E3-97D7CEFD8F9C}" destId="{0D703FF2-74A9-487C-AFEF-AC2AD13BC702}" srcOrd="0" destOrd="0" presId="urn:microsoft.com/office/officeart/2005/8/layout/venn1"/>
    <dgm:cxn modelId="{C58579FA-4721-4E42-9B40-344D01A2C39D}" type="presOf" srcId="{B7B8F2F4-19C8-447D-A93E-4C1EBF133EEC}" destId="{A643B101-CA9E-4E6B-A120-A42D18DDC237}" srcOrd="0" destOrd="0" presId="urn:microsoft.com/office/officeart/2005/8/layout/venn1"/>
    <dgm:cxn modelId="{47F2567E-E054-4EF5-A2D9-2239034DD051}" type="presParOf" srcId="{A643B101-CA9E-4E6B-A120-A42D18DDC237}" destId="{0D703FF2-74A9-487C-AFEF-AC2AD13BC702}" srcOrd="0" destOrd="0" presId="urn:microsoft.com/office/officeart/2005/8/layout/venn1"/>
    <dgm:cxn modelId="{27116A86-A03D-4194-978D-D18BAEF3E70C}" type="presParOf" srcId="{A643B101-CA9E-4E6B-A120-A42D18DDC237}" destId="{67499038-D6AF-4759-818A-9FB73BA7886D}" srcOrd="1" destOrd="0" presId="urn:microsoft.com/office/officeart/2005/8/layout/venn1"/>
    <dgm:cxn modelId="{8D9E4924-7687-4646-BA6F-9B627ED6E4C7}" type="presParOf" srcId="{A643B101-CA9E-4E6B-A120-A42D18DDC237}" destId="{78879642-D4F6-4E4F-AC77-A8D51130CD56}" srcOrd="2" destOrd="0" presId="urn:microsoft.com/office/officeart/2005/8/layout/venn1"/>
    <dgm:cxn modelId="{A48AA979-99D8-4DAB-9DBB-62D2F449CA7D}" type="presParOf" srcId="{A643B101-CA9E-4E6B-A120-A42D18DDC237}" destId="{D12EC637-3462-4E34-BD1C-AE2A88DA965D}" srcOrd="3" destOrd="0" presId="urn:microsoft.com/office/officeart/2005/8/layout/venn1"/>
    <dgm:cxn modelId="{D83EA4F1-C6B8-44CD-88B5-9817E3D9DC2B}" type="presParOf" srcId="{A643B101-CA9E-4E6B-A120-A42D18DDC237}" destId="{FC5060C7-6054-4CB6-A512-D1F34C48BEE5}" srcOrd="4" destOrd="0" presId="urn:microsoft.com/office/officeart/2005/8/layout/venn1"/>
    <dgm:cxn modelId="{FC7DADD2-90BE-433F-9C64-AB89CCD22EEC}" type="presParOf" srcId="{A643B101-CA9E-4E6B-A120-A42D18DDC237}" destId="{9B7591BB-F73D-4945-94F7-EFCF8F69A43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65197F-537E-484D-9280-F7176618420B}" type="doc">
      <dgm:prSet loTypeId="urn:microsoft.com/office/officeart/2005/8/layout/lProcess2" loCatId="list" qsTypeId="urn:microsoft.com/office/officeart/2005/8/quickstyle/3d1" qsCatId="3D" csTypeId="urn:microsoft.com/office/officeart/2005/8/colors/colorful1" csCatId="colorful" phldr="1"/>
      <dgm:spPr/>
      <dgm:t>
        <a:bodyPr/>
        <a:lstStyle/>
        <a:p>
          <a:endParaRPr lang="en-US"/>
        </a:p>
      </dgm:t>
    </dgm:pt>
    <dgm:pt modelId="{35873F6C-82DE-4015-9C17-2F3477A003F4}">
      <dgm:prSet phldrT="[Text]" custT="1"/>
      <dgm:spPr>
        <a:ln>
          <a:solidFill>
            <a:schemeClr val="accent1"/>
          </a:solidFill>
        </a:ln>
      </dgm:spPr>
      <dgm:t>
        <a:bodyPr/>
        <a:lstStyle/>
        <a:p>
          <a:r>
            <a:rPr lang="en-US" sz="3200" dirty="0" smtClean="0">
              <a:solidFill>
                <a:srgbClr val="002060"/>
              </a:solidFill>
              <a:latin typeface="Times New Roman" pitchFamily="18" charset="0"/>
              <a:cs typeface="Times New Roman" pitchFamily="18" charset="0"/>
            </a:rPr>
            <a:t>201</a:t>
          </a:r>
          <a:r>
            <a:rPr lang="mn-MN" sz="3200" dirty="0" smtClean="0">
              <a:solidFill>
                <a:srgbClr val="002060"/>
              </a:solidFill>
              <a:latin typeface="Times New Roman" pitchFamily="18" charset="0"/>
              <a:cs typeface="Times New Roman" pitchFamily="18" charset="0"/>
            </a:rPr>
            <a:t>4</a:t>
          </a:r>
          <a:endParaRPr lang="en-US" sz="3200" dirty="0">
            <a:solidFill>
              <a:srgbClr val="002060"/>
            </a:solidFill>
            <a:latin typeface="Times New Roman" pitchFamily="18" charset="0"/>
            <a:cs typeface="Times New Roman" pitchFamily="18" charset="0"/>
          </a:endParaRPr>
        </a:p>
      </dgm:t>
    </dgm:pt>
    <dgm:pt modelId="{613AF0E7-C6B2-45BB-8750-9B7B55AF0F43}" type="parTrans" cxnId="{ADD5339F-62C5-46D1-B034-AC11E4A21985}">
      <dgm:prSet/>
      <dgm:spPr/>
      <dgm:t>
        <a:bodyPr/>
        <a:lstStyle/>
        <a:p>
          <a:endParaRPr lang="en-US"/>
        </a:p>
      </dgm:t>
    </dgm:pt>
    <dgm:pt modelId="{F6379B44-CE5A-4FF4-A30A-D490A16C96F3}" type="sibTrans" cxnId="{ADD5339F-62C5-46D1-B034-AC11E4A21985}">
      <dgm:prSet/>
      <dgm:spPr/>
      <dgm:t>
        <a:bodyPr/>
        <a:lstStyle/>
        <a:p>
          <a:endParaRPr lang="en-US"/>
        </a:p>
      </dgm:t>
    </dgm:pt>
    <dgm:pt modelId="{7D8BEE25-15A4-4943-BF01-D94E82F514A6}">
      <dgm:prSet phldrT="[Text]" custT="1"/>
      <dgm:spPr/>
      <dgm:t>
        <a:bodyPr/>
        <a:lstStyle/>
        <a:p>
          <a:r>
            <a:rPr lang="en-US" sz="2400" dirty="0" smtClean="0">
              <a:latin typeface="Times New Roman" pitchFamily="18" charset="0"/>
              <a:cs typeface="Times New Roman" pitchFamily="18" charset="0"/>
            </a:rPr>
            <a:t>15</a:t>
          </a:r>
          <a:r>
            <a:rPr lang="mn-MN" sz="2400" dirty="0" smtClean="0">
              <a:latin typeface="Times New Roman" pitchFamily="18" charset="0"/>
              <a:cs typeface="Times New Roman" pitchFamily="18" charset="0"/>
            </a:rPr>
            <a:t>0</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dgm:t>
    </dgm:pt>
    <dgm:pt modelId="{BEA376C8-E17C-409F-8885-841C569067E3}" type="parTrans" cxnId="{CE0CA781-F5A0-4EBC-9CA3-2821BE843CE8}">
      <dgm:prSet/>
      <dgm:spPr/>
      <dgm:t>
        <a:bodyPr/>
        <a:lstStyle/>
        <a:p>
          <a:endParaRPr lang="en-US"/>
        </a:p>
      </dgm:t>
    </dgm:pt>
    <dgm:pt modelId="{6A12AF4C-FBD0-4AC7-85CB-55CAB2CEDC94}" type="sibTrans" cxnId="{CE0CA781-F5A0-4EBC-9CA3-2821BE843CE8}">
      <dgm:prSet/>
      <dgm:spPr/>
      <dgm:t>
        <a:bodyPr/>
        <a:lstStyle/>
        <a:p>
          <a:endParaRPr lang="en-US"/>
        </a:p>
      </dgm:t>
    </dgm:pt>
    <dgm:pt modelId="{DBB514AE-301F-4885-B8A4-3DA58A912B7B}">
      <dgm:prSet phldrT="[Text]" custT="1"/>
      <dgm:spPr/>
      <dgm:t>
        <a:bodyPr/>
        <a:lstStyle/>
        <a:p>
          <a:r>
            <a:rPr lang="en-US" sz="2400" dirty="0" smtClean="0">
              <a:latin typeface="Times New Roman" pitchFamily="18" charset="0"/>
              <a:cs typeface="Times New Roman" pitchFamily="18" charset="0"/>
            </a:rPr>
            <a:t>2</a:t>
          </a:r>
          <a:r>
            <a:rPr lang="mn-MN" sz="2400" dirty="0" smtClean="0">
              <a:latin typeface="Times New Roman" pitchFamily="18" charset="0"/>
              <a:cs typeface="Times New Roman" pitchFamily="18" charset="0"/>
            </a:rPr>
            <a:t>5</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dgm:t>
    </dgm:pt>
    <dgm:pt modelId="{24D629A0-2ECD-4270-BCC0-A5ADB2FFDB05}" type="parTrans" cxnId="{5D9487BA-239E-4CE1-B3DB-801D9A54F07D}">
      <dgm:prSet/>
      <dgm:spPr/>
      <dgm:t>
        <a:bodyPr/>
        <a:lstStyle/>
        <a:p>
          <a:endParaRPr lang="en-US"/>
        </a:p>
      </dgm:t>
    </dgm:pt>
    <dgm:pt modelId="{7B59BFDF-464E-4148-8A2D-4A73915ED3A4}" type="sibTrans" cxnId="{5D9487BA-239E-4CE1-B3DB-801D9A54F07D}">
      <dgm:prSet/>
      <dgm:spPr/>
      <dgm:t>
        <a:bodyPr/>
        <a:lstStyle/>
        <a:p>
          <a:endParaRPr lang="en-US"/>
        </a:p>
      </dgm:t>
    </dgm:pt>
    <dgm:pt modelId="{4DD455D4-5DA5-47CE-9B99-B69EBA6816B1}">
      <dgm:prSet phldrT="[Text]" custT="1"/>
      <dgm:spPr/>
      <dgm:t>
        <a:bodyPr/>
        <a:lstStyle/>
        <a:p>
          <a:r>
            <a:rPr lang="en-US" sz="3200" dirty="0" smtClean="0">
              <a:solidFill>
                <a:srgbClr val="002060"/>
              </a:solidFill>
              <a:latin typeface="Times New Roman" pitchFamily="18" charset="0"/>
              <a:cs typeface="Times New Roman" pitchFamily="18" charset="0"/>
            </a:rPr>
            <a:t>201</a:t>
          </a:r>
          <a:r>
            <a:rPr lang="mn-MN" sz="3200" dirty="0" smtClean="0">
              <a:solidFill>
                <a:srgbClr val="002060"/>
              </a:solidFill>
              <a:latin typeface="Times New Roman" pitchFamily="18" charset="0"/>
              <a:cs typeface="Times New Roman" pitchFamily="18" charset="0"/>
            </a:rPr>
            <a:t>5</a:t>
          </a:r>
          <a:endParaRPr lang="en-US" sz="3200" dirty="0">
            <a:solidFill>
              <a:srgbClr val="002060"/>
            </a:solidFill>
            <a:latin typeface="Times New Roman" pitchFamily="18" charset="0"/>
            <a:cs typeface="Times New Roman" pitchFamily="18" charset="0"/>
          </a:endParaRPr>
        </a:p>
      </dgm:t>
    </dgm:pt>
    <dgm:pt modelId="{D731CD2F-F36A-4502-A7CC-28F8E09DF261}" type="parTrans" cxnId="{80733A49-7873-4546-B1E1-939284F3C77E}">
      <dgm:prSet/>
      <dgm:spPr/>
      <dgm:t>
        <a:bodyPr/>
        <a:lstStyle/>
        <a:p>
          <a:endParaRPr lang="en-US"/>
        </a:p>
      </dgm:t>
    </dgm:pt>
    <dgm:pt modelId="{A4AA5C8F-AA32-43C1-8F87-8445C0DB7CDF}" type="sibTrans" cxnId="{80733A49-7873-4546-B1E1-939284F3C77E}">
      <dgm:prSet/>
      <dgm:spPr/>
      <dgm:t>
        <a:bodyPr/>
        <a:lstStyle/>
        <a:p>
          <a:endParaRPr lang="en-US"/>
        </a:p>
      </dgm:t>
    </dgm:pt>
    <dgm:pt modelId="{93210EA8-8F63-49D3-A066-D0ED4CC8C26E}">
      <dgm:prSet phldrT="[Text]" custT="1"/>
      <dgm:spPr/>
      <dgm:t>
        <a:bodyPr/>
        <a:lstStyle/>
        <a:p>
          <a:r>
            <a:rPr lang="en-US" sz="2400" dirty="0" smtClean="0">
              <a:latin typeface="Times New Roman" pitchFamily="18" charset="0"/>
              <a:cs typeface="Times New Roman" pitchFamily="18" charset="0"/>
            </a:rPr>
            <a:t>150 000</a:t>
          </a:r>
          <a:endParaRPr lang="en-US" sz="2400" dirty="0">
            <a:latin typeface="Times New Roman" pitchFamily="18" charset="0"/>
            <a:cs typeface="Times New Roman" pitchFamily="18" charset="0"/>
          </a:endParaRPr>
        </a:p>
      </dgm:t>
    </dgm:pt>
    <dgm:pt modelId="{9ECF8179-D152-4A7D-AD10-5344B996EF00}" type="parTrans" cxnId="{13F271F0-46DD-4D2B-8593-72A60719575E}">
      <dgm:prSet/>
      <dgm:spPr/>
      <dgm:t>
        <a:bodyPr/>
        <a:lstStyle/>
        <a:p>
          <a:endParaRPr lang="en-US"/>
        </a:p>
      </dgm:t>
    </dgm:pt>
    <dgm:pt modelId="{56730C3F-A95C-44AB-81E8-81949F4AB258}" type="sibTrans" cxnId="{13F271F0-46DD-4D2B-8593-72A60719575E}">
      <dgm:prSet/>
      <dgm:spPr/>
      <dgm:t>
        <a:bodyPr/>
        <a:lstStyle/>
        <a:p>
          <a:endParaRPr lang="en-US"/>
        </a:p>
      </dgm:t>
    </dgm:pt>
    <dgm:pt modelId="{654C9112-EED8-4006-92FF-272BE559341A}">
      <dgm:prSet phldrT="[Text]" custT="1"/>
      <dgm:spPr/>
      <dgm:t>
        <a:bodyPr/>
        <a:lstStyle/>
        <a:p>
          <a:r>
            <a:rPr lang="en-US" sz="2400" dirty="0" smtClean="0">
              <a:latin typeface="Times New Roman" pitchFamily="18" charset="0"/>
              <a:cs typeface="Times New Roman" pitchFamily="18" charset="0"/>
            </a:rPr>
            <a:t>20 000</a:t>
          </a:r>
          <a:endParaRPr lang="en-US" sz="2400" dirty="0">
            <a:latin typeface="Times New Roman" pitchFamily="18" charset="0"/>
            <a:cs typeface="Times New Roman" pitchFamily="18" charset="0"/>
          </a:endParaRPr>
        </a:p>
      </dgm:t>
    </dgm:pt>
    <dgm:pt modelId="{2A3DC837-E737-4857-BCFD-3A8BDCB591A3}" type="parTrans" cxnId="{103428DD-E372-4F2C-B0DC-339025BF5E56}">
      <dgm:prSet/>
      <dgm:spPr/>
      <dgm:t>
        <a:bodyPr/>
        <a:lstStyle/>
        <a:p>
          <a:endParaRPr lang="en-US"/>
        </a:p>
      </dgm:t>
    </dgm:pt>
    <dgm:pt modelId="{D9165C76-5A78-4D2D-A58A-C17E60766530}" type="sibTrans" cxnId="{103428DD-E372-4F2C-B0DC-339025BF5E56}">
      <dgm:prSet/>
      <dgm:spPr/>
      <dgm:t>
        <a:bodyPr/>
        <a:lstStyle/>
        <a:p>
          <a:endParaRPr lang="en-US"/>
        </a:p>
      </dgm:t>
    </dgm:pt>
    <dgm:pt modelId="{CAFA3F80-3DC7-4C24-824D-CE3DDDFD9FCC}">
      <dgm:prSet phldrT="[Text]" custT="1"/>
      <dgm:spPr/>
      <dgm:t>
        <a:bodyPr/>
        <a:lstStyle/>
        <a:p>
          <a:r>
            <a:rPr lang="en-US" sz="3200" dirty="0" smtClean="0">
              <a:solidFill>
                <a:srgbClr val="002060"/>
              </a:solidFill>
              <a:latin typeface="Times New Roman" pitchFamily="18" charset="0"/>
              <a:cs typeface="Times New Roman" pitchFamily="18" charset="0"/>
            </a:rPr>
            <a:t>201</a:t>
          </a:r>
          <a:r>
            <a:rPr lang="mn-MN" sz="3200" dirty="0" smtClean="0">
              <a:solidFill>
                <a:srgbClr val="002060"/>
              </a:solidFill>
              <a:latin typeface="Times New Roman" pitchFamily="18" charset="0"/>
              <a:cs typeface="Times New Roman" pitchFamily="18" charset="0"/>
            </a:rPr>
            <a:t>6</a:t>
          </a:r>
          <a:endParaRPr lang="en-US" sz="3200" dirty="0">
            <a:solidFill>
              <a:srgbClr val="002060"/>
            </a:solidFill>
            <a:latin typeface="Times New Roman" pitchFamily="18" charset="0"/>
            <a:cs typeface="Times New Roman" pitchFamily="18" charset="0"/>
          </a:endParaRPr>
        </a:p>
      </dgm:t>
    </dgm:pt>
    <dgm:pt modelId="{EA0AAC59-56A2-4CDA-B5E9-E0F2D1CDB224}" type="parTrans" cxnId="{01304EC3-1619-437D-8995-F70F469B25EE}">
      <dgm:prSet/>
      <dgm:spPr/>
      <dgm:t>
        <a:bodyPr/>
        <a:lstStyle/>
        <a:p>
          <a:endParaRPr lang="en-US"/>
        </a:p>
      </dgm:t>
    </dgm:pt>
    <dgm:pt modelId="{DFE7B7C6-119B-47AB-85AC-755EF871D64F}" type="sibTrans" cxnId="{01304EC3-1619-437D-8995-F70F469B25EE}">
      <dgm:prSet/>
      <dgm:spPr/>
      <dgm:t>
        <a:bodyPr/>
        <a:lstStyle/>
        <a:p>
          <a:endParaRPr lang="en-US"/>
        </a:p>
      </dgm:t>
    </dgm:pt>
    <dgm:pt modelId="{2DCD86B4-4053-4656-9541-30B993477BA6}">
      <dgm:prSet phldrT="[Text]" custT="1"/>
      <dgm:spPr/>
      <dgm:t>
        <a:bodyPr/>
        <a:lstStyle/>
        <a:p>
          <a:r>
            <a:rPr lang="en-US" sz="2400" dirty="0" smtClean="0">
              <a:latin typeface="Times New Roman" pitchFamily="18" charset="0"/>
              <a:cs typeface="Times New Roman" pitchFamily="18" charset="0"/>
            </a:rPr>
            <a:t>150 000</a:t>
          </a:r>
          <a:endParaRPr lang="en-US" sz="2400" dirty="0">
            <a:latin typeface="Times New Roman" pitchFamily="18" charset="0"/>
            <a:cs typeface="Times New Roman" pitchFamily="18" charset="0"/>
          </a:endParaRPr>
        </a:p>
      </dgm:t>
    </dgm:pt>
    <dgm:pt modelId="{FBD8CE17-0C58-489A-B48D-DEF0EF124142}" type="parTrans" cxnId="{A59D9FE1-1F6B-4ACC-B1DC-1FF5C8634E8D}">
      <dgm:prSet/>
      <dgm:spPr/>
      <dgm:t>
        <a:bodyPr/>
        <a:lstStyle/>
        <a:p>
          <a:endParaRPr lang="en-US"/>
        </a:p>
      </dgm:t>
    </dgm:pt>
    <dgm:pt modelId="{555A0CA8-3E39-4C88-BEFE-7146B76DD165}" type="sibTrans" cxnId="{A59D9FE1-1F6B-4ACC-B1DC-1FF5C8634E8D}">
      <dgm:prSet/>
      <dgm:spPr/>
      <dgm:t>
        <a:bodyPr/>
        <a:lstStyle/>
        <a:p>
          <a:endParaRPr lang="en-US"/>
        </a:p>
      </dgm:t>
    </dgm:pt>
    <dgm:pt modelId="{8A30A41F-E62A-4D79-8C7E-87855D74577B}">
      <dgm:prSet phldrT="[Text]" custT="1"/>
      <dgm:spPr/>
      <dgm:t>
        <a:bodyPr/>
        <a:lstStyle/>
        <a:p>
          <a:r>
            <a:rPr lang="mn-MN" sz="2400" dirty="0" smtClean="0">
              <a:latin typeface="Times New Roman" pitchFamily="18" charset="0"/>
              <a:cs typeface="Times New Roman" pitchFamily="18" charset="0"/>
            </a:rPr>
            <a:t>18</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dgm:t>
    </dgm:pt>
    <dgm:pt modelId="{B6B73217-C663-4BF8-98C4-40F49C18CFBC}" type="parTrans" cxnId="{14D3E9F5-C2CD-4BF4-9119-5E3859616455}">
      <dgm:prSet/>
      <dgm:spPr/>
      <dgm:t>
        <a:bodyPr/>
        <a:lstStyle/>
        <a:p>
          <a:endParaRPr lang="en-US"/>
        </a:p>
      </dgm:t>
    </dgm:pt>
    <dgm:pt modelId="{F12AB102-A868-462D-A3F1-A824BD4AD517}" type="sibTrans" cxnId="{14D3E9F5-C2CD-4BF4-9119-5E3859616455}">
      <dgm:prSet/>
      <dgm:spPr/>
      <dgm:t>
        <a:bodyPr/>
        <a:lstStyle/>
        <a:p>
          <a:endParaRPr lang="en-US"/>
        </a:p>
      </dgm:t>
    </dgm:pt>
    <dgm:pt modelId="{2F1739C3-E814-4A0B-88B3-4CA99FC23AD3}">
      <dgm:prSet phldrT="[Text]" custT="1"/>
      <dgm:spPr/>
      <dgm:t>
        <a:bodyPr/>
        <a:lstStyle/>
        <a:p>
          <a:r>
            <a:rPr lang="en-US" sz="3200" dirty="0" smtClean="0">
              <a:solidFill>
                <a:srgbClr val="002060"/>
              </a:solidFill>
              <a:latin typeface="Times New Roman" pitchFamily="18" charset="0"/>
              <a:cs typeface="Times New Roman" pitchFamily="18" charset="0"/>
            </a:rPr>
            <a:t>201</a:t>
          </a:r>
          <a:r>
            <a:rPr lang="mn-MN" sz="3200" dirty="0" smtClean="0">
              <a:solidFill>
                <a:srgbClr val="002060"/>
              </a:solidFill>
              <a:latin typeface="Times New Roman" pitchFamily="18" charset="0"/>
              <a:cs typeface="Times New Roman" pitchFamily="18" charset="0"/>
            </a:rPr>
            <a:t>7</a:t>
          </a:r>
          <a:endParaRPr lang="en-US" sz="3200" dirty="0">
            <a:solidFill>
              <a:srgbClr val="002060"/>
            </a:solidFill>
            <a:latin typeface="Times New Roman" pitchFamily="18" charset="0"/>
            <a:cs typeface="Times New Roman" pitchFamily="18" charset="0"/>
          </a:endParaRPr>
        </a:p>
      </dgm:t>
    </dgm:pt>
    <dgm:pt modelId="{1D193F07-7395-4E7D-A961-B4B95FAB4400}" type="parTrans" cxnId="{727E3025-E49B-4393-82CA-D8F6028A21D9}">
      <dgm:prSet/>
      <dgm:spPr/>
      <dgm:t>
        <a:bodyPr/>
        <a:lstStyle/>
        <a:p>
          <a:endParaRPr lang="en-US"/>
        </a:p>
      </dgm:t>
    </dgm:pt>
    <dgm:pt modelId="{C51F227E-E830-4F87-9F78-BC8BA87DDC6A}" type="sibTrans" cxnId="{727E3025-E49B-4393-82CA-D8F6028A21D9}">
      <dgm:prSet/>
      <dgm:spPr/>
      <dgm:t>
        <a:bodyPr/>
        <a:lstStyle/>
        <a:p>
          <a:endParaRPr lang="en-US"/>
        </a:p>
      </dgm:t>
    </dgm:pt>
    <dgm:pt modelId="{7AC9D904-A268-47C3-A489-7D0D361B00AA}">
      <dgm:prSet phldrT="[Text]" custT="1"/>
      <dgm:spPr/>
      <dgm:t>
        <a:bodyPr/>
        <a:lstStyle/>
        <a:p>
          <a:r>
            <a:rPr lang="en-US" sz="2400" dirty="0" smtClean="0">
              <a:latin typeface="Times New Roman" pitchFamily="18" charset="0"/>
              <a:cs typeface="Times New Roman" pitchFamily="18" charset="0"/>
            </a:rPr>
            <a:t>150 000</a:t>
          </a:r>
          <a:endParaRPr lang="en-US" sz="2400" dirty="0">
            <a:latin typeface="Times New Roman" pitchFamily="18" charset="0"/>
            <a:cs typeface="Times New Roman" pitchFamily="18" charset="0"/>
          </a:endParaRPr>
        </a:p>
      </dgm:t>
    </dgm:pt>
    <dgm:pt modelId="{2F749842-14DF-4720-BDDC-04A46B6D6871}" type="parTrans" cxnId="{F7C07BA4-532C-4D9F-BD55-1B2596F8D968}">
      <dgm:prSet/>
      <dgm:spPr/>
      <dgm:t>
        <a:bodyPr/>
        <a:lstStyle/>
        <a:p>
          <a:endParaRPr lang="en-US"/>
        </a:p>
      </dgm:t>
    </dgm:pt>
    <dgm:pt modelId="{9E833C8B-B0B2-4ACE-A26F-97863044E63A}" type="sibTrans" cxnId="{F7C07BA4-532C-4D9F-BD55-1B2596F8D968}">
      <dgm:prSet/>
      <dgm:spPr/>
      <dgm:t>
        <a:bodyPr/>
        <a:lstStyle/>
        <a:p>
          <a:endParaRPr lang="en-US"/>
        </a:p>
      </dgm:t>
    </dgm:pt>
    <dgm:pt modelId="{8DEC4BC2-EE68-414E-88C7-C14CD614B91C}">
      <dgm:prSet phldrT="[Text]" custT="1"/>
      <dgm:spPr/>
      <dgm:t>
        <a:bodyPr/>
        <a:lstStyle/>
        <a:p>
          <a:r>
            <a:rPr lang="en-US" sz="2400" dirty="0" smtClean="0">
              <a:latin typeface="Times New Roman" pitchFamily="18" charset="0"/>
              <a:cs typeface="Times New Roman" pitchFamily="18" charset="0"/>
            </a:rPr>
            <a:t>1</a:t>
          </a:r>
          <a:r>
            <a:rPr lang="mn-MN" sz="2400" dirty="0" smtClean="0">
              <a:latin typeface="Times New Roman" pitchFamily="18" charset="0"/>
              <a:cs typeface="Times New Roman" pitchFamily="18" charset="0"/>
            </a:rPr>
            <a:t>7</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dgm:t>
    </dgm:pt>
    <dgm:pt modelId="{D958100F-CC99-4C67-9B06-8CC93D9E5DAB}" type="parTrans" cxnId="{B8EF0A15-5792-45B9-BF31-DC2BE95BDEE7}">
      <dgm:prSet/>
      <dgm:spPr/>
      <dgm:t>
        <a:bodyPr/>
        <a:lstStyle/>
        <a:p>
          <a:endParaRPr lang="en-US"/>
        </a:p>
      </dgm:t>
    </dgm:pt>
    <dgm:pt modelId="{3E648A52-9AF1-41A6-8327-4CB374D275DA}" type="sibTrans" cxnId="{B8EF0A15-5792-45B9-BF31-DC2BE95BDEE7}">
      <dgm:prSet/>
      <dgm:spPr/>
      <dgm:t>
        <a:bodyPr/>
        <a:lstStyle/>
        <a:p>
          <a:endParaRPr lang="en-US"/>
        </a:p>
      </dgm:t>
    </dgm:pt>
    <dgm:pt modelId="{D7B4E3E7-F565-441A-A8D0-745963AE12A7}">
      <dgm:prSet phldrT="[Text]" custT="1"/>
      <dgm:spPr/>
      <dgm:t>
        <a:bodyPr/>
        <a:lstStyle/>
        <a:p>
          <a:r>
            <a:rPr lang="en-US" sz="2400" dirty="0" smtClean="0">
              <a:latin typeface="Times New Roman" pitchFamily="18" charset="0"/>
              <a:cs typeface="Times New Roman" pitchFamily="18" charset="0"/>
            </a:rPr>
            <a:t>2</a:t>
          </a:r>
          <a:r>
            <a:rPr lang="mn-MN" sz="2400" dirty="0" smtClean="0">
              <a:latin typeface="Times New Roman" pitchFamily="18" charset="0"/>
              <a:cs typeface="Times New Roman" pitchFamily="18" charset="0"/>
            </a:rPr>
            <a:t>0</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dgm:t>
    </dgm:pt>
    <dgm:pt modelId="{6199E54F-A150-489F-B120-562D3BD697C3}" type="parTrans" cxnId="{F817574A-DF17-4777-9BF5-23010EC01107}">
      <dgm:prSet/>
      <dgm:spPr/>
      <dgm:t>
        <a:bodyPr/>
        <a:lstStyle/>
        <a:p>
          <a:endParaRPr lang="en-US"/>
        </a:p>
      </dgm:t>
    </dgm:pt>
    <dgm:pt modelId="{1FF3CB73-AB15-4C64-A753-72C597A39A98}" type="sibTrans" cxnId="{F817574A-DF17-4777-9BF5-23010EC01107}">
      <dgm:prSet/>
      <dgm:spPr/>
      <dgm:t>
        <a:bodyPr/>
        <a:lstStyle/>
        <a:p>
          <a:endParaRPr lang="en-US"/>
        </a:p>
      </dgm:t>
    </dgm:pt>
    <dgm:pt modelId="{2DA50D42-3019-4D37-BFC6-E5B1E347CA1A}">
      <dgm:prSet phldrT="[Text]" custT="1"/>
      <dgm:spPr/>
      <dgm:t>
        <a:bodyPr/>
        <a:lstStyle/>
        <a:p>
          <a:r>
            <a:rPr lang="en-US" sz="3200" dirty="0" smtClean="0">
              <a:solidFill>
                <a:srgbClr val="002060"/>
              </a:solidFill>
              <a:latin typeface="Times New Roman" pitchFamily="18" charset="0"/>
              <a:cs typeface="Times New Roman" pitchFamily="18" charset="0"/>
            </a:rPr>
            <a:t>201</a:t>
          </a:r>
          <a:r>
            <a:rPr lang="mn-MN" sz="3200" dirty="0" smtClean="0">
              <a:solidFill>
                <a:srgbClr val="002060"/>
              </a:solidFill>
              <a:latin typeface="Times New Roman" pitchFamily="18" charset="0"/>
              <a:cs typeface="Times New Roman" pitchFamily="18" charset="0"/>
            </a:rPr>
            <a:t>8</a:t>
          </a:r>
          <a:endParaRPr lang="en-US" sz="3200" dirty="0">
            <a:solidFill>
              <a:srgbClr val="002060"/>
            </a:solidFill>
            <a:latin typeface="Times New Roman" pitchFamily="18" charset="0"/>
            <a:cs typeface="Times New Roman" pitchFamily="18" charset="0"/>
          </a:endParaRPr>
        </a:p>
      </dgm:t>
    </dgm:pt>
    <dgm:pt modelId="{FD238C99-ACCE-4170-B1AD-2B255A69D8B5}" type="parTrans" cxnId="{21E499D4-3FB6-45E6-844F-62DE5B9AA370}">
      <dgm:prSet/>
      <dgm:spPr/>
      <dgm:t>
        <a:bodyPr/>
        <a:lstStyle/>
        <a:p>
          <a:endParaRPr lang="en-US"/>
        </a:p>
      </dgm:t>
    </dgm:pt>
    <dgm:pt modelId="{0F4AB43E-E010-4FB0-855A-29072CABAC2E}" type="sibTrans" cxnId="{21E499D4-3FB6-45E6-844F-62DE5B9AA370}">
      <dgm:prSet/>
      <dgm:spPr/>
      <dgm:t>
        <a:bodyPr/>
        <a:lstStyle/>
        <a:p>
          <a:endParaRPr lang="en-US"/>
        </a:p>
      </dgm:t>
    </dgm:pt>
    <dgm:pt modelId="{22A779A0-5597-4C8F-8CDD-48239A075BA0}">
      <dgm:prSet phldrT="[Text]" custT="1"/>
      <dgm:spPr/>
      <dgm:t>
        <a:bodyPr/>
        <a:lstStyle/>
        <a:p>
          <a:r>
            <a:rPr lang="en-US" sz="2400" dirty="0" smtClean="0">
              <a:latin typeface="Times New Roman" pitchFamily="18" charset="0"/>
              <a:cs typeface="Times New Roman" pitchFamily="18" charset="0"/>
            </a:rPr>
            <a:t>150 000</a:t>
          </a:r>
          <a:endParaRPr lang="en-US" sz="2400" dirty="0">
            <a:latin typeface="Times New Roman" pitchFamily="18" charset="0"/>
            <a:cs typeface="Times New Roman" pitchFamily="18" charset="0"/>
          </a:endParaRPr>
        </a:p>
      </dgm:t>
    </dgm:pt>
    <dgm:pt modelId="{7AA31853-F913-4265-8CC0-45A737F1C2D8}" type="parTrans" cxnId="{163F4F6D-1065-4155-86C4-81FB9B29553F}">
      <dgm:prSet/>
      <dgm:spPr/>
      <dgm:t>
        <a:bodyPr/>
        <a:lstStyle/>
        <a:p>
          <a:endParaRPr lang="en-US"/>
        </a:p>
      </dgm:t>
    </dgm:pt>
    <dgm:pt modelId="{1F1C3607-5EE2-4762-9DAC-C15E7576AE89}" type="sibTrans" cxnId="{163F4F6D-1065-4155-86C4-81FB9B29553F}">
      <dgm:prSet/>
      <dgm:spPr/>
      <dgm:t>
        <a:bodyPr/>
        <a:lstStyle/>
        <a:p>
          <a:endParaRPr lang="en-US"/>
        </a:p>
      </dgm:t>
    </dgm:pt>
    <dgm:pt modelId="{D38B2708-F359-4AE4-9DEA-3077374A26CC}">
      <dgm:prSet phldrT="[Text]" custT="1"/>
      <dgm:spPr/>
      <dgm:t>
        <a:bodyPr/>
        <a:lstStyle/>
        <a:p>
          <a:r>
            <a:rPr lang="en-US" sz="2400" dirty="0" smtClean="0">
              <a:latin typeface="Times New Roman" pitchFamily="18" charset="0"/>
              <a:cs typeface="Times New Roman" pitchFamily="18" charset="0"/>
            </a:rPr>
            <a:t>17 000</a:t>
          </a:r>
          <a:endParaRPr lang="en-US" sz="2400" dirty="0">
            <a:latin typeface="Times New Roman" pitchFamily="18" charset="0"/>
            <a:cs typeface="Times New Roman" pitchFamily="18" charset="0"/>
          </a:endParaRPr>
        </a:p>
      </dgm:t>
    </dgm:pt>
    <dgm:pt modelId="{4FF306F8-B21B-4838-8E8A-287C54CA39E1}" type="parTrans" cxnId="{D1D63BBC-0EE7-4407-B89E-0F94E97B5C99}">
      <dgm:prSet/>
      <dgm:spPr/>
      <dgm:t>
        <a:bodyPr/>
        <a:lstStyle/>
        <a:p>
          <a:endParaRPr lang="en-US"/>
        </a:p>
      </dgm:t>
    </dgm:pt>
    <dgm:pt modelId="{55003ECD-2696-4DC2-B639-4B8F379E923C}" type="sibTrans" cxnId="{D1D63BBC-0EE7-4407-B89E-0F94E97B5C99}">
      <dgm:prSet/>
      <dgm:spPr/>
      <dgm:t>
        <a:bodyPr/>
        <a:lstStyle/>
        <a:p>
          <a:endParaRPr lang="en-US"/>
        </a:p>
      </dgm:t>
    </dgm:pt>
    <dgm:pt modelId="{786745F3-80EA-4451-AD22-9E1F1D7B2A6C}">
      <dgm:prSet phldrT="[Text]" custT="1"/>
      <dgm:spPr/>
      <dgm:t>
        <a:bodyPr/>
        <a:lstStyle/>
        <a:p>
          <a:r>
            <a:rPr lang="en-US" sz="2400" dirty="0" smtClean="0">
              <a:latin typeface="Times New Roman" pitchFamily="18" charset="0"/>
              <a:cs typeface="Times New Roman" pitchFamily="18" charset="0"/>
            </a:rPr>
            <a:t>20 000</a:t>
          </a:r>
          <a:endParaRPr lang="en-US" sz="2400" dirty="0">
            <a:latin typeface="Times New Roman" pitchFamily="18" charset="0"/>
            <a:cs typeface="Times New Roman" pitchFamily="18" charset="0"/>
          </a:endParaRPr>
        </a:p>
      </dgm:t>
    </dgm:pt>
    <dgm:pt modelId="{2FF4CF14-A7D4-4329-9A95-E2CD72422C91}" type="parTrans" cxnId="{94C5C38C-DEE5-4032-B458-5BD3E740854E}">
      <dgm:prSet/>
      <dgm:spPr/>
      <dgm:t>
        <a:bodyPr/>
        <a:lstStyle/>
        <a:p>
          <a:endParaRPr lang="en-US"/>
        </a:p>
      </dgm:t>
    </dgm:pt>
    <dgm:pt modelId="{83CC69B6-EC72-485C-9F46-3A2085D8B78D}" type="sibTrans" cxnId="{94C5C38C-DEE5-4032-B458-5BD3E740854E}">
      <dgm:prSet/>
      <dgm:spPr/>
      <dgm:t>
        <a:bodyPr/>
        <a:lstStyle/>
        <a:p>
          <a:endParaRPr lang="en-US"/>
        </a:p>
      </dgm:t>
    </dgm:pt>
    <dgm:pt modelId="{46B7C5E1-7A48-4618-81C7-5973E02B283F}">
      <dgm:prSet phldrT="[Text]" custT="1"/>
      <dgm:spPr/>
      <dgm:t>
        <a:bodyPr/>
        <a:lstStyle/>
        <a:p>
          <a:r>
            <a:rPr lang="en-US" sz="2400" dirty="0" smtClean="0">
              <a:latin typeface="Times New Roman" pitchFamily="18" charset="0"/>
              <a:cs typeface="Times New Roman" pitchFamily="18" charset="0"/>
            </a:rPr>
            <a:t>25 000</a:t>
          </a:r>
          <a:endParaRPr lang="en-US" sz="2400" dirty="0">
            <a:latin typeface="Times New Roman" pitchFamily="18" charset="0"/>
            <a:cs typeface="Times New Roman" pitchFamily="18" charset="0"/>
          </a:endParaRPr>
        </a:p>
      </dgm:t>
    </dgm:pt>
    <dgm:pt modelId="{CDB8E45C-5A7A-43BA-A9F7-489352A197B8}" type="parTrans" cxnId="{65F7EFA9-4244-44B6-8721-35BA1053A967}">
      <dgm:prSet/>
      <dgm:spPr/>
      <dgm:t>
        <a:bodyPr/>
        <a:lstStyle/>
        <a:p>
          <a:endParaRPr lang="en-US"/>
        </a:p>
      </dgm:t>
    </dgm:pt>
    <dgm:pt modelId="{9C5C84D1-867E-495D-A635-C5A0EAB331B5}" type="sibTrans" cxnId="{65F7EFA9-4244-44B6-8721-35BA1053A967}">
      <dgm:prSet/>
      <dgm:spPr/>
      <dgm:t>
        <a:bodyPr/>
        <a:lstStyle/>
        <a:p>
          <a:endParaRPr lang="en-US"/>
        </a:p>
      </dgm:t>
    </dgm:pt>
    <dgm:pt modelId="{B996998B-D3F9-451C-BB8D-83952C9E4B35}">
      <dgm:prSet phldrT="[Text]" custT="1"/>
      <dgm:spPr/>
      <dgm:t>
        <a:bodyPr/>
        <a:lstStyle/>
        <a:p>
          <a:r>
            <a:rPr lang="mn-MN" sz="2400" dirty="0" smtClean="0">
              <a:latin typeface="Times New Roman" pitchFamily="18" charset="0"/>
              <a:cs typeface="Times New Roman" pitchFamily="18" charset="0"/>
            </a:rPr>
            <a:t>21</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dgm:t>
    </dgm:pt>
    <dgm:pt modelId="{4274DD34-CC52-4484-89CB-AA9318F457B1}" type="parTrans" cxnId="{4CCB918F-971B-484B-9F1D-7C70CBA9A9F4}">
      <dgm:prSet/>
      <dgm:spPr/>
      <dgm:t>
        <a:bodyPr/>
        <a:lstStyle/>
        <a:p>
          <a:endParaRPr lang="en-US"/>
        </a:p>
      </dgm:t>
    </dgm:pt>
    <dgm:pt modelId="{B1AB5BE1-9D39-4BC8-9A78-0D1F2851114F}" type="sibTrans" cxnId="{4CCB918F-971B-484B-9F1D-7C70CBA9A9F4}">
      <dgm:prSet/>
      <dgm:spPr/>
      <dgm:t>
        <a:bodyPr/>
        <a:lstStyle/>
        <a:p>
          <a:endParaRPr lang="en-US"/>
        </a:p>
      </dgm:t>
    </dgm:pt>
    <dgm:pt modelId="{BA52A1D7-AA2D-40AC-B85C-80ECA1825E80}">
      <dgm:prSet phldrT="[Text]" custT="1"/>
      <dgm:spPr/>
      <dgm:t>
        <a:bodyPr/>
        <a:lstStyle/>
        <a:p>
          <a:r>
            <a:rPr lang="mn-MN" sz="2400" dirty="0" smtClean="0">
              <a:latin typeface="Times New Roman" pitchFamily="18" charset="0"/>
              <a:cs typeface="Times New Roman" pitchFamily="18" charset="0"/>
            </a:rPr>
            <a:t>20</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dgm:t>
    </dgm:pt>
    <dgm:pt modelId="{073106D2-37FB-4D23-BB37-37ADA25BCBA1}" type="parTrans" cxnId="{81CD75BD-0D73-4E7B-A036-4F70D08ABE24}">
      <dgm:prSet/>
      <dgm:spPr/>
      <dgm:t>
        <a:bodyPr/>
        <a:lstStyle/>
        <a:p>
          <a:endParaRPr lang="en-US"/>
        </a:p>
      </dgm:t>
    </dgm:pt>
    <dgm:pt modelId="{E65A8732-A4D8-4793-840D-8BCFCBFB1E0E}" type="sibTrans" cxnId="{81CD75BD-0D73-4E7B-A036-4F70D08ABE24}">
      <dgm:prSet/>
      <dgm:spPr/>
      <dgm:t>
        <a:bodyPr/>
        <a:lstStyle/>
        <a:p>
          <a:endParaRPr lang="en-US"/>
        </a:p>
      </dgm:t>
    </dgm:pt>
    <dgm:pt modelId="{27008A59-B37A-4C55-BC10-64FCC7488E9D}" type="pres">
      <dgm:prSet presAssocID="{7E65197F-537E-484D-9280-F7176618420B}" presName="theList" presStyleCnt="0">
        <dgm:presLayoutVars>
          <dgm:dir/>
          <dgm:animLvl val="lvl"/>
          <dgm:resizeHandles val="exact"/>
        </dgm:presLayoutVars>
      </dgm:prSet>
      <dgm:spPr/>
      <dgm:t>
        <a:bodyPr/>
        <a:lstStyle/>
        <a:p>
          <a:endParaRPr lang="en-US"/>
        </a:p>
      </dgm:t>
    </dgm:pt>
    <dgm:pt modelId="{9B2F0870-AD15-450A-8BBF-F5BD8FF4886E}" type="pres">
      <dgm:prSet presAssocID="{35873F6C-82DE-4015-9C17-2F3477A003F4}" presName="compNode" presStyleCnt="0"/>
      <dgm:spPr/>
      <dgm:t>
        <a:bodyPr/>
        <a:lstStyle/>
        <a:p>
          <a:endParaRPr lang="en-US"/>
        </a:p>
      </dgm:t>
    </dgm:pt>
    <dgm:pt modelId="{215BDE7C-0DD2-4A63-940C-6B0BBEE3E51A}" type="pres">
      <dgm:prSet presAssocID="{35873F6C-82DE-4015-9C17-2F3477A003F4}" presName="aNode" presStyleLbl="bgShp" presStyleIdx="0" presStyleCnt="5"/>
      <dgm:spPr/>
      <dgm:t>
        <a:bodyPr/>
        <a:lstStyle/>
        <a:p>
          <a:endParaRPr lang="en-US"/>
        </a:p>
      </dgm:t>
    </dgm:pt>
    <dgm:pt modelId="{F5055CF6-ECE5-4C9F-9ABE-CFFDBBAAD726}" type="pres">
      <dgm:prSet presAssocID="{35873F6C-82DE-4015-9C17-2F3477A003F4}" presName="textNode" presStyleLbl="bgShp" presStyleIdx="0" presStyleCnt="5"/>
      <dgm:spPr/>
      <dgm:t>
        <a:bodyPr/>
        <a:lstStyle/>
        <a:p>
          <a:endParaRPr lang="en-US"/>
        </a:p>
      </dgm:t>
    </dgm:pt>
    <dgm:pt modelId="{29FD1225-6398-4ACF-B6D5-9A8489169BA4}" type="pres">
      <dgm:prSet presAssocID="{35873F6C-82DE-4015-9C17-2F3477A003F4}" presName="compChildNode" presStyleCnt="0"/>
      <dgm:spPr/>
      <dgm:t>
        <a:bodyPr/>
        <a:lstStyle/>
        <a:p>
          <a:endParaRPr lang="en-US"/>
        </a:p>
      </dgm:t>
    </dgm:pt>
    <dgm:pt modelId="{026BDE75-93A0-4370-B68F-4D58C7C371CC}" type="pres">
      <dgm:prSet presAssocID="{35873F6C-82DE-4015-9C17-2F3477A003F4}" presName="theInnerList" presStyleCnt="0"/>
      <dgm:spPr/>
      <dgm:t>
        <a:bodyPr/>
        <a:lstStyle/>
        <a:p>
          <a:endParaRPr lang="en-US"/>
        </a:p>
      </dgm:t>
    </dgm:pt>
    <dgm:pt modelId="{5DEBB49B-BC1B-47A0-99AD-473BC67EECF4}" type="pres">
      <dgm:prSet presAssocID="{7D8BEE25-15A4-4943-BF01-D94E82F514A6}" presName="childNode" presStyleLbl="node1" presStyleIdx="0" presStyleCnt="15">
        <dgm:presLayoutVars>
          <dgm:bulletEnabled val="1"/>
        </dgm:presLayoutVars>
      </dgm:prSet>
      <dgm:spPr/>
      <dgm:t>
        <a:bodyPr/>
        <a:lstStyle/>
        <a:p>
          <a:endParaRPr lang="en-US"/>
        </a:p>
      </dgm:t>
    </dgm:pt>
    <dgm:pt modelId="{037BC28A-FDE1-4413-9F30-58F35981566B}" type="pres">
      <dgm:prSet presAssocID="{7D8BEE25-15A4-4943-BF01-D94E82F514A6}" presName="aSpace2" presStyleCnt="0"/>
      <dgm:spPr/>
      <dgm:t>
        <a:bodyPr/>
        <a:lstStyle/>
        <a:p>
          <a:endParaRPr lang="en-US"/>
        </a:p>
      </dgm:t>
    </dgm:pt>
    <dgm:pt modelId="{F6C16B06-4C0A-4A78-A70F-592950B678DD}" type="pres">
      <dgm:prSet presAssocID="{BA52A1D7-AA2D-40AC-B85C-80ECA1825E80}" presName="childNode" presStyleLbl="node1" presStyleIdx="1" presStyleCnt="15">
        <dgm:presLayoutVars>
          <dgm:bulletEnabled val="1"/>
        </dgm:presLayoutVars>
      </dgm:prSet>
      <dgm:spPr/>
      <dgm:t>
        <a:bodyPr/>
        <a:lstStyle/>
        <a:p>
          <a:endParaRPr lang="en-US"/>
        </a:p>
      </dgm:t>
    </dgm:pt>
    <dgm:pt modelId="{0A675C03-2C56-4C22-A95F-6A1C243A4681}" type="pres">
      <dgm:prSet presAssocID="{BA52A1D7-AA2D-40AC-B85C-80ECA1825E80}" presName="aSpace2" presStyleCnt="0"/>
      <dgm:spPr/>
      <dgm:t>
        <a:bodyPr/>
        <a:lstStyle/>
        <a:p>
          <a:endParaRPr lang="en-US"/>
        </a:p>
      </dgm:t>
    </dgm:pt>
    <dgm:pt modelId="{51BA26D3-C2A1-4446-9070-D756476BB67E}" type="pres">
      <dgm:prSet presAssocID="{DBB514AE-301F-4885-B8A4-3DA58A912B7B}" presName="childNode" presStyleLbl="node1" presStyleIdx="2" presStyleCnt="15">
        <dgm:presLayoutVars>
          <dgm:bulletEnabled val="1"/>
        </dgm:presLayoutVars>
      </dgm:prSet>
      <dgm:spPr/>
      <dgm:t>
        <a:bodyPr/>
        <a:lstStyle/>
        <a:p>
          <a:endParaRPr lang="en-US"/>
        </a:p>
      </dgm:t>
    </dgm:pt>
    <dgm:pt modelId="{27DA1E34-F3C8-490F-98CF-70A8E6F150A5}" type="pres">
      <dgm:prSet presAssocID="{35873F6C-82DE-4015-9C17-2F3477A003F4}" presName="aSpace" presStyleCnt="0"/>
      <dgm:spPr/>
      <dgm:t>
        <a:bodyPr/>
        <a:lstStyle/>
        <a:p>
          <a:endParaRPr lang="en-US"/>
        </a:p>
      </dgm:t>
    </dgm:pt>
    <dgm:pt modelId="{0E430531-FED4-40F4-8730-C554F59C82CB}" type="pres">
      <dgm:prSet presAssocID="{4DD455D4-5DA5-47CE-9B99-B69EBA6816B1}" presName="compNode" presStyleCnt="0"/>
      <dgm:spPr/>
      <dgm:t>
        <a:bodyPr/>
        <a:lstStyle/>
        <a:p>
          <a:endParaRPr lang="en-US"/>
        </a:p>
      </dgm:t>
    </dgm:pt>
    <dgm:pt modelId="{F4F2C175-86DF-447B-A333-65C4252C2F82}" type="pres">
      <dgm:prSet presAssocID="{4DD455D4-5DA5-47CE-9B99-B69EBA6816B1}" presName="aNode" presStyleLbl="bgShp" presStyleIdx="1" presStyleCnt="5"/>
      <dgm:spPr/>
      <dgm:t>
        <a:bodyPr/>
        <a:lstStyle/>
        <a:p>
          <a:endParaRPr lang="en-US"/>
        </a:p>
      </dgm:t>
    </dgm:pt>
    <dgm:pt modelId="{956B4FF8-6D61-4447-8E62-A15709E0E60F}" type="pres">
      <dgm:prSet presAssocID="{4DD455D4-5DA5-47CE-9B99-B69EBA6816B1}" presName="textNode" presStyleLbl="bgShp" presStyleIdx="1" presStyleCnt="5"/>
      <dgm:spPr/>
      <dgm:t>
        <a:bodyPr/>
        <a:lstStyle/>
        <a:p>
          <a:endParaRPr lang="en-US"/>
        </a:p>
      </dgm:t>
    </dgm:pt>
    <dgm:pt modelId="{994DF599-404E-41B4-82C8-BC2D0F29C724}" type="pres">
      <dgm:prSet presAssocID="{4DD455D4-5DA5-47CE-9B99-B69EBA6816B1}" presName="compChildNode" presStyleCnt="0"/>
      <dgm:spPr/>
      <dgm:t>
        <a:bodyPr/>
        <a:lstStyle/>
        <a:p>
          <a:endParaRPr lang="en-US"/>
        </a:p>
      </dgm:t>
    </dgm:pt>
    <dgm:pt modelId="{808E410F-6F0D-4096-9C4F-14F74FC88A8C}" type="pres">
      <dgm:prSet presAssocID="{4DD455D4-5DA5-47CE-9B99-B69EBA6816B1}" presName="theInnerList" presStyleCnt="0"/>
      <dgm:spPr/>
      <dgm:t>
        <a:bodyPr/>
        <a:lstStyle/>
        <a:p>
          <a:endParaRPr lang="en-US"/>
        </a:p>
      </dgm:t>
    </dgm:pt>
    <dgm:pt modelId="{2951E44B-A0A5-4CCC-84E1-74295B950F28}" type="pres">
      <dgm:prSet presAssocID="{93210EA8-8F63-49D3-A066-D0ED4CC8C26E}" presName="childNode" presStyleLbl="node1" presStyleIdx="3" presStyleCnt="15">
        <dgm:presLayoutVars>
          <dgm:bulletEnabled val="1"/>
        </dgm:presLayoutVars>
      </dgm:prSet>
      <dgm:spPr/>
      <dgm:t>
        <a:bodyPr/>
        <a:lstStyle/>
        <a:p>
          <a:endParaRPr lang="en-US"/>
        </a:p>
      </dgm:t>
    </dgm:pt>
    <dgm:pt modelId="{67B26602-8D9E-4E60-949D-173C4915CC5A}" type="pres">
      <dgm:prSet presAssocID="{93210EA8-8F63-49D3-A066-D0ED4CC8C26E}" presName="aSpace2" presStyleCnt="0"/>
      <dgm:spPr/>
      <dgm:t>
        <a:bodyPr/>
        <a:lstStyle/>
        <a:p>
          <a:endParaRPr lang="en-US"/>
        </a:p>
      </dgm:t>
    </dgm:pt>
    <dgm:pt modelId="{919CCA24-BEA9-4B7C-B684-631325553F6A}" type="pres">
      <dgm:prSet presAssocID="{654C9112-EED8-4006-92FF-272BE559341A}" presName="childNode" presStyleLbl="node1" presStyleIdx="4" presStyleCnt="15">
        <dgm:presLayoutVars>
          <dgm:bulletEnabled val="1"/>
        </dgm:presLayoutVars>
      </dgm:prSet>
      <dgm:spPr/>
      <dgm:t>
        <a:bodyPr/>
        <a:lstStyle/>
        <a:p>
          <a:endParaRPr lang="en-US"/>
        </a:p>
      </dgm:t>
    </dgm:pt>
    <dgm:pt modelId="{F9056935-D678-437C-B7CA-18A1D2772A23}" type="pres">
      <dgm:prSet presAssocID="{654C9112-EED8-4006-92FF-272BE559341A}" presName="aSpace2" presStyleCnt="0"/>
      <dgm:spPr/>
      <dgm:t>
        <a:bodyPr/>
        <a:lstStyle/>
        <a:p>
          <a:endParaRPr lang="en-US"/>
        </a:p>
      </dgm:t>
    </dgm:pt>
    <dgm:pt modelId="{527EE691-1A06-498B-9B09-9DBF94AFA928}" type="pres">
      <dgm:prSet presAssocID="{46B7C5E1-7A48-4618-81C7-5973E02B283F}" presName="childNode" presStyleLbl="node1" presStyleIdx="5" presStyleCnt="15">
        <dgm:presLayoutVars>
          <dgm:bulletEnabled val="1"/>
        </dgm:presLayoutVars>
      </dgm:prSet>
      <dgm:spPr/>
      <dgm:t>
        <a:bodyPr/>
        <a:lstStyle/>
        <a:p>
          <a:endParaRPr lang="en-US"/>
        </a:p>
      </dgm:t>
    </dgm:pt>
    <dgm:pt modelId="{CF423819-ED2D-4AF3-9CA5-8D729216A956}" type="pres">
      <dgm:prSet presAssocID="{4DD455D4-5DA5-47CE-9B99-B69EBA6816B1}" presName="aSpace" presStyleCnt="0"/>
      <dgm:spPr/>
      <dgm:t>
        <a:bodyPr/>
        <a:lstStyle/>
        <a:p>
          <a:endParaRPr lang="en-US"/>
        </a:p>
      </dgm:t>
    </dgm:pt>
    <dgm:pt modelId="{39EE2F54-FC6E-4BF0-9649-AEBBD4907C2F}" type="pres">
      <dgm:prSet presAssocID="{CAFA3F80-3DC7-4C24-824D-CE3DDDFD9FCC}" presName="compNode" presStyleCnt="0"/>
      <dgm:spPr/>
      <dgm:t>
        <a:bodyPr/>
        <a:lstStyle/>
        <a:p>
          <a:endParaRPr lang="en-US"/>
        </a:p>
      </dgm:t>
    </dgm:pt>
    <dgm:pt modelId="{2D3DD7B4-CD66-43A4-A041-9BD92B06BDB1}" type="pres">
      <dgm:prSet presAssocID="{CAFA3F80-3DC7-4C24-824D-CE3DDDFD9FCC}" presName="aNode" presStyleLbl="bgShp" presStyleIdx="2" presStyleCnt="5"/>
      <dgm:spPr/>
      <dgm:t>
        <a:bodyPr/>
        <a:lstStyle/>
        <a:p>
          <a:endParaRPr lang="en-US"/>
        </a:p>
      </dgm:t>
    </dgm:pt>
    <dgm:pt modelId="{B3879D0E-447B-4FB8-B1A6-585B21EA0B4A}" type="pres">
      <dgm:prSet presAssocID="{CAFA3F80-3DC7-4C24-824D-CE3DDDFD9FCC}" presName="textNode" presStyleLbl="bgShp" presStyleIdx="2" presStyleCnt="5"/>
      <dgm:spPr/>
      <dgm:t>
        <a:bodyPr/>
        <a:lstStyle/>
        <a:p>
          <a:endParaRPr lang="en-US"/>
        </a:p>
      </dgm:t>
    </dgm:pt>
    <dgm:pt modelId="{027A98AF-14BB-48C4-89EF-224C2B83931A}" type="pres">
      <dgm:prSet presAssocID="{CAFA3F80-3DC7-4C24-824D-CE3DDDFD9FCC}" presName="compChildNode" presStyleCnt="0"/>
      <dgm:spPr/>
      <dgm:t>
        <a:bodyPr/>
        <a:lstStyle/>
        <a:p>
          <a:endParaRPr lang="en-US"/>
        </a:p>
      </dgm:t>
    </dgm:pt>
    <dgm:pt modelId="{D03AB44A-D92D-4D44-AF2A-222B66AFE807}" type="pres">
      <dgm:prSet presAssocID="{CAFA3F80-3DC7-4C24-824D-CE3DDDFD9FCC}" presName="theInnerList" presStyleCnt="0"/>
      <dgm:spPr/>
      <dgm:t>
        <a:bodyPr/>
        <a:lstStyle/>
        <a:p>
          <a:endParaRPr lang="en-US"/>
        </a:p>
      </dgm:t>
    </dgm:pt>
    <dgm:pt modelId="{621E4B97-FDED-459F-8B0F-E0CA7B206FBC}" type="pres">
      <dgm:prSet presAssocID="{2DCD86B4-4053-4656-9541-30B993477BA6}" presName="childNode" presStyleLbl="node1" presStyleIdx="6" presStyleCnt="15">
        <dgm:presLayoutVars>
          <dgm:bulletEnabled val="1"/>
        </dgm:presLayoutVars>
      </dgm:prSet>
      <dgm:spPr/>
      <dgm:t>
        <a:bodyPr/>
        <a:lstStyle/>
        <a:p>
          <a:endParaRPr lang="en-US"/>
        </a:p>
      </dgm:t>
    </dgm:pt>
    <dgm:pt modelId="{0BEE319C-9CB7-4D1B-A592-D3F4FC712953}" type="pres">
      <dgm:prSet presAssocID="{2DCD86B4-4053-4656-9541-30B993477BA6}" presName="aSpace2" presStyleCnt="0"/>
      <dgm:spPr/>
      <dgm:t>
        <a:bodyPr/>
        <a:lstStyle/>
        <a:p>
          <a:endParaRPr lang="en-US"/>
        </a:p>
      </dgm:t>
    </dgm:pt>
    <dgm:pt modelId="{FE743437-17A1-4565-AF1B-3D750687963E}" type="pres">
      <dgm:prSet presAssocID="{8A30A41F-E62A-4D79-8C7E-87855D74577B}" presName="childNode" presStyleLbl="node1" presStyleIdx="7" presStyleCnt="15">
        <dgm:presLayoutVars>
          <dgm:bulletEnabled val="1"/>
        </dgm:presLayoutVars>
      </dgm:prSet>
      <dgm:spPr/>
      <dgm:t>
        <a:bodyPr/>
        <a:lstStyle/>
        <a:p>
          <a:endParaRPr lang="en-US"/>
        </a:p>
      </dgm:t>
    </dgm:pt>
    <dgm:pt modelId="{89C52619-2074-4249-88EA-A1A29BBB3B1C}" type="pres">
      <dgm:prSet presAssocID="{8A30A41F-E62A-4D79-8C7E-87855D74577B}" presName="aSpace2" presStyleCnt="0"/>
      <dgm:spPr/>
      <dgm:t>
        <a:bodyPr/>
        <a:lstStyle/>
        <a:p>
          <a:endParaRPr lang="en-US"/>
        </a:p>
      </dgm:t>
    </dgm:pt>
    <dgm:pt modelId="{CF2DAE46-11F2-4BD3-8277-6DFECC227B09}" type="pres">
      <dgm:prSet presAssocID="{B996998B-D3F9-451C-BB8D-83952C9E4B35}" presName="childNode" presStyleLbl="node1" presStyleIdx="8" presStyleCnt="15">
        <dgm:presLayoutVars>
          <dgm:bulletEnabled val="1"/>
        </dgm:presLayoutVars>
      </dgm:prSet>
      <dgm:spPr/>
      <dgm:t>
        <a:bodyPr/>
        <a:lstStyle/>
        <a:p>
          <a:endParaRPr lang="en-US"/>
        </a:p>
      </dgm:t>
    </dgm:pt>
    <dgm:pt modelId="{E12FC232-7C21-46AC-BFE8-5B7B500D602D}" type="pres">
      <dgm:prSet presAssocID="{CAFA3F80-3DC7-4C24-824D-CE3DDDFD9FCC}" presName="aSpace" presStyleCnt="0"/>
      <dgm:spPr/>
      <dgm:t>
        <a:bodyPr/>
        <a:lstStyle/>
        <a:p>
          <a:endParaRPr lang="en-US"/>
        </a:p>
      </dgm:t>
    </dgm:pt>
    <dgm:pt modelId="{8AC760F9-0C6B-4F51-83C7-4400A1463840}" type="pres">
      <dgm:prSet presAssocID="{2F1739C3-E814-4A0B-88B3-4CA99FC23AD3}" presName="compNode" presStyleCnt="0"/>
      <dgm:spPr/>
      <dgm:t>
        <a:bodyPr/>
        <a:lstStyle/>
        <a:p>
          <a:endParaRPr lang="en-US"/>
        </a:p>
      </dgm:t>
    </dgm:pt>
    <dgm:pt modelId="{40FE4211-05F6-429F-93A9-6E1990E61E4B}" type="pres">
      <dgm:prSet presAssocID="{2F1739C3-E814-4A0B-88B3-4CA99FC23AD3}" presName="aNode" presStyleLbl="bgShp" presStyleIdx="3" presStyleCnt="5"/>
      <dgm:spPr/>
      <dgm:t>
        <a:bodyPr/>
        <a:lstStyle/>
        <a:p>
          <a:endParaRPr lang="en-US"/>
        </a:p>
      </dgm:t>
    </dgm:pt>
    <dgm:pt modelId="{351C9392-1EE0-466A-A369-81D8BCFF3F67}" type="pres">
      <dgm:prSet presAssocID="{2F1739C3-E814-4A0B-88B3-4CA99FC23AD3}" presName="textNode" presStyleLbl="bgShp" presStyleIdx="3" presStyleCnt="5"/>
      <dgm:spPr/>
      <dgm:t>
        <a:bodyPr/>
        <a:lstStyle/>
        <a:p>
          <a:endParaRPr lang="en-US"/>
        </a:p>
      </dgm:t>
    </dgm:pt>
    <dgm:pt modelId="{3A633D5E-DB4E-4521-AF5F-301BD8B09AC8}" type="pres">
      <dgm:prSet presAssocID="{2F1739C3-E814-4A0B-88B3-4CA99FC23AD3}" presName="compChildNode" presStyleCnt="0"/>
      <dgm:spPr/>
      <dgm:t>
        <a:bodyPr/>
        <a:lstStyle/>
        <a:p>
          <a:endParaRPr lang="en-US"/>
        </a:p>
      </dgm:t>
    </dgm:pt>
    <dgm:pt modelId="{B463BABF-3159-404F-B5D3-59722A915EBD}" type="pres">
      <dgm:prSet presAssocID="{2F1739C3-E814-4A0B-88B3-4CA99FC23AD3}" presName="theInnerList" presStyleCnt="0"/>
      <dgm:spPr/>
      <dgm:t>
        <a:bodyPr/>
        <a:lstStyle/>
        <a:p>
          <a:endParaRPr lang="en-US"/>
        </a:p>
      </dgm:t>
    </dgm:pt>
    <dgm:pt modelId="{A44FB57C-3DFE-429F-9659-E051BBA9DCF8}" type="pres">
      <dgm:prSet presAssocID="{7AC9D904-A268-47C3-A489-7D0D361B00AA}" presName="childNode" presStyleLbl="node1" presStyleIdx="9" presStyleCnt="15">
        <dgm:presLayoutVars>
          <dgm:bulletEnabled val="1"/>
        </dgm:presLayoutVars>
      </dgm:prSet>
      <dgm:spPr/>
      <dgm:t>
        <a:bodyPr/>
        <a:lstStyle/>
        <a:p>
          <a:endParaRPr lang="en-US"/>
        </a:p>
      </dgm:t>
    </dgm:pt>
    <dgm:pt modelId="{32D22AEB-F916-4428-A665-174B572FADC8}" type="pres">
      <dgm:prSet presAssocID="{7AC9D904-A268-47C3-A489-7D0D361B00AA}" presName="aSpace2" presStyleCnt="0"/>
      <dgm:spPr/>
      <dgm:t>
        <a:bodyPr/>
        <a:lstStyle/>
        <a:p>
          <a:endParaRPr lang="en-US"/>
        </a:p>
      </dgm:t>
    </dgm:pt>
    <dgm:pt modelId="{6507797B-30C3-4BD1-A490-27EE047B5B3C}" type="pres">
      <dgm:prSet presAssocID="{8DEC4BC2-EE68-414E-88C7-C14CD614B91C}" presName="childNode" presStyleLbl="node1" presStyleIdx="10" presStyleCnt="15">
        <dgm:presLayoutVars>
          <dgm:bulletEnabled val="1"/>
        </dgm:presLayoutVars>
      </dgm:prSet>
      <dgm:spPr/>
      <dgm:t>
        <a:bodyPr/>
        <a:lstStyle/>
        <a:p>
          <a:endParaRPr lang="en-US"/>
        </a:p>
      </dgm:t>
    </dgm:pt>
    <dgm:pt modelId="{7D7D432C-F4B6-4C88-ACAC-82FD529DA269}" type="pres">
      <dgm:prSet presAssocID="{8DEC4BC2-EE68-414E-88C7-C14CD614B91C}" presName="aSpace2" presStyleCnt="0"/>
      <dgm:spPr/>
      <dgm:t>
        <a:bodyPr/>
        <a:lstStyle/>
        <a:p>
          <a:endParaRPr lang="en-US"/>
        </a:p>
      </dgm:t>
    </dgm:pt>
    <dgm:pt modelId="{C567F814-4DC4-4F31-8A0F-CE79924E7D56}" type="pres">
      <dgm:prSet presAssocID="{D7B4E3E7-F565-441A-A8D0-745963AE12A7}" presName="childNode" presStyleLbl="node1" presStyleIdx="11" presStyleCnt="15">
        <dgm:presLayoutVars>
          <dgm:bulletEnabled val="1"/>
        </dgm:presLayoutVars>
      </dgm:prSet>
      <dgm:spPr/>
      <dgm:t>
        <a:bodyPr/>
        <a:lstStyle/>
        <a:p>
          <a:endParaRPr lang="en-US"/>
        </a:p>
      </dgm:t>
    </dgm:pt>
    <dgm:pt modelId="{135BD271-F250-4C1F-9878-9EDAA9F596BA}" type="pres">
      <dgm:prSet presAssocID="{2F1739C3-E814-4A0B-88B3-4CA99FC23AD3}" presName="aSpace" presStyleCnt="0"/>
      <dgm:spPr/>
      <dgm:t>
        <a:bodyPr/>
        <a:lstStyle/>
        <a:p>
          <a:endParaRPr lang="en-US"/>
        </a:p>
      </dgm:t>
    </dgm:pt>
    <dgm:pt modelId="{B482B522-E9C2-4680-A86E-E201E0C4578C}" type="pres">
      <dgm:prSet presAssocID="{2DA50D42-3019-4D37-BFC6-E5B1E347CA1A}" presName="compNode" presStyleCnt="0"/>
      <dgm:spPr/>
      <dgm:t>
        <a:bodyPr/>
        <a:lstStyle/>
        <a:p>
          <a:endParaRPr lang="en-US"/>
        </a:p>
      </dgm:t>
    </dgm:pt>
    <dgm:pt modelId="{33F531B4-97FC-40F4-A169-B00368781677}" type="pres">
      <dgm:prSet presAssocID="{2DA50D42-3019-4D37-BFC6-E5B1E347CA1A}" presName="aNode" presStyleLbl="bgShp" presStyleIdx="4" presStyleCnt="5"/>
      <dgm:spPr/>
      <dgm:t>
        <a:bodyPr/>
        <a:lstStyle/>
        <a:p>
          <a:endParaRPr lang="en-US"/>
        </a:p>
      </dgm:t>
    </dgm:pt>
    <dgm:pt modelId="{62722046-85DB-4B43-88A0-78677B6242C7}" type="pres">
      <dgm:prSet presAssocID="{2DA50D42-3019-4D37-BFC6-E5B1E347CA1A}" presName="textNode" presStyleLbl="bgShp" presStyleIdx="4" presStyleCnt="5"/>
      <dgm:spPr/>
      <dgm:t>
        <a:bodyPr/>
        <a:lstStyle/>
        <a:p>
          <a:endParaRPr lang="en-US"/>
        </a:p>
      </dgm:t>
    </dgm:pt>
    <dgm:pt modelId="{A227749A-9881-4989-BED9-102215B7803E}" type="pres">
      <dgm:prSet presAssocID="{2DA50D42-3019-4D37-BFC6-E5B1E347CA1A}" presName="compChildNode" presStyleCnt="0"/>
      <dgm:spPr/>
      <dgm:t>
        <a:bodyPr/>
        <a:lstStyle/>
        <a:p>
          <a:endParaRPr lang="en-US"/>
        </a:p>
      </dgm:t>
    </dgm:pt>
    <dgm:pt modelId="{F8392A07-DA8B-43A5-A52B-C3EA2C76AA72}" type="pres">
      <dgm:prSet presAssocID="{2DA50D42-3019-4D37-BFC6-E5B1E347CA1A}" presName="theInnerList" presStyleCnt="0"/>
      <dgm:spPr/>
      <dgm:t>
        <a:bodyPr/>
        <a:lstStyle/>
        <a:p>
          <a:endParaRPr lang="en-US"/>
        </a:p>
      </dgm:t>
    </dgm:pt>
    <dgm:pt modelId="{118098CE-AAF1-41DD-826B-0B6AC68872AF}" type="pres">
      <dgm:prSet presAssocID="{22A779A0-5597-4C8F-8CDD-48239A075BA0}" presName="childNode" presStyleLbl="node1" presStyleIdx="12" presStyleCnt="15">
        <dgm:presLayoutVars>
          <dgm:bulletEnabled val="1"/>
        </dgm:presLayoutVars>
      </dgm:prSet>
      <dgm:spPr/>
      <dgm:t>
        <a:bodyPr/>
        <a:lstStyle/>
        <a:p>
          <a:endParaRPr lang="en-US"/>
        </a:p>
      </dgm:t>
    </dgm:pt>
    <dgm:pt modelId="{900763EF-766F-4A08-8F88-72968979449B}" type="pres">
      <dgm:prSet presAssocID="{22A779A0-5597-4C8F-8CDD-48239A075BA0}" presName="aSpace2" presStyleCnt="0"/>
      <dgm:spPr/>
      <dgm:t>
        <a:bodyPr/>
        <a:lstStyle/>
        <a:p>
          <a:endParaRPr lang="en-US"/>
        </a:p>
      </dgm:t>
    </dgm:pt>
    <dgm:pt modelId="{FE9AD3CB-52AA-45FF-94D8-EE786D85251B}" type="pres">
      <dgm:prSet presAssocID="{D38B2708-F359-4AE4-9DEA-3077374A26CC}" presName="childNode" presStyleLbl="node1" presStyleIdx="13" presStyleCnt="15">
        <dgm:presLayoutVars>
          <dgm:bulletEnabled val="1"/>
        </dgm:presLayoutVars>
      </dgm:prSet>
      <dgm:spPr/>
      <dgm:t>
        <a:bodyPr/>
        <a:lstStyle/>
        <a:p>
          <a:endParaRPr lang="en-US"/>
        </a:p>
      </dgm:t>
    </dgm:pt>
    <dgm:pt modelId="{1E256556-35B3-425E-8557-C19BF9426C5E}" type="pres">
      <dgm:prSet presAssocID="{D38B2708-F359-4AE4-9DEA-3077374A26CC}" presName="aSpace2" presStyleCnt="0"/>
      <dgm:spPr/>
      <dgm:t>
        <a:bodyPr/>
        <a:lstStyle/>
        <a:p>
          <a:endParaRPr lang="en-US"/>
        </a:p>
      </dgm:t>
    </dgm:pt>
    <dgm:pt modelId="{FE7A7DC9-1AED-470F-9684-464549BBDF38}" type="pres">
      <dgm:prSet presAssocID="{786745F3-80EA-4451-AD22-9E1F1D7B2A6C}" presName="childNode" presStyleLbl="node1" presStyleIdx="14" presStyleCnt="15">
        <dgm:presLayoutVars>
          <dgm:bulletEnabled val="1"/>
        </dgm:presLayoutVars>
      </dgm:prSet>
      <dgm:spPr/>
      <dgm:t>
        <a:bodyPr/>
        <a:lstStyle/>
        <a:p>
          <a:endParaRPr lang="en-US"/>
        </a:p>
      </dgm:t>
    </dgm:pt>
  </dgm:ptLst>
  <dgm:cxnLst>
    <dgm:cxn modelId="{F7C07BA4-532C-4D9F-BD55-1B2596F8D968}" srcId="{2F1739C3-E814-4A0B-88B3-4CA99FC23AD3}" destId="{7AC9D904-A268-47C3-A489-7D0D361B00AA}" srcOrd="0" destOrd="0" parTransId="{2F749842-14DF-4720-BDDC-04A46B6D6871}" sibTransId="{9E833C8B-B0B2-4ACE-A26F-97863044E63A}"/>
    <dgm:cxn modelId="{0DE717D6-2BFC-406D-B090-5842F04C510A}" type="presOf" srcId="{4DD455D4-5DA5-47CE-9B99-B69EBA6816B1}" destId="{F4F2C175-86DF-447B-A333-65C4252C2F82}" srcOrd="0" destOrd="0" presId="urn:microsoft.com/office/officeart/2005/8/layout/lProcess2"/>
    <dgm:cxn modelId="{5A9AB969-3F4F-4FC5-A44E-D5A19D597DBB}" type="presOf" srcId="{786745F3-80EA-4451-AD22-9E1F1D7B2A6C}" destId="{FE7A7DC9-1AED-470F-9684-464549BBDF38}" srcOrd="0" destOrd="0" presId="urn:microsoft.com/office/officeart/2005/8/layout/lProcess2"/>
    <dgm:cxn modelId="{80733A49-7873-4546-B1E1-939284F3C77E}" srcId="{7E65197F-537E-484D-9280-F7176618420B}" destId="{4DD455D4-5DA5-47CE-9B99-B69EBA6816B1}" srcOrd="1" destOrd="0" parTransId="{D731CD2F-F36A-4502-A7CC-28F8E09DF261}" sibTransId="{A4AA5C8F-AA32-43C1-8F87-8445C0DB7CDF}"/>
    <dgm:cxn modelId="{AE40F5EB-D901-4CD1-AB1D-725075177A97}" type="presOf" srcId="{8A30A41F-E62A-4D79-8C7E-87855D74577B}" destId="{FE743437-17A1-4565-AF1B-3D750687963E}" srcOrd="0" destOrd="0" presId="urn:microsoft.com/office/officeart/2005/8/layout/lProcess2"/>
    <dgm:cxn modelId="{1363C05B-CFAB-4CD2-BDB0-94086AEE41FC}" type="presOf" srcId="{7E65197F-537E-484D-9280-F7176618420B}" destId="{27008A59-B37A-4C55-BC10-64FCC7488E9D}" srcOrd="0" destOrd="0" presId="urn:microsoft.com/office/officeart/2005/8/layout/lProcess2"/>
    <dgm:cxn modelId="{4FB61021-2F5A-41B3-B02D-4809D0D48E15}" type="presOf" srcId="{D38B2708-F359-4AE4-9DEA-3077374A26CC}" destId="{FE9AD3CB-52AA-45FF-94D8-EE786D85251B}" srcOrd="0" destOrd="0" presId="urn:microsoft.com/office/officeart/2005/8/layout/lProcess2"/>
    <dgm:cxn modelId="{8DE8D3F2-3DB3-4050-B9B7-80C54DE0447A}" type="presOf" srcId="{35873F6C-82DE-4015-9C17-2F3477A003F4}" destId="{F5055CF6-ECE5-4C9F-9ABE-CFFDBBAAD726}" srcOrd="1" destOrd="0" presId="urn:microsoft.com/office/officeart/2005/8/layout/lProcess2"/>
    <dgm:cxn modelId="{9E144682-8AE4-443C-9E99-FCE2AF145E18}" type="presOf" srcId="{7D8BEE25-15A4-4943-BF01-D94E82F514A6}" destId="{5DEBB49B-BC1B-47A0-99AD-473BC67EECF4}" srcOrd="0" destOrd="0" presId="urn:microsoft.com/office/officeart/2005/8/layout/lProcess2"/>
    <dgm:cxn modelId="{CE0CA781-F5A0-4EBC-9CA3-2821BE843CE8}" srcId="{35873F6C-82DE-4015-9C17-2F3477A003F4}" destId="{7D8BEE25-15A4-4943-BF01-D94E82F514A6}" srcOrd="0" destOrd="0" parTransId="{BEA376C8-E17C-409F-8885-841C569067E3}" sibTransId="{6A12AF4C-FBD0-4AC7-85CB-55CAB2CEDC94}"/>
    <dgm:cxn modelId="{DD19B873-612B-4A76-A369-C0A36D426CFD}" type="presOf" srcId="{4DD455D4-5DA5-47CE-9B99-B69EBA6816B1}" destId="{956B4FF8-6D61-4447-8E62-A15709E0E60F}" srcOrd="1" destOrd="0" presId="urn:microsoft.com/office/officeart/2005/8/layout/lProcess2"/>
    <dgm:cxn modelId="{5BD6638A-868D-4E83-BF11-9A095AD1B5AB}" type="presOf" srcId="{CAFA3F80-3DC7-4C24-824D-CE3DDDFD9FCC}" destId="{B3879D0E-447B-4FB8-B1A6-585B21EA0B4A}" srcOrd="1" destOrd="0" presId="urn:microsoft.com/office/officeart/2005/8/layout/lProcess2"/>
    <dgm:cxn modelId="{745DC291-C7AA-4C80-8D83-58D3C9A53181}" type="presOf" srcId="{2DA50D42-3019-4D37-BFC6-E5B1E347CA1A}" destId="{62722046-85DB-4B43-88A0-78677B6242C7}" srcOrd="1" destOrd="0" presId="urn:microsoft.com/office/officeart/2005/8/layout/lProcess2"/>
    <dgm:cxn modelId="{14D3E9F5-C2CD-4BF4-9119-5E3859616455}" srcId="{CAFA3F80-3DC7-4C24-824D-CE3DDDFD9FCC}" destId="{8A30A41F-E62A-4D79-8C7E-87855D74577B}" srcOrd="1" destOrd="0" parTransId="{B6B73217-C663-4BF8-98C4-40F49C18CFBC}" sibTransId="{F12AB102-A868-462D-A3F1-A824BD4AD517}"/>
    <dgm:cxn modelId="{24F5B82B-2656-45B3-805B-B527040EEE69}" type="presOf" srcId="{2F1739C3-E814-4A0B-88B3-4CA99FC23AD3}" destId="{351C9392-1EE0-466A-A369-81D8BCFF3F67}" srcOrd="1" destOrd="0" presId="urn:microsoft.com/office/officeart/2005/8/layout/lProcess2"/>
    <dgm:cxn modelId="{11FC586B-51AF-4740-BF27-F3A283E6623A}" type="presOf" srcId="{22A779A0-5597-4C8F-8CDD-48239A075BA0}" destId="{118098CE-AAF1-41DD-826B-0B6AC68872AF}" srcOrd="0" destOrd="0" presId="urn:microsoft.com/office/officeart/2005/8/layout/lProcess2"/>
    <dgm:cxn modelId="{3A151893-44EE-40C3-8029-8D8EA720F365}" type="presOf" srcId="{DBB514AE-301F-4885-B8A4-3DA58A912B7B}" destId="{51BA26D3-C2A1-4446-9070-D756476BB67E}" srcOrd="0" destOrd="0" presId="urn:microsoft.com/office/officeart/2005/8/layout/lProcess2"/>
    <dgm:cxn modelId="{163F4F6D-1065-4155-86C4-81FB9B29553F}" srcId="{2DA50D42-3019-4D37-BFC6-E5B1E347CA1A}" destId="{22A779A0-5597-4C8F-8CDD-48239A075BA0}" srcOrd="0" destOrd="0" parTransId="{7AA31853-F913-4265-8CC0-45A737F1C2D8}" sibTransId="{1F1C3607-5EE2-4762-9DAC-C15E7576AE89}"/>
    <dgm:cxn modelId="{21E499D4-3FB6-45E6-844F-62DE5B9AA370}" srcId="{7E65197F-537E-484D-9280-F7176618420B}" destId="{2DA50D42-3019-4D37-BFC6-E5B1E347CA1A}" srcOrd="4" destOrd="0" parTransId="{FD238C99-ACCE-4170-B1AD-2B255A69D8B5}" sibTransId="{0F4AB43E-E010-4FB0-855A-29072CABAC2E}"/>
    <dgm:cxn modelId="{13F271F0-46DD-4D2B-8593-72A60719575E}" srcId="{4DD455D4-5DA5-47CE-9B99-B69EBA6816B1}" destId="{93210EA8-8F63-49D3-A066-D0ED4CC8C26E}" srcOrd="0" destOrd="0" parTransId="{9ECF8179-D152-4A7D-AD10-5344B996EF00}" sibTransId="{56730C3F-A95C-44AB-81E8-81949F4AB258}"/>
    <dgm:cxn modelId="{4A2124B2-25A7-46B8-AD0C-8C24F7B7AA15}" type="presOf" srcId="{654C9112-EED8-4006-92FF-272BE559341A}" destId="{919CCA24-BEA9-4B7C-B684-631325553F6A}" srcOrd="0" destOrd="0" presId="urn:microsoft.com/office/officeart/2005/8/layout/lProcess2"/>
    <dgm:cxn modelId="{E084C1C2-840D-435A-A75F-8D6603DA4860}" type="presOf" srcId="{B996998B-D3F9-451C-BB8D-83952C9E4B35}" destId="{CF2DAE46-11F2-4BD3-8277-6DFECC227B09}" srcOrd="0" destOrd="0" presId="urn:microsoft.com/office/officeart/2005/8/layout/lProcess2"/>
    <dgm:cxn modelId="{A59D9FE1-1F6B-4ACC-B1DC-1FF5C8634E8D}" srcId="{CAFA3F80-3DC7-4C24-824D-CE3DDDFD9FCC}" destId="{2DCD86B4-4053-4656-9541-30B993477BA6}" srcOrd="0" destOrd="0" parTransId="{FBD8CE17-0C58-489A-B48D-DEF0EF124142}" sibTransId="{555A0CA8-3E39-4C88-BEFE-7146B76DD165}"/>
    <dgm:cxn modelId="{46A6730D-BB40-40A8-A8BA-7D5EF779030C}" type="presOf" srcId="{CAFA3F80-3DC7-4C24-824D-CE3DDDFD9FCC}" destId="{2D3DD7B4-CD66-43A4-A041-9BD92B06BDB1}" srcOrd="0" destOrd="0" presId="urn:microsoft.com/office/officeart/2005/8/layout/lProcess2"/>
    <dgm:cxn modelId="{1EC8A5B2-2EC4-48D0-89D5-3779DB2F5474}" type="presOf" srcId="{2DA50D42-3019-4D37-BFC6-E5B1E347CA1A}" destId="{33F531B4-97FC-40F4-A169-B00368781677}" srcOrd="0" destOrd="0" presId="urn:microsoft.com/office/officeart/2005/8/layout/lProcess2"/>
    <dgm:cxn modelId="{08C17F07-3D1C-4A1A-9FAA-F6DFEA2A3530}" type="presOf" srcId="{46B7C5E1-7A48-4618-81C7-5973E02B283F}" destId="{527EE691-1A06-498B-9B09-9DBF94AFA928}" srcOrd="0" destOrd="0" presId="urn:microsoft.com/office/officeart/2005/8/layout/lProcess2"/>
    <dgm:cxn modelId="{4E626C7D-6AD2-4402-BC4F-A053ECA0A3AC}" type="presOf" srcId="{35873F6C-82DE-4015-9C17-2F3477A003F4}" destId="{215BDE7C-0DD2-4A63-940C-6B0BBEE3E51A}" srcOrd="0" destOrd="0" presId="urn:microsoft.com/office/officeart/2005/8/layout/lProcess2"/>
    <dgm:cxn modelId="{5D9487BA-239E-4CE1-B3DB-801D9A54F07D}" srcId="{35873F6C-82DE-4015-9C17-2F3477A003F4}" destId="{DBB514AE-301F-4885-B8A4-3DA58A912B7B}" srcOrd="2" destOrd="0" parTransId="{24D629A0-2ECD-4270-BCC0-A5ADB2FFDB05}" sibTransId="{7B59BFDF-464E-4148-8A2D-4A73915ED3A4}"/>
    <dgm:cxn modelId="{81CD75BD-0D73-4E7B-A036-4F70D08ABE24}" srcId="{35873F6C-82DE-4015-9C17-2F3477A003F4}" destId="{BA52A1D7-AA2D-40AC-B85C-80ECA1825E80}" srcOrd="1" destOrd="0" parTransId="{073106D2-37FB-4D23-BB37-37ADA25BCBA1}" sibTransId="{E65A8732-A4D8-4793-840D-8BCFCBFB1E0E}"/>
    <dgm:cxn modelId="{33614F83-88C2-4B8E-8594-C71581994A5D}" type="presOf" srcId="{D7B4E3E7-F565-441A-A8D0-745963AE12A7}" destId="{C567F814-4DC4-4F31-8A0F-CE79924E7D56}" srcOrd="0" destOrd="0" presId="urn:microsoft.com/office/officeart/2005/8/layout/lProcess2"/>
    <dgm:cxn modelId="{727E3025-E49B-4393-82CA-D8F6028A21D9}" srcId="{7E65197F-537E-484D-9280-F7176618420B}" destId="{2F1739C3-E814-4A0B-88B3-4CA99FC23AD3}" srcOrd="3" destOrd="0" parTransId="{1D193F07-7395-4E7D-A961-B4B95FAB4400}" sibTransId="{C51F227E-E830-4F87-9F78-BC8BA87DDC6A}"/>
    <dgm:cxn modelId="{F817574A-DF17-4777-9BF5-23010EC01107}" srcId="{2F1739C3-E814-4A0B-88B3-4CA99FC23AD3}" destId="{D7B4E3E7-F565-441A-A8D0-745963AE12A7}" srcOrd="2" destOrd="0" parTransId="{6199E54F-A150-489F-B120-562D3BD697C3}" sibTransId="{1FF3CB73-AB15-4C64-A753-72C597A39A98}"/>
    <dgm:cxn modelId="{4F90B704-103B-4070-94AA-DA97ECB84BED}" type="presOf" srcId="{2DCD86B4-4053-4656-9541-30B993477BA6}" destId="{621E4B97-FDED-459F-8B0F-E0CA7B206FBC}" srcOrd="0" destOrd="0" presId="urn:microsoft.com/office/officeart/2005/8/layout/lProcess2"/>
    <dgm:cxn modelId="{01304EC3-1619-437D-8995-F70F469B25EE}" srcId="{7E65197F-537E-484D-9280-F7176618420B}" destId="{CAFA3F80-3DC7-4C24-824D-CE3DDDFD9FCC}" srcOrd="2" destOrd="0" parTransId="{EA0AAC59-56A2-4CDA-B5E9-E0F2D1CDB224}" sibTransId="{DFE7B7C6-119B-47AB-85AC-755EF871D64F}"/>
    <dgm:cxn modelId="{ADD5339F-62C5-46D1-B034-AC11E4A21985}" srcId="{7E65197F-537E-484D-9280-F7176618420B}" destId="{35873F6C-82DE-4015-9C17-2F3477A003F4}" srcOrd="0" destOrd="0" parTransId="{613AF0E7-C6B2-45BB-8750-9B7B55AF0F43}" sibTransId="{F6379B44-CE5A-4FF4-A30A-D490A16C96F3}"/>
    <dgm:cxn modelId="{103428DD-E372-4F2C-B0DC-339025BF5E56}" srcId="{4DD455D4-5DA5-47CE-9B99-B69EBA6816B1}" destId="{654C9112-EED8-4006-92FF-272BE559341A}" srcOrd="1" destOrd="0" parTransId="{2A3DC837-E737-4857-BCFD-3A8BDCB591A3}" sibTransId="{D9165C76-5A78-4D2D-A58A-C17E60766530}"/>
    <dgm:cxn modelId="{08CA18E9-0CAB-4801-BA91-6EBD8CD0C8C1}" type="presOf" srcId="{2F1739C3-E814-4A0B-88B3-4CA99FC23AD3}" destId="{40FE4211-05F6-429F-93A9-6E1990E61E4B}" srcOrd="0" destOrd="0" presId="urn:microsoft.com/office/officeart/2005/8/layout/lProcess2"/>
    <dgm:cxn modelId="{3816C717-35E3-432D-BCCF-810EA498A2EC}" type="presOf" srcId="{BA52A1D7-AA2D-40AC-B85C-80ECA1825E80}" destId="{F6C16B06-4C0A-4A78-A70F-592950B678DD}" srcOrd="0" destOrd="0" presId="urn:microsoft.com/office/officeart/2005/8/layout/lProcess2"/>
    <dgm:cxn modelId="{D1D63BBC-0EE7-4407-B89E-0F94E97B5C99}" srcId="{2DA50D42-3019-4D37-BFC6-E5B1E347CA1A}" destId="{D38B2708-F359-4AE4-9DEA-3077374A26CC}" srcOrd="1" destOrd="0" parTransId="{4FF306F8-B21B-4838-8E8A-287C54CA39E1}" sibTransId="{55003ECD-2696-4DC2-B639-4B8F379E923C}"/>
    <dgm:cxn modelId="{5BEA07D4-CE62-451E-BA54-EF76FF19D40D}" type="presOf" srcId="{93210EA8-8F63-49D3-A066-D0ED4CC8C26E}" destId="{2951E44B-A0A5-4CCC-84E1-74295B950F28}" srcOrd="0" destOrd="0" presId="urn:microsoft.com/office/officeart/2005/8/layout/lProcess2"/>
    <dgm:cxn modelId="{A53C0B1B-C151-41BB-A4D8-AE23378A6AFB}" type="presOf" srcId="{7AC9D904-A268-47C3-A489-7D0D361B00AA}" destId="{A44FB57C-3DFE-429F-9659-E051BBA9DCF8}" srcOrd="0" destOrd="0" presId="urn:microsoft.com/office/officeart/2005/8/layout/lProcess2"/>
    <dgm:cxn modelId="{8BB9CDB1-F22C-4E27-A2F1-719A36DF0FAD}" type="presOf" srcId="{8DEC4BC2-EE68-414E-88C7-C14CD614B91C}" destId="{6507797B-30C3-4BD1-A490-27EE047B5B3C}" srcOrd="0" destOrd="0" presId="urn:microsoft.com/office/officeart/2005/8/layout/lProcess2"/>
    <dgm:cxn modelId="{94C5C38C-DEE5-4032-B458-5BD3E740854E}" srcId="{2DA50D42-3019-4D37-BFC6-E5B1E347CA1A}" destId="{786745F3-80EA-4451-AD22-9E1F1D7B2A6C}" srcOrd="2" destOrd="0" parTransId="{2FF4CF14-A7D4-4329-9A95-E2CD72422C91}" sibTransId="{83CC69B6-EC72-485C-9F46-3A2085D8B78D}"/>
    <dgm:cxn modelId="{4CCB918F-971B-484B-9F1D-7C70CBA9A9F4}" srcId="{CAFA3F80-3DC7-4C24-824D-CE3DDDFD9FCC}" destId="{B996998B-D3F9-451C-BB8D-83952C9E4B35}" srcOrd="2" destOrd="0" parTransId="{4274DD34-CC52-4484-89CB-AA9318F457B1}" sibTransId="{B1AB5BE1-9D39-4BC8-9A78-0D1F2851114F}"/>
    <dgm:cxn modelId="{65F7EFA9-4244-44B6-8721-35BA1053A967}" srcId="{4DD455D4-5DA5-47CE-9B99-B69EBA6816B1}" destId="{46B7C5E1-7A48-4618-81C7-5973E02B283F}" srcOrd="2" destOrd="0" parTransId="{CDB8E45C-5A7A-43BA-A9F7-489352A197B8}" sibTransId="{9C5C84D1-867E-495D-A635-C5A0EAB331B5}"/>
    <dgm:cxn modelId="{B8EF0A15-5792-45B9-BF31-DC2BE95BDEE7}" srcId="{2F1739C3-E814-4A0B-88B3-4CA99FC23AD3}" destId="{8DEC4BC2-EE68-414E-88C7-C14CD614B91C}" srcOrd="1" destOrd="0" parTransId="{D958100F-CC99-4C67-9B06-8CC93D9E5DAB}" sibTransId="{3E648A52-9AF1-41A6-8327-4CB374D275DA}"/>
    <dgm:cxn modelId="{0275D2EC-FC80-445B-AC8D-681A95DC14E8}" type="presParOf" srcId="{27008A59-B37A-4C55-BC10-64FCC7488E9D}" destId="{9B2F0870-AD15-450A-8BBF-F5BD8FF4886E}" srcOrd="0" destOrd="0" presId="urn:microsoft.com/office/officeart/2005/8/layout/lProcess2"/>
    <dgm:cxn modelId="{5BE38F65-2B1C-40E6-8357-9365CAC35495}" type="presParOf" srcId="{9B2F0870-AD15-450A-8BBF-F5BD8FF4886E}" destId="{215BDE7C-0DD2-4A63-940C-6B0BBEE3E51A}" srcOrd="0" destOrd="0" presId="urn:microsoft.com/office/officeart/2005/8/layout/lProcess2"/>
    <dgm:cxn modelId="{4941B935-D48C-4436-BC2A-FBA160CB127E}" type="presParOf" srcId="{9B2F0870-AD15-450A-8BBF-F5BD8FF4886E}" destId="{F5055CF6-ECE5-4C9F-9ABE-CFFDBBAAD726}" srcOrd="1" destOrd="0" presId="urn:microsoft.com/office/officeart/2005/8/layout/lProcess2"/>
    <dgm:cxn modelId="{B1FBE11E-0EDF-428E-9C11-F39BBE48305D}" type="presParOf" srcId="{9B2F0870-AD15-450A-8BBF-F5BD8FF4886E}" destId="{29FD1225-6398-4ACF-B6D5-9A8489169BA4}" srcOrd="2" destOrd="0" presId="urn:microsoft.com/office/officeart/2005/8/layout/lProcess2"/>
    <dgm:cxn modelId="{E5AE7914-A685-4E08-BB57-48BF392DEA3B}" type="presParOf" srcId="{29FD1225-6398-4ACF-B6D5-9A8489169BA4}" destId="{026BDE75-93A0-4370-B68F-4D58C7C371CC}" srcOrd="0" destOrd="0" presId="urn:microsoft.com/office/officeart/2005/8/layout/lProcess2"/>
    <dgm:cxn modelId="{D1E9550D-6638-4E58-BA70-A5E944AB44B9}" type="presParOf" srcId="{026BDE75-93A0-4370-B68F-4D58C7C371CC}" destId="{5DEBB49B-BC1B-47A0-99AD-473BC67EECF4}" srcOrd="0" destOrd="0" presId="urn:microsoft.com/office/officeart/2005/8/layout/lProcess2"/>
    <dgm:cxn modelId="{D9971FDE-09AD-4B0E-A34C-F1804A7A8F31}" type="presParOf" srcId="{026BDE75-93A0-4370-B68F-4D58C7C371CC}" destId="{037BC28A-FDE1-4413-9F30-58F35981566B}" srcOrd="1" destOrd="0" presId="urn:microsoft.com/office/officeart/2005/8/layout/lProcess2"/>
    <dgm:cxn modelId="{BDC99FA9-75D7-44F0-B267-1491A284AF8F}" type="presParOf" srcId="{026BDE75-93A0-4370-B68F-4D58C7C371CC}" destId="{F6C16B06-4C0A-4A78-A70F-592950B678DD}" srcOrd="2" destOrd="0" presId="urn:microsoft.com/office/officeart/2005/8/layout/lProcess2"/>
    <dgm:cxn modelId="{06470C11-8484-424B-8274-9161F0D81540}" type="presParOf" srcId="{026BDE75-93A0-4370-B68F-4D58C7C371CC}" destId="{0A675C03-2C56-4C22-A95F-6A1C243A4681}" srcOrd="3" destOrd="0" presId="urn:microsoft.com/office/officeart/2005/8/layout/lProcess2"/>
    <dgm:cxn modelId="{2ED00F29-27F2-4F47-B6A1-96A4C3A516C5}" type="presParOf" srcId="{026BDE75-93A0-4370-B68F-4D58C7C371CC}" destId="{51BA26D3-C2A1-4446-9070-D756476BB67E}" srcOrd="4" destOrd="0" presId="urn:microsoft.com/office/officeart/2005/8/layout/lProcess2"/>
    <dgm:cxn modelId="{D25FC8AC-2D9A-43B3-8AF1-572EC82A73CD}" type="presParOf" srcId="{27008A59-B37A-4C55-BC10-64FCC7488E9D}" destId="{27DA1E34-F3C8-490F-98CF-70A8E6F150A5}" srcOrd="1" destOrd="0" presId="urn:microsoft.com/office/officeart/2005/8/layout/lProcess2"/>
    <dgm:cxn modelId="{5B247A10-55BF-4D0A-B75A-E66BF98FF1F6}" type="presParOf" srcId="{27008A59-B37A-4C55-BC10-64FCC7488E9D}" destId="{0E430531-FED4-40F4-8730-C554F59C82CB}" srcOrd="2" destOrd="0" presId="urn:microsoft.com/office/officeart/2005/8/layout/lProcess2"/>
    <dgm:cxn modelId="{81B26AE9-438E-43B2-9699-5C22B8C7D260}" type="presParOf" srcId="{0E430531-FED4-40F4-8730-C554F59C82CB}" destId="{F4F2C175-86DF-447B-A333-65C4252C2F82}" srcOrd="0" destOrd="0" presId="urn:microsoft.com/office/officeart/2005/8/layout/lProcess2"/>
    <dgm:cxn modelId="{4E184D40-705A-49C3-A00C-E72A70BBD936}" type="presParOf" srcId="{0E430531-FED4-40F4-8730-C554F59C82CB}" destId="{956B4FF8-6D61-4447-8E62-A15709E0E60F}" srcOrd="1" destOrd="0" presId="urn:microsoft.com/office/officeart/2005/8/layout/lProcess2"/>
    <dgm:cxn modelId="{E928DC63-6886-49FD-9F83-07E000210AB7}" type="presParOf" srcId="{0E430531-FED4-40F4-8730-C554F59C82CB}" destId="{994DF599-404E-41B4-82C8-BC2D0F29C724}" srcOrd="2" destOrd="0" presId="urn:microsoft.com/office/officeart/2005/8/layout/lProcess2"/>
    <dgm:cxn modelId="{2E85B38F-A999-4155-A2FF-738F2E98BCF7}" type="presParOf" srcId="{994DF599-404E-41B4-82C8-BC2D0F29C724}" destId="{808E410F-6F0D-4096-9C4F-14F74FC88A8C}" srcOrd="0" destOrd="0" presId="urn:microsoft.com/office/officeart/2005/8/layout/lProcess2"/>
    <dgm:cxn modelId="{8661134C-7446-44AD-85F6-708D1DBF73B0}" type="presParOf" srcId="{808E410F-6F0D-4096-9C4F-14F74FC88A8C}" destId="{2951E44B-A0A5-4CCC-84E1-74295B950F28}" srcOrd="0" destOrd="0" presId="urn:microsoft.com/office/officeart/2005/8/layout/lProcess2"/>
    <dgm:cxn modelId="{C4644D9E-B619-447A-AC57-206FC6969AAC}" type="presParOf" srcId="{808E410F-6F0D-4096-9C4F-14F74FC88A8C}" destId="{67B26602-8D9E-4E60-949D-173C4915CC5A}" srcOrd="1" destOrd="0" presId="urn:microsoft.com/office/officeart/2005/8/layout/lProcess2"/>
    <dgm:cxn modelId="{7C0FE619-B06F-454E-AC46-252E5A7C0C7F}" type="presParOf" srcId="{808E410F-6F0D-4096-9C4F-14F74FC88A8C}" destId="{919CCA24-BEA9-4B7C-B684-631325553F6A}" srcOrd="2" destOrd="0" presId="urn:microsoft.com/office/officeart/2005/8/layout/lProcess2"/>
    <dgm:cxn modelId="{34148701-36C4-45A3-9918-D6D77A5AD4A9}" type="presParOf" srcId="{808E410F-6F0D-4096-9C4F-14F74FC88A8C}" destId="{F9056935-D678-437C-B7CA-18A1D2772A23}" srcOrd="3" destOrd="0" presId="urn:microsoft.com/office/officeart/2005/8/layout/lProcess2"/>
    <dgm:cxn modelId="{2EADAEE3-AED7-4E70-92EF-2A960162A864}" type="presParOf" srcId="{808E410F-6F0D-4096-9C4F-14F74FC88A8C}" destId="{527EE691-1A06-498B-9B09-9DBF94AFA928}" srcOrd="4" destOrd="0" presId="urn:microsoft.com/office/officeart/2005/8/layout/lProcess2"/>
    <dgm:cxn modelId="{586E80AC-ED4F-4780-8807-AE45351F6CFF}" type="presParOf" srcId="{27008A59-B37A-4C55-BC10-64FCC7488E9D}" destId="{CF423819-ED2D-4AF3-9CA5-8D729216A956}" srcOrd="3" destOrd="0" presId="urn:microsoft.com/office/officeart/2005/8/layout/lProcess2"/>
    <dgm:cxn modelId="{0D5A1AF7-C1E4-4C0C-8512-DD97F81E976A}" type="presParOf" srcId="{27008A59-B37A-4C55-BC10-64FCC7488E9D}" destId="{39EE2F54-FC6E-4BF0-9649-AEBBD4907C2F}" srcOrd="4" destOrd="0" presId="urn:microsoft.com/office/officeart/2005/8/layout/lProcess2"/>
    <dgm:cxn modelId="{798D7EC8-0DC9-46E3-9C93-7173DDAE5016}" type="presParOf" srcId="{39EE2F54-FC6E-4BF0-9649-AEBBD4907C2F}" destId="{2D3DD7B4-CD66-43A4-A041-9BD92B06BDB1}" srcOrd="0" destOrd="0" presId="urn:microsoft.com/office/officeart/2005/8/layout/lProcess2"/>
    <dgm:cxn modelId="{A53B83F3-669A-4522-9A64-99C7F8D2EE5E}" type="presParOf" srcId="{39EE2F54-FC6E-4BF0-9649-AEBBD4907C2F}" destId="{B3879D0E-447B-4FB8-B1A6-585B21EA0B4A}" srcOrd="1" destOrd="0" presId="urn:microsoft.com/office/officeart/2005/8/layout/lProcess2"/>
    <dgm:cxn modelId="{098B3F0E-98D0-44BB-B170-875DAA845A48}" type="presParOf" srcId="{39EE2F54-FC6E-4BF0-9649-AEBBD4907C2F}" destId="{027A98AF-14BB-48C4-89EF-224C2B83931A}" srcOrd="2" destOrd="0" presId="urn:microsoft.com/office/officeart/2005/8/layout/lProcess2"/>
    <dgm:cxn modelId="{69AF2310-3D3E-4D58-9B53-E40CA06BCE9C}" type="presParOf" srcId="{027A98AF-14BB-48C4-89EF-224C2B83931A}" destId="{D03AB44A-D92D-4D44-AF2A-222B66AFE807}" srcOrd="0" destOrd="0" presId="urn:microsoft.com/office/officeart/2005/8/layout/lProcess2"/>
    <dgm:cxn modelId="{9A6F2583-FEC8-4399-9D10-0406FE2A1072}" type="presParOf" srcId="{D03AB44A-D92D-4D44-AF2A-222B66AFE807}" destId="{621E4B97-FDED-459F-8B0F-E0CA7B206FBC}" srcOrd="0" destOrd="0" presId="urn:microsoft.com/office/officeart/2005/8/layout/lProcess2"/>
    <dgm:cxn modelId="{95153C52-D27B-400B-BAEC-108D8B128B7E}" type="presParOf" srcId="{D03AB44A-D92D-4D44-AF2A-222B66AFE807}" destId="{0BEE319C-9CB7-4D1B-A592-D3F4FC712953}" srcOrd="1" destOrd="0" presId="urn:microsoft.com/office/officeart/2005/8/layout/lProcess2"/>
    <dgm:cxn modelId="{149D5F60-6CFB-43A5-B765-1CFE66D1733B}" type="presParOf" srcId="{D03AB44A-D92D-4D44-AF2A-222B66AFE807}" destId="{FE743437-17A1-4565-AF1B-3D750687963E}" srcOrd="2" destOrd="0" presId="urn:microsoft.com/office/officeart/2005/8/layout/lProcess2"/>
    <dgm:cxn modelId="{FB7F4F97-994D-4918-9B7E-00623BA769D8}" type="presParOf" srcId="{D03AB44A-D92D-4D44-AF2A-222B66AFE807}" destId="{89C52619-2074-4249-88EA-A1A29BBB3B1C}" srcOrd="3" destOrd="0" presId="urn:microsoft.com/office/officeart/2005/8/layout/lProcess2"/>
    <dgm:cxn modelId="{DCB559CC-42C5-4F5C-BBEB-7AFA79D32CA2}" type="presParOf" srcId="{D03AB44A-D92D-4D44-AF2A-222B66AFE807}" destId="{CF2DAE46-11F2-4BD3-8277-6DFECC227B09}" srcOrd="4" destOrd="0" presId="urn:microsoft.com/office/officeart/2005/8/layout/lProcess2"/>
    <dgm:cxn modelId="{B88B739D-E157-4052-8191-959054CC292F}" type="presParOf" srcId="{27008A59-B37A-4C55-BC10-64FCC7488E9D}" destId="{E12FC232-7C21-46AC-BFE8-5B7B500D602D}" srcOrd="5" destOrd="0" presId="urn:microsoft.com/office/officeart/2005/8/layout/lProcess2"/>
    <dgm:cxn modelId="{F49B6001-7F9D-4043-BC23-A1BFDFA9D2EE}" type="presParOf" srcId="{27008A59-B37A-4C55-BC10-64FCC7488E9D}" destId="{8AC760F9-0C6B-4F51-83C7-4400A1463840}" srcOrd="6" destOrd="0" presId="urn:microsoft.com/office/officeart/2005/8/layout/lProcess2"/>
    <dgm:cxn modelId="{94CAE3D9-30AD-4870-BA86-482FA07565AD}" type="presParOf" srcId="{8AC760F9-0C6B-4F51-83C7-4400A1463840}" destId="{40FE4211-05F6-429F-93A9-6E1990E61E4B}" srcOrd="0" destOrd="0" presId="urn:microsoft.com/office/officeart/2005/8/layout/lProcess2"/>
    <dgm:cxn modelId="{06D20B43-D993-4401-B145-4697A6ABAC83}" type="presParOf" srcId="{8AC760F9-0C6B-4F51-83C7-4400A1463840}" destId="{351C9392-1EE0-466A-A369-81D8BCFF3F67}" srcOrd="1" destOrd="0" presId="urn:microsoft.com/office/officeart/2005/8/layout/lProcess2"/>
    <dgm:cxn modelId="{FEE5D1A4-10B8-4664-8959-3777D2B30570}" type="presParOf" srcId="{8AC760F9-0C6B-4F51-83C7-4400A1463840}" destId="{3A633D5E-DB4E-4521-AF5F-301BD8B09AC8}" srcOrd="2" destOrd="0" presId="urn:microsoft.com/office/officeart/2005/8/layout/lProcess2"/>
    <dgm:cxn modelId="{B5D0E2EC-7C10-4A2B-814B-3AB7FF895E5A}" type="presParOf" srcId="{3A633D5E-DB4E-4521-AF5F-301BD8B09AC8}" destId="{B463BABF-3159-404F-B5D3-59722A915EBD}" srcOrd="0" destOrd="0" presId="urn:microsoft.com/office/officeart/2005/8/layout/lProcess2"/>
    <dgm:cxn modelId="{21B00277-0D2A-4635-9A51-16716AAA4486}" type="presParOf" srcId="{B463BABF-3159-404F-B5D3-59722A915EBD}" destId="{A44FB57C-3DFE-429F-9659-E051BBA9DCF8}" srcOrd="0" destOrd="0" presId="urn:microsoft.com/office/officeart/2005/8/layout/lProcess2"/>
    <dgm:cxn modelId="{BC9BA2F3-B58D-4C47-96D6-9C56967C9DF0}" type="presParOf" srcId="{B463BABF-3159-404F-B5D3-59722A915EBD}" destId="{32D22AEB-F916-4428-A665-174B572FADC8}" srcOrd="1" destOrd="0" presId="urn:microsoft.com/office/officeart/2005/8/layout/lProcess2"/>
    <dgm:cxn modelId="{B683CBF7-6452-4CB1-8A04-A9F79F17822E}" type="presParOf" srcId="{B463BABF-3159-404F-B5D3-59722A915EBD}" destId="{6507797B-30C3-4BD1-A490-27EE047B5B3C}" srcOrd="2" destOrd="0" presId="urn:microsoft.com/office/officeart/2005/8/layout/lProcess2"/>
    <dgm:cxn modelId="{E6AE6814-76FA-4F8B-96BD-23BFC7DC0865}" type="presParOf" srcId="{B463BABF-3159-404F-B5D3-59722A915EBD}" destId="{7D7D432C-F4B6-4C88-ACAC-82FD529DA269}" srcOrd="3" destOrd="0" presId="urn:microsoft.com/office/officeart/2005/8/layout/lProcess2"/>
    <dgm:cxn modelId="{356FB9A3-977F-4C07-97D5-CCD4AEB391B6}" type="presParOf" srcId="{B463BABF-3159-404F-B5D3-59722A915EBD}" destId="{C567F814-4DC4-4F31-8A0F-CE79924E7D56}" srcOrd="4" destOrd="0" presId="urn:microsoft.com/office/officeart/2005/8/layout/lProcess2"/>
    <dgm:cxn modelId="{E5D8BD22-C589-4B5A-999D-D55DFF5B28A3}" type="presParOf" srcId="{27008A59-B37A-4C55-BC10-64FCC7488E9D}" destId="{135BD271-F250-4C1F-9878-9EDAA9F596BA}" srcOrd="7" destOrd="0" presId="urn:microsoft.com/office/officeart/2005/8/layout/lProcess2"/>
    <dgm:cxn modelId="{AA93E799-967C-4486-AE4D-86D5C5598EC7}" type="presParOf" srcId="{27008A59-B37A-4C55-BC10-64FCC7488E9D}" destId="{B482B522-E9C2-4680-A86E-E201E0C4578C}" srcOrd="8" destOrd="0" presId="urn:microsoft.com/office/officeart/2005/8/layout/lProcess2"/>
    <dgm:cxn modelId="{C2E35855-4730-4D3C-B4BF-4F410B1CC958}" type="presParOf" srcId="{B482B522-E9C2-4680-A86E-E201E0C4578C}" destId="{33F531B4-97FC-40F4-A169-B00368781677}" srcOrd="0" destOrd="0" presId="urn:microsoft.com/office/officeart/2005/8/layout/lProcess2"/>
    <dgm:cxn modelId="{98B77ADD-0380-4E38-B299-61C21981A1A9}" type="presParOf" srcId="{B482B522-E9C2-4680-A86E-E201E0C4578C}" destId="{62722046-85DB-4B43-88A0-78677B6242C7}" srcOrd="1" destOrd="0" presId="urn:microsoft.com/office/officeart/2005/8/layout/lProcess2"/>
    <dgm:cxn modelId="{FA06F66C-F75D-4CC7-8E3C-EB941DD499BC}" type="presParOf" srcId="{B482B522-E9C2-4680-A86E-E201E0C4578C}" destId="{A227749A-9881-4989-BED9-102215B7803E}" srcOrd="2" destOrd="0" presId="urn:microsoft.com/office/officeart/2005/8/layout/lProcess2"/>
    <dgm:cxn modelId="{393346FC-C4BA-4E43-8005-62B3811B132D}" type="presParOf" srcId="{A227749A-9881-4989-BED9-102215B7803E}" destId="{F8392A07-DA8B-43A5-A52B-C3EA2C76AA72}" srcOrd="0" destOrd="0" presId="urn:microsoft.com/office/officeart/2005/8/layout/lProcess2"/>
    <dgm:cxn modelId="{61D5C3F4-0475-4B9A-BA7F-ABC7EA3BF167}" type="presParOf" srcId="{F8392A07-DA8B-43A5-A52B-C3EA2C76AA72}" destId="{118098CE-AAF1-41DD-826B-0B6AC68872AF}" srcOrd="0" destOrd="0" presId="urn:microsoft.com/office/officeart/2005/8/layout/lProcess2"/>
    <dgm:cxn modelId="{9CA2D7FD-B27F-4B71-AD26-A58BF0FA8C33}" type="presParOf" srcId="{F8392A07-DA8B-43A5-A52B-C3EA2C76AA72}" destId="{900763EF-766F-4A08-8F88-72968979449B}" srcOrd="1" destOrd="0" presId="urn:microsoft.com/office/officeart/2005/8/layout/lProcess2"/>
    <dgm:cxn modelId="{71EB6789-B037-4A71-BD64-7ABD37241ECE}" type="presParOf" srcId="{F8392A07-DA8B-43A5-A52B-C3EA2C76AA72}" destId="{FE9AD3CB-52AA-45FF-94D8-EE786D85251B}" srcOrd="2" destOrd="0" presId="urn:microsoft.com/office/officeart/2005/8/layout/lProcess2"/>
    <dgm:cxn modelId="{9B51FA2B-CF28-4108-9BCD-E481D9811CA6}" type="presParOf" srcId="{F8392A07-DA8B-43A5-A52B-C3EA2C76AA72}" destId="{1E256556-35B3-425E-8557-C19BF9426C5E}" srcOrd="3" destOrd="0" presId="urn:microsoft.com/office/officeart/2005/8/layout/lProcess2"/>
    <dgm:cxn modelId="{39604456-584C-40EE-B482-39F07895D9C5}" type="presParOf" srcId="{F8392A07-DA8B-43A5-A52B-C3EA2C76AA72}" destId="{FE7A7DC9-1AED-470F-9684-464549BBDF38}"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B553FB-4909-4239-9761-3227DC9BF196}"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80CAE287-46E8-4445-BAB0-D6F13AA11D90}">
      <dgm:prSet phldrT="[Text]">
        <dgm:style>
          <a:lnRef idx="1">
            <a:schemeClr val="accent5"/>
          </a:lnRef>
          <a:fillRef idx="2">
            <a:schemeClr val="accent5"/>
          </a:fillRef>
          <a:effectRef idx="1">
            <a:schemeClr val="accent5"/>
          </a:effectRef>
          <a:fontRef idx="minor">
            <a:schemeClr val="dk1"/>
          </a:fontRef>
        </dgm:style>
      </dgm:prSet>
      <dgm:spPr/>
      <dgm:t>
        <a:bodyPr/>
        <a:lstStyle/>
        <a:p>
          <a:r>
            <a:rPr lang="mn-MN" dirty="0" smtClean="0">
              <a:solidFill>
                <a:schemeClr val="tx2"/>
              </a:solidFill>
              <a:latin typeface="Times New Roman" panose="02020603050405020304" pitchFamily="18" charset="0"/>
              <a:cs typeface="Times New Roman" panose="02020603050405020304" pitchFamily="18" charset="0"/>
            </a:rPr>
            <a:t>Хувьцаа эзэмшигчдийн хурал</a:t>
          </a:r>
          <a:endParaRPr lang="en-US" dirty="0">
            <a:solidFill>
              <a:schemeClr val="tx2"/>
            </a:solidFill>
            <a:latin typeface="Times New Roman" panose="02020603050405020304" pitchFamily="18" charset="0"/>
            <a:cs typeface="Times New Roman" panose="02020603050405020304" pitchFamily="18" charset="0"/>
          </a:endParaRPr>
        </a:p>
      </dgm:t>
    </dgm:pt>
    <dgm:pt modelId="{75572AD6-FD47-4652-86A4-377A790BE7FF}" type="parTrans" cxnId="{9D21B63A-C294-421F-9596-9F116AABF3B7}">
      <dgm:prSet/>
      <dgm:spPr/>
      <dgm:t>
        <a:bodyPr/>
        <a:lstStyle/>
        <a:p>
          <a:endParaRPr lang="en-US"/>
        </a:p>
      </dgm:t>
    </dgm:pt>
    <dgm:pt modelId="{BF87B5DC-E991-4E4C-B855-1A5C1E61F4EC}" type="sibTrans" cxnId="{9D21B63A-C294-421F-9596-9F116AABF3B7}">
      <dgm:prSet/>
      <dgm:spPr/>
      <dgm:t>
        <a:bodyPr/>
        <a:lstStyle/>
        <a:p>
          <a:endParaRPr lang="en-US"/>
        </a:p>
      </dgm:t>
    </dgm:pt>
    <dgm:pt modelId="{1D096BF1-8092-4911-B6D6-84144D88383C}">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mn-MN" dirty="0" smtClean="0">
              <a:latin typeface="Times New Roman" panose="02020603050405020304" pitchFamily="18" charset="0"/>
              <a:cs typeface="Times New Roman" panose="02020603050405020304" pitchFamily="18" charset="0"/>
            </a:rPr>
            <a:t>Төлөөлөн удирдах зөвлөл</a:t>
          </a:r>
          <a:endParaRPr lang="en-US" dirty="0">
            <a:latin typeface="Times New Roman" panose="02020603050405020304" pitchFamily="18" charset="0"/>
            <a:cs typeface="Times New Roman" panose="02020603050405020304" pitchFamily="18" charset="0"/>
          </a:endParaRPr>
        </a:p>
      </dgm:t>
    </dgm:pt>
    <dgm:pt modelId="{16BCE7FD-0839-4B6E-899F-E84B94F6CB86}" type="parTrans" cxnId="{C68893CF-29AB-4DB7-BD62-7F1CF61367F4}">
      <dgm:prSet/>
      <dgm:spPr/>
      <dgm:t>
        <a:bodyPr/>
        <a:lstStyle/>
        <a:p>
          <a:endParaRPr lang="en-US"/>
        </a:p>
      </dgm:t>
    </dgm:pt>
    <dgm:pt modelId="{DEF9BB26-E7A5-4297-BEA3-8A92AC1D6975}" type="sibTrans" cxnId="{C68893CF-29AB-4DB7-BD62-7F1CF61367F4}">
      <dgm:prSet/>
      <dgm:spPr/>
      <dgm:t>
        <a:bodyPr/>
        <a:lstStyle/>
        <a:p>
          <a:endParaRPr lang="en-US"/>
        </a:p>
      </dgm:t>
    </dgm:pt>
    <dgm:pt modelId="{B31CDFB7-69C2-4C6D-9F1F-A8ABFE8ED350}">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mn-MN" dirty="0" smtClean="0">
              <a:latin typeface="Times New Roman" panose="02020603050405020304" pitchFamily="18" charset="0"/>
              <a:cs typeface="Times New Roman" panose="02020603050405020304" pitchFamily="18" charset="0"/>
            </a:rPr>
            <a:t>Аудитын хороо</a:t>
          </a:r>
          <a:endParaRPr lang="en-US" dirty="0">
            <a:latin typeface="Times New Roman" panose="02020603050405020304" pitchFamily="18" charset="0"/>
            <a:cs typeface="Times New Roman" panose="02020603050405020304" pitchFamily="18" charset="0"/>
          </a:endParaRPr>
        </a:p>
      </dgm:t>
    </dgm:pt>
    <dgm:pt modelId="{A78EE866-BE48-49E9-B114-A91E7ACB02B2}" type="parTrans" cxnId="{1276837C-A974-4BF9-82A2-95FE35303657}">
      <dgm:prSet/>
      <dgm:spPr/>
      <dgm:t>
        <a:bodyPr/>
        <a:lstStyle/>
        <a:p>
          <a:endParaRPr lang="en-US"/>
        </a:p>
      </dgm:t>
    </dgm:pt>
    <dgm:pt modelId="{A426B43F-E21B-4793-B688-5418DF4BCED5}" type="sibTrans" cxnId="{1276837C-A974-4BF9-82A2-95FE35303657}">
      <dgm:prSet/>
      <dgm:spPr/>
      <dgm:t>
        <a:bodyPr/>
        <a:lstStyle/>
        <a:p>
          <a:endParaRPr lang="en-US"/>
        </a:p>
      </dgm:t>
    </dgm:pt>
    <dgm:pt modelId="{0F30C5D7-444C-4339-B93A-EAC2C072DA36}">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mn-MN" dirty="0" smtClean="0">
              <a:latin typeface="Times New Roman" panose="02020603050405020304" pitchFamily="18" charset="0"/>
              <a:cs typeface="Times New Roman" panose="02020603050405020304" pitchFamily="18" charset="0"/>
            </a:rPr>
            <a:t>Цалин урамшууллын хороо</a:t>
          </a:r>
          <a:endParaRPr lang="en-US" dirty="0">
            <a:latin typeface="Times New Roman" panose="02020603050405020304" pitchFamily="18" charset="0"/>
            <a:cs typeface="Times New Roman" panose="02020603050405020304" pitchFamily="18" charset="0"/>
          </a:endParaRPr>
        </a:p>
      </dgm:t>
    </dgm:pt>
    <dgm:pt modelId="{D1DEF83D-F209-4EF1-9EF4-49879B32029B}" type="parTrans" cxnId="{2EC9F738-22A1-4583-9344-68F0D9725A2D}">
      <dgm:prSet/>
      <dgm:spPr/>
      <dgm:t>
        <a:bodyPr/>
        <a:lstStyle/>
        <a:p>
          <a:endParaRPr lang="en-US"/>
        </a:p>
      </dgm:t>
    </dgm:pt>
    <dgm:pt modelId="{06887AE4-E832-4E85-9F66-29F1489917AA}" type="sibTrans" cxnId="{2EC9F738-22A1-4583-9344-68F0D9725A2D}">
      <dgm:prSet/>
      <dgm:spPr/>
      <dgm:t>
        <a:bodyPr/>
        <a:lstStyle/>
        <a:p>
          <a:endParaRPr lang="en-US"/>
        </a:p>
      </dgm:t>
    </dgm:pt>
    <dgm:pt modelId="{11021C91-EBE9-45B4-B5F7-73463E8C7E32}">
      <dgm:prSet phldrT="[Text]"/>
      <dgm:spPr/>
      <dgm:t>
        <a:bodyPr/>
        <a:lstStyle/>
        <a:p>
          <a:r>
            <a:rPr lang="mn-MN" dirty="0" smtClean="0">
              <a:latin typeface="Times New Roman" panose="02020603050405020304" pitchFamily="18" charset="0"/>
              <a:cs typeface="Times New Roman" panose="02020603050405020304" pitchFamily="18" charset="0"/>
            </a:rPr>
            <a:t>Эрх бүхий албан тушаалтан</a:t>
          </a:r>
          <a:endParaRPr lang="en-US" dirty="0">
            <a:latin typeface="Times New Roman" panose="02020603050405020304" pitchFamily="18" charset="0"/>
            <a:cs typeface="Times New Roman" panose="02020603050405020304" pitchFamily="18" charset="0"/>
          </a:endParaRPr>
        </a:p>
      </dgm:t>
    </dgm:pt>
    <dgm:pt modelId="{79F817B7-DC59-4196-8446-8E6A88C30F75}" type="parTrans" cxnId="{528BC97B-717C-4079-9C6E-5683114F351F}">
      <dgm:prSet/>
      <dgm:spPr/>
      <dgm:t>
        <a:bodyPr/>
        <a:lstStyle/>
        <a:p>
          <a:endParaRPr lang="en-US"/>
        </a:p>
      </dgm:t>
    </dgm:pt>
    <dgm:pt modelId="{6AA5495A-9343-4C2C-8DD3-CA6404ECA146}" type="sibTrans" cxnId="{528BC97B-717C-4079-9C6E-5683114F351F}">
      <dgm:prSet/>
      <dgm:spPr/>
      <dgm:t>
        <a:bodyPr/>
        <a:lstStyle/>
        <a:p>
          <a:endParaRPr lang="en-US"/>
        </a:p>
      </dgm:t>
    </dgm:pt>
    <dgm:pt modelId="{F8A9DDA3-356B-4934-9A73-A9D6E0BBCAC3}">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mn-MN" dirty="0" smtClean="0">
              <a:latin typeface="Times New Roman" panose="02020603050405020304" pitchFamily="18" charset="0"/>
              <a:cs typeface="Times New Roman" panose="02020603050405020304" pitchFamily="18" charset="0"/>
            </a:rPr>
            <a:t>Нэр дэвшүүлэх хороо</a:t>
          </a:r>
          <a:endParaRPr lang="en-US" dirty="0">
            <a:latin typeface="Times New Roman" panose="02020603050405020304" pitchFamily="18" charset="0"/>
            <a:cs typeface="Times New Roman" panose="02020603050405020304" pitchFamily="18" charset="0"/>
          </a:endParaRPr>
        </a:p>
      </dgm:t>
    </dgm:pt>
    <dgm:pt modelId="{6A8192E2-E15D-42DF-8314-F06132A901CB}" type="parTrans" cxnId="{D1084216-E8F3-4748-92F3-3023ED173986}">
      <dgm:prSet/>
      <dgm:spPr/>
      <dgm:t>
        <a:bodyPr/>
        <a:lstStyle/>
        <a:p>
          <a:endParaRPr lang="en-US"/>
        </a:p>
      </dgm:t>
    </dgm:pt>
    <dgm:pt modelId="{29E3B8FF-FED1-409C-AEDD-2641EC035FA0}" type="sibTrans" cxnId="{D1084216-E8F3-4748-92F3-3023ED173986}">
      <dgm:prSet/>
      <dgm:spPr/>
      <dgm:t>
        <a:bodyPr/>
        <a:lstStyle/>
        <a:p>
          <a:endParaRPr lang="en-US"/>
        </a:p>
      </dgm:t>
    </dgm:pt>
    <dgm:pt modelId="{7E91E6BE-C22A-4A3F-8484-2CE970BC3A70}" type="pres">
      <dgm:prSet presAssocID="{A0B553FB-4909-4239-9761-3227DC9BF196}" presName="Name0" presStyleCnt="0">
        <dgm:presLayoutVars>
          <dgm:chPref val="1"/>
          <dgm:dir/>
          <dgm:animOne val="branch"/>
          <dgm:animLvl val="lvl"/>
          <dgm:resizeHandles/>
        </dgm:presLayoutVars>
      </dgm:prSet>
      <dgm:spPr/>
      <dgm:t>
        <a:bodyPr/>
        <a:lstStyle/>
        <a:p>
          <a:endParaRPr lang="en-US"/>
        </a:p>
      </dgm:t>
    </dgm:pt>
    <dgm:pt modelId="{96B99F40-D899-434F-A752-C4894301A5CD}" type="pres">
      <dgm:prSet presAssocID="{80CAE287-46E8-4445-BAB0-D6F13AA11D90}" presName="vertOne" presStyleCnt="0"/>
      <dgm:spPr/>
    </dgm:pt>
    <dgm:pt modelId="{C99BF5AA-3A38-4CE9-95CF-1658EA4DB4C9}" type="pres">
      <dgm:prSet presAssocID="{80CAE287-46E8-4445-BAB0-D6F13AA11D90}" presName="txOne" presStyleLbl="node0" presStyleIdx="0" presStyleCnt="1" custScaleY="73482">
        <dgm:presLayoutVars>
          <dgm:chPref val="3"/>
        </dgm:presLayoutVars>
      </dgm:prSet>
      <dgm:spPr/>
      <dgm:t>
        <a:bodyPr/>
        <a:lstStyle/>
        <a:p>
          <a:endParaRPr lang="en-US"/>
        </a:p>
      </dgm:t>
    </dgm:pt>
    <dgm:pt modelId="{35CF8740-D87C-4CB8-8323-A46B92782517}" type="pres">
      <dgm:prSet presAssocID="{80CAE287-46E8-4445-BAB0-D6F13AA11D90}" presName="parTransOne" presStyleCnt="0"/>
      <dgm:spPr/>
    </dgm:pt>
    <dgm:pt modelId="{0EA1C6C6-1852-4AF8-80A5-17D686EB081E}" type="pres">
      <dgm:prSet presAssocID="{80CAE287-46E8-4445-BAB0-D6F13AA11D90}" presName="horzOne" presStyleCnt="0"/>
      <dgm:spPr/>
    </dgm:pt>
    <dgm:pt modelId="{76126B6F-AD3D-4766-BB51-E0DD3A26B66C}" type="pres">
      <dgm:prSet presAssocID="{1D096BF1-8092-4911-B6D6-84144D88383C}" presName="vertTwo" presStyleCnt="0"/>
      <dgm:spPr/>
    </dgm:pt>
    <dgm:pt modelId="{327E8DFD-B8B0-449C-A7DA-C1792109CDD4}" type="pres">
      <dgm:prSet presAssocID="{1D096BF1-8092-4911-B6D6-84144D88383C}" presName="txTwo" presStyleLbl="node2" presStyleIdx="0" presStyleCnt="2" custScaleY="89499">
        <dgm:presLayoutVars>
          <dgm:chPref val="3"/>
        </dgm:presLayoutVars>
      </dgm:prSet>
      <dgm:spPr/>
      <dgm:t>
        <a:bodyPr/>
        <a:lstStyle/>
        <a:p>
          <a:endParaRPr lang="en-US"/>
        </a:p>
      </dgm:t>
    </dgm:pt>
    <dgm:pt modelId="{4FB7D368-E399-4156-897A-7CC81C872FD8}" type="pres">
      <dgm:prSet presAssocID="{1D096BF1-8092-4911-B6D6-84144D88383C}" presName="parTransTwo" presStyleCnt="0"/>
      <dgm:spPr/>
    </dgm:pt>
    <dgm:pt modelId="{59BF4E0E-37A0-478A-B884-C1842F13162B}" type="pres">
      <dgm:prSet presAssocID="{1D096BF1-8092-4911-B6D6-84144D88383C}" presName="horzTwo" presStyleCnt="0"/>
      <dgm:spPr/>
    </dgm:pt>
    <dgm:pt modelId="{9912603D-AAEB-4EDE-B6FC-57337D91E4B9}" type="pres">
      <dgm:prSet presAssocID="{B31CDFB7-69C2-4C6D-9F1F-A8ABFE8ED350}" presName="vertThree" presStyleCnt="0"/>
      <dgm:spPr/>
    </dgm:pt>
    <dgm:pt modelId="{F1706EDC-28B1-4FA0-848B-4E10284EDDF5}" type="pres">
      <dgm:prSet presAssocID="{B31CDFB7-69C2-4C6D-9F1F-A8ABFE8ED350}" presName="txThree" presStyleLbl="node3" presStyleIdx="0" presStyleCnt="3">
        <dgm:presLayoutVars>
          <dgm:chPref val="3"/>
        </dgm:presLayoutVars>
      </dgm:prSet>
      <dgm:spPr/>
      <dgm:t>
        <a:bodyPr/>
        <a:lstStyle/>
        <a:p>
          <a:endParaRPr lang="en-US"/>
        </a:p>
      </dgm:t>
    </dgm:pt>
    <dgm:pt modelId="{3046F56D-A712-4E54-A691-31B4366DBBFE}" type="pres">
      <dgm:prSet presAssocID="{B31CDFB7-69C2-4C6D-9F1F-A8ABFE8ED350}" presName="horzThree" presStyleCnt="0"/>
      <dgm:spPr/>
    </dgm:pt>
    <dgm:pt modelId="{A0DC74C0-6305-41FF-969C-B47DC032E57B}" type="pres">
      <dgm:prSet presAssocID="{A426B43F-E21B-4793-B688-5418DF4BCED5}" presName="sibSpaceThree" presStyleCnt="0"/>
      <dgm:spPr/>
    </dgm:pt>
    <dgm:pt modelId="{36FA8214-C2B3-4060-8F4D-F3DFB0351259}" type="pres">
      <dgm:prSet presAssocID="{0F30C5D7-444C-4339-B93A-EAC2C072DA36}" presName="vertThree" presStyleCnt="0"/>
      <dgm:spPr/>
    </dgm:pt>
    <dgm:pt modelId="{DF0A15E5-F813-4C40-982E-60AB22FCA10E}" type="pres">
      <dgm:prSet presAssocID="{0F30C5D7-444C-4339-B93A-EAC2C072DA36}" presName="txThree" presStyleLbl="node3" presStyleIdx="1" presStyleCnt="3">
        <dgm:presLayoutVars>
          <dgm:chPref val="3"/>
        </dgm:presLayoutVars>
      </dgm:prSet>
      <dgm:spPr/>
      <dgm:t>
        <a:bodyPr/>
        <a:lstStyle/>
        <a:p>
          <a:endParaRPr lang="en-US"/>
        </a:p>
      </dgm:t>
    </dgm:pt>
    <dgm:pt modelId="{640AC326-08BA-4DF2-B248-F592729AF58C}" type="pres">
      <dgm:prSet presAssocID="{0F30C5D7-444C-4339-B93A-EAC2C072DA36}" presName="horzThree" presStyleCnt="0"/>
      <dgm:spPr/>
    </dgm:pt>
    <dgm:pt modelId="{C35160A8-B017-47D8-8B65-5BCAE5F18D09}" type="pres">
      <dgm:prSet presAssocID="{DEF9BB26-E7A5-4297-BEA3-8A92AC1D6975}" presName="sibSpaceTwo" presStyleCnt="0"/>
      <dgm:spPr/>
    </dgm:pt>
    <dgm:pt modelId="{21C499A9-BB17-4D2B-AE76-B76DA11540C1}" type="pres">
      <dgm:prSet presAssocID="{11021C91-EBE9-45B4-B5F7-73463E8C7E32}" presName="vertTwo" presStyleCnt="0"/>
      <dgm:spPr/>
    </dgm:pt>
    <dgm:pt modelId="{4E2D8A8A-9521-45B0-A331-F5B96B945AAE}" type="pres">
      <dgm:prSet presAssocID="{11021C91-EBE9-45B4-B5F7-73463E8C7E32}" presName="txTwo" presStyleLbl="node2" presStyleIdx="1" presStyleCnt="2" custScaleY="87583">
        <dgm:presLayoutVars>
          <dgm:chPref val="3"/>
        </dgm:presLayoutVars>
      </dgm:prSet>
      <dgm:spPr/>
      <dgm:t>
        <a:bodyPr/>
        <a:lstStyle/>
        <a:p>
          <a:endParaRPr lang="en-US"/>
        </a:p>
      </dgm:t>
    </dgm:pt>
    <dgm:pt modelId="{36C6A649-1B0A-413F-9EB8-1DE82A72FD48}" type="pres">
      <dgm:prSet presAssocID="{11021C91-EBE9-45B4-B5F7-73463E8C7E32}" presName="parTransTwo" presStyleCnt="0"/>
      <dgm:spPr/>
    </dgm:pt>
    <dgm:pt modelId="{7FF74A85-276B-4A11-9859-DF9BFA2F20CF}" type="pres">
      <dgm:prSet presAssocID="{11021C91-EBE9-45B4-B5F7-73463E8C7E32}" presName="horzTwo" presStyleCnt="0"/>
      <dgm:spPr/>
    </dgm:pt>
    <dgm:pt modelId="{5E4C5B8B-02AC-4EEA-9EBF-92179243399C}" type="pres">
      <dgm:prSet presAssocID="{F8A9DDA3-356B-4934-9A73-A9D6E0BBCAC3}" presName="vertThree" presStyleCnt="0"/>
      <dgm:spPr/>
    </dgm:pt>
    <dgm:pt modelId="{24BBCC89-FFA7-4354-A504-12B92AA81D74}" type="pres">
      <dgm:prSet presAssocID="{F8A9DDA3-356B-4934-9A73-A9D6E0BBCAC3}" presName="txThree" presStyleLbl="node3" presStyleIdx="2" presStyleCnt="3">
        <dgm:presLayoutVars>
          <dgm:chPref val="3"/>
        </dgm:presLayoutVars>
      </dgm:prSet>
      <dgm:spPr/>
      <dgm:t>
        <a:bodyPr/>
        <a:lstStyle/>
        <a:p>
          <a:endParaRPr lang="en-US"/>
        </a:p>
      </dgm:t>
    </dgm:pt>
    <dgm:pt modelId="{3A45BC8B-EF1C-4058-88F4-F588C4D785A0}" type="pres">
      <dgm:prSet presAssocID="{F8A9DDA3-356B-4934-9A73-A9D6E0BBCAC3}" presName="horzThree" presStyleCnt="0"/>
      <dgm:spPr/>
    </dgm:pt>
  </dgm:ptLst>
  <dgm:cxnLst>
    <dgm:cxn modelId="{F58D2C9A-3472-4D6A-82FA-E003A0AE7BD1}" type="presOf" srcId="{1D096BF1-8092-4911-B6D6-84144D88383C}" destId="{327E8DFD-B8B0-449C-A7DA-C1792109CDD4}" srcOrd="0" destOrd="0" presId="urn:microsoft.com/office/officeart/2005/8/layout/hierarchy4"/>
    <dgm:cxn modelId="{22DEF866-D093-42B7-9476-25FAD67F6D41}" type="presOf" srcId="{F8A9DDA3-356B-4934-9A73-A9D6E0BBCAC3}" destId="{24BBCC89-FFA7-4354-A504-12B92AA81D74}" srcOrd="0" destOrd="0" presId="urn:microsoft.com/office/officeart/2005/8/layout/hierarchy4"/>
    <dgm:cxn modelId="{528BC97B-717C-4079-9C6E-5683114F351F}" srcId="{80CAE287-46E8-4445-BAB0-D6F13AA11D90}" destId="{11021C91-EBE9-45B4-B5F7-73463E8C7E32}" srcOrd="1" destOrd="0" parTransId="{79F817B7-DC59-4196-8446-8E6A88C30F75}" sibTransId="{6AA5495A-9343-4C2C-8DD3-CA6404ECA146}"/>
    <dgm:cxn modelId="{D1084216-E8F3-4748-92F3-3023ED173986}" srcId="{11021C91-EBE9-45B4-B5F7-73463E8C7E32}" destId="{F8A9DDA3-356B-4934-9A73-A9D6E0BBCAC3}" srcOrd="0" destOrd="0" parTransId="{6A8192E2-E15D-42DF-8314-F06132A901CB}" sibTransId="{29E3B8FF-FED1-409C-AEDD-2641EC035FA0}"/>
    <dgm:cxn modelId="{1276837C-A974-4BF9-82A2-95FE35303657}" srcId="{1D096BF1-8092-4911-B6D6-84144D88383C}" destId="{B31CDFB7-69C2-4C6D-9F1F-A8ABFE8ED350}" srcOrd="0" destOrd="0" parTransId="{A78EE866-BE48-49E9-B114-A91E7ACB02B2}" sibTransId="{A426B43F-E21B-4793-B688-5418DF4BCED5}"/>
    <dgm:cxn modelId="{41B3E343-FB37-4D72-9D2B-61565254F44B}" type="presOf" srcId="{A0B553FB-4909-4239-9761-3227DC9BF196}" destId="{7E91E6BE-C22A-4A3F-8484-2CE970BC3A70}" srcOrd="0" destOrd="0" presId="urn:microsoft.com/office/officeart/2005/8/layout/hierarchy4"/>
    <dgm:cxn modelId="{76485E8F-586D-4D59-A365-28F925DE7CC7}" type="presOf" srcId="{11021C91-EBE9-45B4-B5F7-73463E8C7E32}" destId="{4E2D8A8A-9521-45B0-A331-F5B96B945AAE}" srcOrd="0" destOrd="0" presId="urn:microsoft.com/office/officeart/2005/8/layout/hierarchy4"/>
    <dgm:cxn modelId="{4F6DA8B0-B5B1-4BF9-B130-D540B03079FA}" type="presOf" srcId="{0F30C5D7-444C-4339-B93A-EAC2C072DA36}" destId="{DF0A15E5-F813-4C40-982E-60AB22FCA10E}" srcOrd="0" destOrd="0" presId="urn:microsoft.com/office/officeart/2005/8/layout/hierarchy4"/>
    <dgm:cxn modelId="{DC06CE74-33F6-4B2E-A134-44DA24113B81}" type="presOf" srcId="{B31CDFB7-69C2-4C6D-9F1F-A8ABFE8ED350}" destId="{F1706EDC-28B1-4FA0-848B-4E10284EDDF5}" srcOrd="0" destOrd="0" presId="urn:microsoft.com/office/officeart/2005/8/layout/hierarchy4"/>
    <dgm:cxn modelId="{9D21B63A-C294-421F-9596-9F116AABF3B7}" srcId="{A0B553FB-4909-4239-9761-3227DC9BF196}" destId="{80CAE287-46E8-4445-BAB0-D6F13AA11D90}" srcOrd="0" destOrd="0" parTransId="{75572AD6-FD47-4652-86A4-377A790BE7FF}" sibTransId="{BF87B5DC-E991-4E4C-B855-1A5C1E61F4EC}"/>
    <dgm:cxn modelId="{C68893CF-29AB-4DB7-BD62-7F1CF61367F4}" srcId="{80CAE287-46E8-4445-BAB0-D6F13AA11D90}" destId="{1D096BF1-8092-4911-B6D6-84144D88383C}" srcOrd="0" destOrd="0" parTransId="{16BCE7FD-0839-4B6E-899F-E84B94F6CB86}" sibTransId="{DEF9BB26-E7A5-4297-BEA3-8A92AC1D6975}"/>
    <dgm:cxn modelId="{BEC18BA1-E418-43D7-954D-DE646B64DE56}" type="presOf" srcId="{80CAE287-46E8-4445-BAB0-D6F13AA11D90}" destId="{C99BF5AA-3A38-4CE9-95CF-1658EA4DB4C9}" srcOrd="0" destOrd="0" presId="urn:microsoft.com/office/officeart/2005/8/layout/hierarchy4"/>
    <dgm:cxn modelId="{2EC9F738-22A1-4583-9344-68F0D9725A2D}" srcId="{1D096BF1-8092-4911-B6D6-84144D88383C}" destId="{0F30C5D7-444C-4339-B93A-EAC2C072DA36}" srcOrd="1" destOrd="0" parTransId="{D1DEF83D-F209-4EF1-9EF4-49879B32029B}" sibTransId="{06887AE4-E832-4E85-9F66-29F1489917AA}"/>
    <dgm:cxn modelId="{3DA90F12-8DC4-4FF5-B166-ADF84EEACA79}" type="presParOf" srcId="{7E91E6BE-C22A-4A3F-8484-2CE970BC3A70}" destId="{96B99F40-D899-434F-A752-C4894301A5CD}" srcOrd="0" destOrd="0" presId="urn:microsoft.com/office/officeart/2005/8/layout/hierarchy4"/>
    <dgm:cxn modelId="{245AC8A0-1A48-47C5-B60F-B9156938A009}" type="presParOf" srcId="{96B99F40-D899-434F-A752-C4894301A5CD}" destId="{C99BF5AA-3A38-4CE9-95CF-1658EA4DB4C9}" srcOrd="0" destOrd="0" presId="urn:microsoft.com/office/officeart/2005/8/layout/hierarchy4"/>
    <dgm:cxn modelId="{92B61085-726D-4F56-9ECF-8F8E2CCDAB68}" type="presParOf" srcId="{96B99F40-D899-434F-A752-C4894301A5CD}" destId="{35CF8740-D87C-4CB8-8323-A46B92782517}" srcOrd="1" destOrd="0" presId="urn:microsoft.com/office/officeart/2005/8/layout/hierarchy4"/>
    <dgm:cxn modelId="{B8B1591C-1813-4D2F-93EE-523C4935125A}" type="presParOf" srcId="{96B99F40-D899-434F-A752-C4894301A5CD}" destId="{0EA1C6C6-1852-4AF8-80A5-17D686EB081E}" srcOrd="2" destOrd="0" presId="urn:microsoft.com/office/officeart/2005/8/layout/hierarchy4"/>
    <dgm:cxn modelId="{07126351-07E5-4256-BDB7-B4A69222F055}" type="presParOf" srcId="{0EA1C6C6-1852-4AF8-80A5-17D686EB081E}" destId="{76126B6F-AD3D-4766-BB51-E0DD3A26B66C}" srcOrd="0" destOrd="0" presId="urn:microsoft.com/office/officeart/2005/8/layout/hierarchy4"/>
    <dgm:cxn modelId="{BB8C21F2-FC8B-4E18-A469-8CD8C42599AB}" type="presParOf" srcId="{76126B6F-AD3D-4766-BB51-E0DD3A26B66C}" destId="{327E8DFD-B8B0-449C-A7DA-C1792109CDD4}" srcOrd="0" destOrd="0" presId="urn:microsoft.com/office/officeart/2005/8/layout/hierarchy4"/>
    <dgm:cxn modelId="{5A21C9CA-481E-4BEE-B038-8E2290355930}" type="presParOf" srcId="{76126B6F-AD3D-4766-BB51-E0DD3A26B66C}" destId="{4FB7D368-E399-4156-897A-7CC81C872FD8}" srcOrd="1" destOrd="0" presId="urn:microsoft.com/office/officeart/2005/8/layout/hierarchy4"/>
    <dgm:cxn modelId="{431D467D-6F66-4A06-A5F0-7397AE36822C}" type="presParOf" srcId="{76126B6F-AD3D-4766-BB51-E0DD3A26B66C}" destId="{59BF4E0E-37A0-478A-B884-C1842F13162B}" srcOrd="2" destOrd="0" presId="urn:microsoft.com/office/officeart/2005/8/layout/hierarchy4"/>
    <dgm:cxn modelId="{E687FA08-316A-4B7E-907B-DDB5918B6FEF}" type="presParOf" srcId="{59BF4E0E-37A0-478A-B884-C1842F13162B}" destId="{9912603D-AAEB-4EDE-B6FC-57337D91E4B9}" srcOrd="0" destOrd="0" presId="urn:microsoft.com/office/officeart/2005/8/layout/hierarchy4"/>
    <dgm:cxn modelId="{8A1D29C2-41D0-4E02-A969-9410DBE1986A}" type="presParOf" srcId="{9912603D-AAEB-4EDE-B6FC-57337D91E4B9}" destId="{F1706EDC-28B1-4FA0-848B-4E10284EDDF5}" srcOrd="0" destOrd="0" presId="urn:microsoft.com/office/officeart/2005/8/layout/hierarchy4"/>
    <dgm:cxn modelId="{240A8526-AA60-4329-99D4-764FC3E7CE9F}" type="presParOf" srcId="{9912603D-AAEB-4EDE-B6FC-57337D91E4B9}" destId="{3046F56D-A712-4E54-A691-31B4366DBBFE}" srcOrd="1" destOrd="0" presId="urn:microsoft.com/office/officeart/2005/8/layout/hierarchy4"/>
    <dgm:cxn modelId="{DD5C230B-67CE-4164-941A-D47A8492A8AB}" type="presParOf" srcId="{59BF4E0E-37A0-478A-B884-C1842F13162B}" destId="{A0DC74C0-6305-41FF-969C-B47DC032E57B}" srcOrd="1" destOrd="0" presId="urn:microsoft.com/office/officeart/2005/8/layout/hierarchy4"/>
    <dgm:cxn modelId="{84F7968D-C8CB-4B41-836B-64603AF0A084}" type="presParOf" srcId="{59BF4E0E-37A0-478A-B884-C1842F13162B}" destId="{36FA8214-C2B3-4060-8F4D-F3DFB0351259}" srcOrd="2" destOrd="0" presId="urn:microsoft.com/office/officeart/2005/8/layout/hierarchy4"/>
    <dgm:cxn modelId="{5D63B42A-D22F-4A45-A6CA-8C7355A9D56B}" type="presParOf" srcId="{36FA8214-C2B3-4060-8F4D-F3DFB0351259}" destId="{DF0A15E5-F813-4C40-982E-60AB22FCA10E}" srcOrd="0" destOrd="0" presId="urn:microsoft.com/office/officeart/2005/8/layout/hierarchy4"/>
    <dgm:cxn modelId="{5C84ECD1-138A-4A5C-956A-3CDCDBF0EFA0}" type="presParOf" srcId="{36FA8214-C2B3-4060-8F4D-F3DFB0351259}" destId="{640AC326-08BA-4DF2-B248-F592729AF58C}" srcOrd="1" destOrd="0" presId="urn:microsoft.com/office/officeart/2005/8/layout/hierarchy4"/>
    <dgm:cxn modelId="{81A9390E-E322-41B5-B4DF-CDC386CE97CE}" type="presParOf" srcId="{0EA1C6C6-1852-4AF8-80A5-17D686EB081E}" destId="{C35160A8-B017-47D8-8B65-5BCAE5F18D09}" srcOrd="1" destOrd="0" presId="urn:microsoft.com/office/officeart/2005/8/layout/hierarchy4"/>
    <dgm:cxn modelId="{615F1256-2CAA-4C29-B569-80AD1A3E4BD0}" type="presParOf" srcId="{0EA1C6C6-1852-4AF8-80A5-17D686EB081E}" destId="{21C499A9-BB17-4D2B-AE76-B76DA11540C1}" srcOrd="2" destOrd="0" presId="urn:microsoft.com/office/officeart/2005/8/layout/hierarchy4"/>
    <dgm:cxn modelId="{7CF8F84A-0E34-41E4-BE5A-0EC75CBD6441}" type="presParOf" srcId="{21C499A9-BB17-4D2B-AE76-B76DA11540C1}" destId="{4E2D8A8A-9521-45B0-A331-F5B96B945AAE}" srcOrd="0" destOrd="0" presId="urn:microsoft.com/office/officeart/2005/8/layout/hierarchy4"/>
    <dgm:cxn modelId="{AC8F7C6B-45CF-43FE-A454-E6B3D173E007}" type="presParOf" srcId="{21C499A9-BB17-4D2B-AE76-B76DA11540C1}" destId="{36C6A649-1B0A-413F-9EB8-1DE82A72FD48}" srcOrd="1" destOrd="0" presId="urn:microsoft.com/office/officeart/2005/8/layout/hierarchy4"/>
    <dgm:cxn modelId="{538539B7-869D-4355-B690-DF654F569187}" type="presParOf" srcId="{21C499A9-BB17-4D2B-AE76-B76DA11540C1}" destId="{7FF74A85-276B-4A11-9859-DF9BFA2F20CF}" srcOrd="2" destOrd="0" presId="urn:microsoft.com/office/officeart/2005/8/layout/hierarchy4"/>
    <dgm:cxn modelId="{4AEE41BF-E857-4208-9343-FB977903706D}" type="presParOf" srcId="{7FF74A85-276B-4A11-9859-DF9BFA2F20CF}" destId="{5E4C5B8B-02AC-4EEA-9EBF-92179243399C}" srcOrd="0" destOrd="0" presId="urn:microsoft.com/office/officeart/2005/8/layout/hierarchy4"/>
    <dgm:cxn modelId="{82223406-58E1-4734-813C-E76C76B343FE}" type="presParOf" srcId="{5E4C5B8B-02AC-4EEA-9EBF-92179243399C}" destId="{24BBCC89-FFA7-4354-A504-12B92AA81D74}" srcOrd="0" destOrd="0" presId="urn:microsoft.com/office/officeart/2005/8/layout/hierarchy4"/>
    <dgm:cxn modelId="{243A3D79-A24A-4D78-8459-4EAB0179C9A2}" type="presParOf" srcId="{5E4C5B8B-02AC-4EEA-9EBF-92179243399C}" destId="{3A45BC8B-EF1C-4058-88F4-F588C4D785A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A79BC-A4F7-4792-831A-6E97EC6BA581}">
      <dsp:nvSpPr>
        <dsp:cNvPr id="0" name=""/>
        <dsp:cNvSpPr/>
      </dsp:nvSpPr>
      <dsp:spPr>
        <a:xfrm>
          <a:off x="1066289" y="814"/>
          <a:ext cx="2620540" cy="26205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mn-MN" sz="3800" kern="1200" dirty="0" smtClean="0">
              <a:latin typeface="Times New Roman" panose="02020603050405020304" pitchFamily="18" charset="0"/>
              <a:cs typeface="Times New Roman" panose="02020603050405020304" pitchFamily="18" charset="0"/>
            </a:rPr>
            <a:t>Эрэгтэй 6</a:t>
          </a:r>
          <a:endParaRPr lang="en-US" sz="3800" kern="1200" dirty="0">
            <a:latin typeface="Times New Roman" panose="02020603050405020304" pitchFamily="18" charset="0"/>
            <a:cs typeface="Times New Roman" panose="02020603050405020304" pitchFamily="18" charset="0"/>
          </a:endParaRPr>
        </a:p>
      </dsp:txBody>
      <dsp:txXfrm>
        <a:off x="1450058" y="384583"/>
        <a:ext cx="1853002" cy="1853002"/>
      </dsp:txXfrm>
    </dsp:sp>
    <dsp:sp modelId="{DBBBF172-F784-4118-ABAC-0A0453687DA6}">
      <dsp:nvSpPr>
        <dsp:cNvPr id="0" name=""/>
        <dsp:cNvSpPr/>
      </dsp:nvSpPr>
      <dsp:spPr>
        <a:xfrm>
          <a:off x="1616602" y="2834143"/>
          <a:ext cx="1519913" cy="151991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1818066" y="3415358"/>
        <a:ext cx="1116985" cy="357483"/>
      </dsp:txXfrm>
    </dsp:sp>
    <dsp:sp modelId="{EB90DC71-1C66-4ECF-A07F-C9CA6392A717}">
      <dsp:nvSpPr>
        <dsp:cNvPr id="0" name=""/>
        <dsp:cNvSpPr/>
      </dsp:nvSpPr>
      <dsp:spPr>
        <a:xfrm>
          <a:off x="1066289" y="4566844"/>
          <a:ext cx="2620540" cy="2620540"/>
        </a:xfrm>
        <a:prstGeom prst="ellipse">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mn-MN" sz="3800" kern="1200" dirty="0" smtClean="0">
              <a:latin typeface="Times New Roman" panose="02020603050405020304" pitchFamily="18" charset="0"/>
              <a:cs typeface="Times New Roman" panose="02020603050405020304" pitchFamily="18" charset="0"/>
            </a:rPr>
            <a:t>Эмэгтэй 10</a:t>
          </a:r>
          <a:endParaRPr lang="en-US" sz="3800" kern="1200" dirty="0">
            <a:latin typeface="Times New Roman" panose="02020603050405020304" pitchFamily="18" charset="0"/>
            <a:cs typeface="Times New Roman" panose="02020603050405020304" pitchFamily="18" charset="0"/>
          </a:endParaRPr>
        </a:p>
      </dsp:txBody>
      <dsp:txXfrm>
        <a:off x="1450058" y="4950613"/>
        <a:ext cx="1853002" cy="1853002"/>
      </dsp:txXfrm>
    </dsp:sp>
    <dsp:sp modelId="{31845B8F-99B9-4FAC-8B15-FA92ACD37581}">
      <dsp:nvSpPr>
        <dsp:cNvPr id="0" name=""/>
        <dsp:cNvSpPr/>
      </dsp:nvSpPr>
      <dsp:spPr>
        <a:xfrm>
          <a:off x="4079910" y="3106679"/>
          <a:ext cx="833331" cy="9748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p>
      </dsp:txBody>
      <dsp:txXfrm>
        <a:off x="4079910" y="3301647"/>
        <a:ext cx="583332" cy="584905"/>
      </dsp:txXfrm>
    </dsp:sp>
    <dsp:sp modelId="{BE3CD7AC-CF63-4E16-A4EF-A0510CFD3D9D}">
      <dsp:nvSpPr>
        <dsp:cNvPr id="0" name=""/>
        <dsp:cNvSpPr/>
      </dsp:nvSpPr>
      <dsp:spPr>
        <a:xfrm>
          <a:off x="5259154" y="973559"/>
          <a:ext cx="5241081" cy="5241081"/>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mn-MN" sz="4700" kern="1200" dirty="0" smtClean="0">
              <a:latin typeface="Times New Roman" panose="02020603050405020304" pitchFamily="18" charset="0"/>
              <a:cs typeface="Times New Roman" panose="02020603050405020304" pitchFamily="18" charset="0"/>
            </a:rPr>
            <a:t>Ажиллагсдын тоо 16 </a:t>
          </a:r>
          <a:endParaRPr lang="en-US" sz="4700" kern="1200" dirty="0">
            <a:latin typeface="Times New Roman" panose="02020603050405020304" pitchFamily="18" charset="0"/>
            <a:cs typeface="Times New Roman" panose="02020603050405020304" pitchFamily="18" charset="0"/>
          </a:endParaRPr>
        </a:p>
      </dsp:txBody>
      <dsp:txXfrm>
        <a:off x="6026693" y="1741098"/>
        <a:ext cx="3706003" cy="3706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03FF2-74A9-487C-AFEF-AC2AD13BC702}">
      <dsp:nvSpPr>
        <dsp:cNvPr id="0" name=""/>
        <dsp:cNvSpPr/>
      </dsp:nvSpPr>
      <dsp:spPr>
        <a:xfrm>
          <a:off x="3581414" y="0"/>
          <a:ext cx="4130380" cy="4130380"/>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2"/>
              </a:solidFill>
              <a:latin typeface="Times New Roman" panose="02020603050405020304" pitchFamily="18" charset="0"/>
              <a:cs typeface="Times New Roman" panose="02020603050405020304" pitchFamily="18" charset="0"/>
            </a:rPr>
            <a:t>    </a:t>
          </a:r>
          <a:r>
            <a:rPr lang="mn-MN" sz="2400" b="0" kern="1200" dirty="0" smtClean="0">
              <a:solidFill>
                <a:schemeClr val="tx2"/>
              </a:solidFill>
              <a:latin typeface="Times New Roman" panose="02020603050405020304" pitchFamily="18" charset="0"/>
              <a:cs typeface="Times New Roman" panose="02020603050405020304" pitchFamily="18" charset="0"/>
            </a:rPr>
            <a:t>Цэвэр ашиг </a:t>
          </a:r>
          <a:r>
            <a:rPr lang="en-US" sz="2400" b="0" kern="1200" dirty="0" smtClean="0">
              <a:solidFill>
                <a:schemeClr val="tx2"/>
              </a:solidFill>
              <a:latin typeface="Times New Roman" panose="02020603050405020304" pitchFamily="18" charset="0"/>
              <a:cs typeface="Times New Roman" panose="02020603050405020304" pitchFamily="18" charset="0"/>
            </a:rPr>
            <a:t>       </a:t>
          </a:r>
          <a:r>
            <a:rPr lang="mn-MN" sz="2400" b="0" kern="1200" dirty="0" smtClean="0">
              <a:solidFill>
                <a:schemeClr val="tx2"/>
              </a:solidFill>
              <a:latin typeface="Times New Roman" panose="02020603050405020304" pitchFamily="18" charset="0"/>
              <a:cs typeface="Times New Roman" panose="02020603050405020304" pitchFamily="18" charset="0"/>
            </a:rPr>
            <a:t>715.4 сая төгрөг</a:t>
          </a:r>
          <a:endParaRPr lang="en-US" sz="2400" b="0" kern="1200" dirty="0">
            <a:solidFill>
              <a:schemeClr val="tx2"/>
            </a:solidFill>
            <a:latin typeface="Times New Roman" panose="02020603050405020304" pitchFamily="18" charset="0"/>
            <a:cs typeface="Times New Roman" panose="02020603050405020304" pitchFamily="18" charset="0"/>
          </a:endParaRPr>
        </a:p>
      </dsp:txBody>
      <dsp:txXfrm>
        <a:off x="4132131" y="722816"/>
        <a:ext cx="3028945" cy="1858671"/>
      </dsp:txXfrm>
    </dsp:sp>
    <dsp:sp modelId="{78879642-D4F6-4E4F-AC77-A8D51130CD56}">
      <dsp:nvSpPr>
        <dsp:cNvPr id="0" name=""/>
        <dsp:cNvSpPr/>
      </dsp:nvSpPr>
      <dsp:spPr>
        <a:xfrm>
          <a:off x="5029208" y="2438383"/>
          <a:ext cx="4130380" cy="41303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mn-MN" sz="2400" b="0" kern="1200" dirty="0" smtClean="0">
              <a:solidFill>
                <a:schemeClr val="tx2"/>
              </a:solidFill>
              <a:latin typeface="Times New Roman" panose="02020603050405020304" pitchFamily="18" charset="0"/>
              <a:cs typeface="Times New Roman" panose="02020603050405020304" pitchFamily="18" charset="0"/>
            </a:rPr>
            <a:t>Хөрөнгө</a:t>
          </a:r>
          <a:r>
            <a:rPr lang="en-US" sz="2400" b="0" kern="1200" dirty="0" smtClean="0">
              <a:solidFill>
                <a:schemeClr val="tx2"/>
              </a:solidFill>
              <a:latin typeface="Times New Roman" panose="02020603050405020304" pitchFamily="18" charset="0"/>
              <a:cs typeface="Times New Roman" panose="02020603050405020304" pitchFamily="18" charset="0"/>
            </a:rPr>
            <a:t> </a:t>
          </a:r>
          <a:r>
            <a:rPr lang="mn-MN" sz="2400" b="0" kern="1200" dirty="0" smtClean="0">
              <a:solidFill>
                <a:schemeClr val="tx2"/>
              </a:solidFill>
              <a:latin typeface="Times New Roman" panose="02020603050405020304" pitchFamily="18" charset="0"/>
              <a:cs typeface="Times New Roman" panose="02020603050405020304" pitchFamily="18" charset="0"/>
            </a:rPr>
            <a:t>оруулалт </a:t>
          </a:r>
          <a:r>
            <a:rPr lang="en-US" sz="2400" b="0" kern="1200" dirty="0" smtClean="0">
              <a:solidFill>
                <a:schemeClr val="tx2"/>
              </a:solidFill>
              <a:latin typeface="Times New Roman" panose="02020603050405020304" pitchFamily="18" charset="0"/>
              <a:cs typeface="Times New Roman" panose="02020603050405020304" pitchFamily="18" charset="0"/>
            </a:rPr>
            <a:t>      </a:t>
          </a:r>
          <a:r>
            <a:rPr lang="mn-MN" sz="2400" b="0" kern="1200" dirty="0" smtClean="0">
              <a:solidFill>
                <a:schemeClr val="tx2"/>
              </a:solidFill>
              <a:latin typeface="Times New Roman" panose="02020603050405020304" pitchFamily="18" charset="0"/>
              <a:cs typeface="Times New Roman" panose="02020603050405020304" pitchFamily="18" charset="0"/>
            </a:rPr>
            <a:t>88.0 сая төгрөг </a:t>
          </a:r>
          <a:endParaRPr lang="en-US" sz="2400" b="0" kern="1200" dirty="0">
            <a:solidFill>
              <a:schemeClr val="tx2"/>
            </a:solidFill>
            <a:latin typeface="Times New Roman" panose="02020603050405020304" pitchFamily="18" charset="0"/>
            <a:cs typeface="Times New Roman" panose="02020603050405020304" pitchFamily="18" charset="0"/>
          </a:endParaRPr>
        </a:p>
      </dsp:txBody>
      <dsp:txXfrm>
        <a:off x="6292416" y="3505398"/>
        <a:ext cx="2478228" cy="2271709"/>
      </dsp:txXfrm>
    </dsp:sp>
    <dsp:sp modelId="{FC5060C7-6054-4CB6-A512-D1F34C48BEE5}">
      <dsp:nvSpPr>
        <dsp:cNvPr id="0" name=""/>
        <dsp:cNvSpPr/>
      </dsp:nvSpPr>
      <dsp:spPr>
        <a:xfrm>
          <a:off x="1295400" y="2438383"/>
          <a:ext cx="4130380" cy="4130380"/>
        </a:xfrm>
        <a:prstGeom prst="ellipse">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mn-MN" sz="2400" b="0" kern="1200" dirty="0" smtClean="0">
              <a:solidFill>
                <a:schemeClr val="tx2"/>
              </a:solidFill>
              <a:latin typeface="Times New Roman" panose="02020603050405020304" pitchFamily="18" charset="0"/>
              <a:cs typeface="Times New Roman" panose="02020603050405020304" pitchFamily="18" charset="0"/>
            </a:rPr>
            <a:t>Төлсөн</a:t>
          </a:r>
          <a:r>
            <a:rPr lang="en-US" sz="2400" b="0" kern="1200" dirty="0" smtClean="0">
              <a:solidFill>
                <a:schemeClr val="tx2"/>
              </a:solidFill>
              <a:latin typeface="Times New Roman" panose="02020603050405020304" pitchFamily="18" charset="0"/>
              <a:cs typeface="Times New Roman" panose="02020603050405020304" pitchFamily="18" charset="0"/>
            </a:rPr>
            <a:t> </a:t>
          </a:r>
          <a:r>
            <a:rPr lang="mn-MN" sz="2400" b="0" kern="1200" dirty="0" smtClean="0">
              <a:solidFill>
                <a:schemeClr val="tx2"/>
              </a:solidFill>
              <a:latin typeface="Times New Roman" panose="02020603050405020304" pitchFamily="18" charset="0"/>
              <a:cs typeface="Times New Roman" panose="02020603050405020304" pitchFamily="18" charset="0"/>
            </a:rPr>
            <a:t>татвар </a:t>
          </a:r>
          <a:r>
            <a:rPr lang="en-US" sz="2400" b="0" kern="1200" dirty="0" smtClean="0">
              <a:solidFill>
                <a:schemeClr val="tx2"/>
              </a:solidFill>
              <a:latin typeface="Times New Roman" panose="02020603050405020304" pitchFamily="18" charset="0"/>
              <a:cs typeface="Times New Roman" panose="02020603050405020304" pitchFamily="18" charset="0"/>
            </a:rPr>
            <a:t>           </a:t>
          </a:r>
          <a:r>
            <a:rPr lang="mn-MN" sz="2400" b="0" kern="1200" dirty="0" smtClean="0">
              <a:solidFill>
                <a:schemeClr val="tx2"/>
              </a:solidFill>
              <a:latin typeface="Times New Roman" panose="02020603050405020304" pitchFamily="18" charset="0"/>
              <a:cs typeface="Times New Roman" panose="02020603050405020304" pitchFamily="18" charset="0"/>
            </a:rPr>
            <a:t>358.3 сая</a:t>
          </a:r>
          <a:r>
            <a:rPr lang="en-US" sz="2400" b="0" kern="1200" dirty="0" smtClean="0">
              <a:solidFill>
                <a:schemeClr val="tx2"/>
              </a:solidFill>
              <a:latin typeface="Times New Roman" panose="02020603050405020304" pitchFamily="18" charset="0"/>
              <a:cs typeface="Times New Roman" panose="02020603050405020304" pitchFamily="18" charset="0"/>
            </a:rPr>
            <a:t> </a:t>
          </a:r>
          <a:r>
            <a:rPr lang="mn-MN" sz="2400" b="0" kern="1200" dirty="0" smtClean="0">
              <a:solidFill>
                <a:schemeClr val="tx2"/>
              </a:solidFill>
              <a:latin typeface="Times New Roman" panose="02020603050405020304" pitchFamily="18" charset="0"/>
              <a:cs typeface="Times New Roman" panose="02020603050405020304" pitchFamily="18" charset="0"/>
            </a:rPr>
            <a:t>төгрөг</a:t>
          </a:r>
          <a:endParaRPr lang="en-US" sz="2400" b="0" kern="1200" dirty="0">
            <a:solidFill>
              <a:schemeClr val="tx2"/>
            </a:solidFill>
            <a:latin typeface="Times New Roman" panose="02020603050405020304" pitchFamily="18" charset="0"/>
            <a:cs typeface="Times New Roman" panose="02020603050405020304" pitchFamily="18" charset="0"/>
          </a:endParaRPr>
        </a:p>
      </dsp:txBody>
      <dsp:txXfrm>
        <a:off x="1684344" y="3505398"/>
        <a:ext cx="2478228" cy="22717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BDE7C-0DD2-4A63-940C-6B0BBEE3E51A}">
      <dsp:nvSpPr>
        <dsp:cNvPr id="0" name=""/>
        <dsp:cNvSpPr/>
      </dsp:nvSpPr>
      <dsp:spPr>
        <a:xfrm>
          <a:off x="5238" y="0"/>
          <a:ext cx="1838324" cy="6858000"/>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solidFill>
            <a:schemeClr val="accent1"/>
          </a:solid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002060"/>
              </a:solidFill>
              <a:latin typeface="Times New Roman" pitchFamily="18" charset="0"/>
              <a:cs typeface="Times New Roman" pitchFamily="18" charset="0"/>
            </a:rPr>
            <a:t>201</a:t>
          </a:r>
          <a:r>
            <a:rPr lang="mn-MN" sz="3200" kern="1200" dirty="0" smtClean="0">
              <a:solidFill>
                <a:srgbClr val="002060"/>
              </a:solidFill>
              <a:latin typeface="Times New Roman" pitchFamily="18" charset="0"/>
              <a:cs typeface="Times New Roman" pitchFamily="18" charset="0"/>
            </a:rPr>
            <a:t>4</a:t>
          </a:r>
          <a:endParaRPr lang="en-US" sz="3200" kern="1200" dirty="0">
            <a:solidFill>
              <a:srgbClr val="002060"/>
            </a:solidFill>
            <a:latin typeface="Times New Roman" pitchFamily="18" charset="0"/>
            <a:cs typeface="Times New Roman" pitchFamily="18" charset="0"/>
          </a:endParaRPr>
        </a:p>
      </dsp:txBody>
      <dsp:txXfrm>
        <a:off x="5238" y="0"/>
        <a:ext cx="1838324" cy="2057400"/>
      </dsp:txXfrm>
    </dsp:sp>
    <dsp:sp modelId="{5DEBB49B-BC1B-47A0-99AD-473BC67EECF4}">
      <dsp:nvSpPr>
        <dsp:cNvPr id="0" name=""/>
        <dsp:cNvSpPr/>
      </dsp:nvSpPr>
      <dsp:spPr>
        <a:xfrm>
          <a:off x="189071" y="2057986"/>
          <a:ext cx="1470659" cy="134732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15</a:t>
          </a:r>
          <a:r>
            <a:rPr lang="mn-MN" sz="2400" kern="1200" dirty="0" smtClean="0">
              <a:latin typeface="Times New Roman" pitchFamily="18" charset="0"/>
              <a:cs typeface="Times New Roman" pitchFamily="18" charset="0"/>
            </a:rPr>
            <a:t>0</a:t>
          </a:r>
          <a:r>
            <a:rPr lang="en-US" sz="2400" kern="1200" dirty="0" smtClean="0">
              <a:latin typeface="Times New Roman" pitchFamily="18" charset="0"/>
              <a:cs typeface="Times New Roman" pitchFamily="18" charset="0"/>
            </a:rPr>
            <a:t> 000</a:t>
          </a:r>
          <a:endParaRPr lang="en-US" sz="2400" kern="1200" dirty="0">
            <a:latin typeface="Times New Roman" pitchFamily="18" charset="0"/>
            <a:cs typeface="Times New Roman" pitchFamily="18" charset="0"/>
          </a:endParaRPr>
        </a:p>
      </dsp:txBody>
      <dsp:txXfrm>
        <a:off x="228533" y="2097448"/>
        <a:ext cx="1391735" cy="1268398"/>
      </dsp:txXfrm>
    </dsp:sp>
    <dsp:sp modelId="{F6C16B06-4C0A-4A78-A70F-592950B678DD}">
      <dsp:nvSpPr>
        <dsp:cNvPr id="0" name=""/>
        <dsp:cNvSpPr/>
      </dsp:nvSpPr>
      <dsp:spPr>
        <a:xfrm>
          <a:off x="189071" y="3612588"/>
          <a:ext cx="1470659" cy="134732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mn-MN" sz="2400" kern="1200" dirty="0" smtClean="0">
              <a:latin typeface="Times New Roman" pitchFamily="18" charset="0"/>
              <a:cs typeface="Times New Roman" pitchFamily="18" charset="0"/>
            </a:rPr>
            <a:t>20</a:t>
          </a:r>
          <a:r>
            <a:rPr lang="en-US" sz="2400" kern="1200" dirty="0" smtClean="0">
              <a:latin typeface="Times New Roman" pitchFamily="18" charset="0"/>
              <a:cs typeface="Times New Roman" pitchFamily="18" charset="0"/>
            </a:rPr>
            <a:t> 000</a:t>
          </a:r>
          <a:endParaRPr lang="en-US" sz="2400" kern="1200" dirty="0">
            <a:latin typeface="Times New Roman" pitchFamily="18" charset="0"/>
            <a:cs typeface="Times New Roman" pitchFamily="18" charset="0"/>
          </a:endParaRPr>
        </a:p>
      </dsp:txBody>
      <dsp:txXfrm>
        <a:off x="228533" y="3652050"/>
        <a:ext cx="1391735" cy="1268398"/>
      </dsp:txXfrm>
    </dsp:sp>
    <dsp:sp modelId="{51BA26D3-C2A1-4446-9070-D756476BB67E}">
      <dsp:nvSpPr>
        <dsp:cNvPr id="0" name=""/>
        <dsp:cNvSpPr/>
      </dsp:nvSpPr>
      <dsp:spPr>
        <a:xfrm>
          <a:off x="189071" y="5167191"/>
          <a:ext cx="1470659" cy="134732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2</a:t>
          </a:r>
          <a:r>
            <a:rPr lang="mn-MN" sz="2400" kern="1200" dirty="0" smtClean="0">
              <a:latin typeface="Times New Roman" pitchFamily="18" charset="0"/>
              <a:cs typeface="Times New Roman" pitchFamily="18" charset="0"/>
            </a:rPr>
            <a:t>5</a:t>
          </a:r>
          <a:r>
            <a:rPr lang="en-US" sz="2400" kern="1200" dirty="0" smtClean="0">
              <a:latin typeface="Times New Roman" pitchFamily="18" charset="0"/>
              <a:cs typeface="Times New Roman" pitchFamily="18" charset="0"/>
            </a:rPr>
            <a:t> 000</a:t>
          </a:r>
          <a:endParaRPr lang="en-US" sz="2400" kern="1200" dirty="0">
            <a:latin typeface="Times New Roman" pitchFamily="18" charset="0"/>
            <a:cs typeface="Times New Roman" pitchFamily="18" charset="0"/>
          </a:endParaRPr>
        </a:p>
      </dsp:txBody>
      <dsp:txXfrm>
        <a:off x="228533" y="5206653"/>
        <a:ext cx="1391735" cy="1268398"/>
      </dsp:txXfrm>
    </dsp:sp>
    <dsp:sp modelId="{F4F2C175-86DF-447B-A333-65C4252C2F82}">
      <dsp:nvSpPr>
        <dsp:cNvPr id="0" name=""/>
        <dsp:cNvSpPr/>
      </dsp:nvSpPr>
      <dsp:spPr>
        <a:xfrm>
          <a:off x="1981438" y="0"/>
          <a:ext cx="1838324" cy="6858000"/>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002060"/>
              </a:solidFill>
              <a:latin typeface="Times New Roman" pitchFamily="18" charset="0"/>
              <a:cs typeface="Times New Roman" pitchFamily="18" charset="0"/>
            </a:rPr>
            <a:t>201</a:t>
          </a:r>
          <a:r>
            <a:rPr lang="mn-MN" sz="3200" kern="1200" dirty="0" smtClean="0">
              <a:solidFill>
                <a:srgbClr val="002060"/>
              </a:solidFill>
              <a:latin typeface="Times New Roman" pitchFamily="18" charset="0"/>
              <a:cs typeface="Times New Roman" pitchFamily="18" charset="0"/>
            </a:rPr>
            <a:t>5</a:t>
          </a:r>
          <a:endParaRPr lang="en-US" sz="3200" kern="1200" dirty="0">
            <a:solidFill>
              <a:srgbClr val="002060"/>
            </a:solidFill>
            <a:latin typeface="Times New Roman" pitchFamily="18" charset="0"/>
            <a:cs typeface="Times New Roman" pitchFamily="18" charset="0"/>
          </a:endParaRPr>
        </a:p>
      </dsp:txBody>
      <dsp:txXfrm>
        <a:off x="1981438" y="0"/>
        <a:ext cx="1838324" cy="2057400"/>
      </dsp:txXfrm>
    </dsp:sp>
    <dsp:sp modelId="{2951E44B-A0A5-4CCC-84E1-74295B950F28}">
      <dsp:nvSpPr>
        <dsp:cNvPr id="0" name=""/>
        <dsp:cNvSpPr/>
      </dsp:nvSpPr>
      <dsp:spPr>
        <a:xfrm>
          <a:off x="2165270" y="2057986"/>
          <a:ext cx="1470659" cy="134732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150 000</a:t>
          </a:r>
          <a:endParaRPr lang="en-US" sz="2400" kern="1200" dirty="0">
            <a:latin typeface="Times New Roman" pitchFamily="18" charset="0"/>
            <a:cs typeface="Times New Roman" pitchFamily="18" charset="0"/>
          </a:endParaRPr>
        </a:p>
      </dsp:txBody>
      <dsp:txXfrm>
        <a:off x="2204732" y="2097448"/>
        <a:ext cx="1391735" cy="1268398"/>
      </dsp:txXfrm>
    </dsp:sp>
    <dsp:sp modelId="{919CCA24-BEA9-4B7C-B684-631325553F6A}">
      <dsp:nvSpPr>
        <dsp:cNvPr id="0" name=""/>
        <dsp:cNvSpPr/>
      </dsp:nvSpPr>
      <dsp:spPr>
        <a:xfrm>
          <a:off x="2165270" y="3612588"/>
          <a:ext cx="1470659" cy="134732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20 000</a:t>
          </a:r>
          <a:endParaRPr lang="en-US" sz="2400" kern="1200" dirty="0">
            <a:latin typeface="Times New Roman" pitchFamily="18" charset="0"/>
            <a:cs typeface="Times New Roman" pitchFamily="18" charset="0"/>
          </a:endParaRPr>
        </a:p>
      </dsp:txBody>
      <dsp:txXfrm>
        <a:off x="2204732" y="3652050"/>
        <a:ext cx="1391735" cy="1268398"/>
      </dsp:txXfrm>
    </dsp:sp>
    <dsp:sp modelId="{527EE691-1A06-498B-9B09-9DBF94AFA928}">
      <dsp:nvSpPr>
        <dsp:cNvPr id="0" name=""/>
        <dsp:cNvSpPr/>
      </dsp:nvSpPr>
      <dsp:spPr>
        <a:xfrm>
          <a:off x="2165270" y="5167191"/>
          <a:ext cx="1470659" cy="134732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25 000</a:t>
          </a:r>
          <a:endParaRPr lang="en-US" sz="2400" kern="1200" dirty="0">
            <a:latin typeface="Times New Roman" pitchFamily="18" charset="0"/>
            <a:cs typeface="Times New Roman" pitchFamily="18" charset="0"/>
          </a:endParaRPr>
        </a:p>
      </dsp:txBody>
      <dsp:txXfrm>
        <a:off x="2204732" y="5206653"/>
        <a:ext cx="1391735" cy="1268398"/>
      </dsp:txXfrm>
    </dsp:sp>
    <dsp:sp modelId="{2D3DD7B4-CD66-43A4-A041-9BD92B06BDB1}">
      <dsp:nvSpPr>
        <dsp:cNvPr id="0" name=""/>
        <dsp:cNvSpPr/>
      </dsp:nvSpPr>
      <dsp:spPr>
        <a:xfrm>
          <a:off x="3957637" y="0"/>
          <a:ext cx="1838324" cy="6858000"/>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002060"/>
              </a:solidFill>
              <a:latin typeface="Times New Roman" pitchFamily="18" charset="0"/>
              <a:cs typeface="Times New Roman" pitchFamily="18" charset="0"/>
            </a:rPr>
            <a:t>201</a:t>
          </a:r>
          <a:r>
            <a:rPr lang="mn-MN" sz="3200" kern="1200" dirty="0" smtClean="0">
              <a:solidFill>
                <a:srgbClr val="002060"/>
              </a:solidFill>
              <a:latin typeface="Times New Roman" pitchFamily="18" charset="0"/>
              <a:cs typeface="Times New Roman" pitchFamily="18" charset="0"/>
            </a:rPr>
            <a:t>6</a:t>
          </a:r>
          <a:endParaRPr lang="en-US" sz="3200" kern="1200" dirty="0">
            <a:solidFill>
              <a:srgbClr val="002060"/>
            </a:solidFill>
            <a:latin typeface="Times New Roman" pitchFamily="18" charset="0"/>
            <a:cs typeface="Times New Roman" pitchFamily="18" charset="0"/>
          </a:endParaRPr>
        </a:p>
      </dsp:txBody>
      <dsp:txXfrm>
        <a:off x="3957637" y="0"/>
        <a:ext cx="1838324" cy="2057400"/>
      </dsp:txXfrm>
    </dsp:sp>
    <dsp:sp modelId="{621E4B97-FDED-459F-8B0F-E0CA7B206FBC}">
      <dsp:nvSpPr>
        <dsp:cNvPr id="0" name=""/>
        <dsp:cNvSpPr/>
      </dsp:nvSpPr>
      <dsp:spPr>
        <a:xfrm>
          <a:off x="4141470" y="2057986"/>
          <a:ext cx="1470659" cy="134732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150 000</a:t>
          </a:r>
          <a:endParaRPr lang="en-US" sz="2400" kern="1200" dirty="0">
            <a:latin typeface="Times New Roman" pitchFamily="18" charset="0"/>
            <a:cs typeface="Times New Roman" pitchFamily="18" charset="0"/>
          </a:endParaRPr>
        </a:p>
      </dsp:txBody>
      <dsp:txXfrm>
        <a:off x="4180932" y="2097448"/>
        <a:ext cx="1391735" cy="1268398"/>
      </dsp:txXfrm>
    </dsp:sp>
    <dsp:sp modelId="{FE743437-17A1-4565-AF1B-3D750687963E}">
      <dsp:nvSpPr>
        <dsp:cNvPr id="0" name=""/>
        <dsp:cNvSpPr/>
      </dsp:nvSpPr>
      <dsp:spPr>
        <a:xfrm>
          <a:off x="4141470" y="3612588"/>
          <a:ext cx="1470659" cy="134732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mn-MN" sz="2400" kern="1200" dirty="0" smtClean="0">
              <a:latin typeface="Times New Roman" pitchFamily="18" charset="0"/>
              <a:cs typeface="Times New Roman" pitchFamily="18" charset="0"/>
            </a:rPr>
            <a:t>18</a:t>
          </a:r>
          <a:r>
            <a:rPr lang="en-US" sz="2400" kern="1200" dirty="0" smtClean="0">
              <a:latin typeface="Times New Roman" pitchFamily="18" charset="0"/>
              <a:cs typeface="Times New Roman" pitchFamily="18" charset="0"/>
            </a:rPr>
            <a:t> 000</a:t>
          </a:r>
          <a:endParaRPr lang="en-US" sz="2400" kern="1200" dirty="0">
            <a:latin typeface="Times New Roman" pitchFamily="18" charset="0"/>
            <a:cs typeface="Times New Roman" pitchFamily="18" charset="0"/>
          </a:endParaRPr>
        </a:p>
      </dsp:txBody>
      <dsp:txXfrm>
        <a:off x="4180932" y="3652050"/>
        <a:ext cx="1391735" cy="1268398"/>
      </dsp:txXfrm>
    </dsp:sp>
    <dsp:sp modelId="{CF2DAE46-11F2-4BD3-8277-6DFECC227B09}">
      <dsp:nvSpPr>
        <dsp:cNvPr id="0" name=""/>
        <dsp:cNvSpPr/>
      </dsp:nvSpPr>
      <dsp:spPr>
        <a:xfrm>
          <a:off x="4141470" y="5167191"/>
          <a:ext cx="1470659" cy="134732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mn-MN" sz="2400" kern="1200" dirty="0" smtClean="0">
              <a:latin typeface="Times New Roman" pitchFamily="18" charset="0"/>
              <a:cs typeface="Times New Roman" pitchFamily="18" charset="0"/>
            </a:rPr>
            <a:t>21</a:t>
          </a:r>
          <a:r>
            <a:rPr lang="en-US" sz="2400" kern="1200" dirty="0" smtClean="0">
              <a:latin typeface="Times New Roman" pitchFamily="18" charset="0"/>
              <a:cs typeface="Times New Roman" pitchFamily="18" charset="0"/>
            </a:rPr>
            <a:t> 000</a:t>
          </a:r>
          <a:endParaRPr lang="en-US" sz="2400" kern="1200" dirty="0">
            <a:latin typeface="Times New Roman" pitchFamily="18" charset="0"/>
            <a:cs typeface="Times New Roman" pitchFamily="18" charset="0"/>
          </a:endParaRPr>
        </a:p>
      </dsp:txBody>
      <dsp:txXfrm>
        <a:off x="4180932" y="5206653"/>
        <a:ext cx="1391735" cy="1268398"/>
      </dsp:txXfrm>
    </dsp:sp>
    <dsp:sp modelId="{40FE4211-05F6-429F-93A9-6E1990E61E4B}">
      <dsp:nvSpPr>
        <dsp:cNvPr id="0" name=""/>
        <dsp:cNvSpPr/>
      </dsp:nvSpPr>
      <dsp:spPr>
        <a:xfrm>
          <a:off x="5933836" y="0"/>
          <a:ext cx="1838324" cy="6858000"/>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002060"/>
              </a:solidFill>
              <a:latin typeface="Times New Roman" pitchFamily="18" charset="0"/>
              <a:cs typeface="Times New Roman" pitchFamily="18" charset="0"/>
            </a:rPr>
            <a:t>201</a:t>
          </a:r>
          <a:r>
            <a:rPr lang="mn-MN" sz="3200" kern="1200" dirty="0" smtClean="0">
              <a:solidFill>
                <a:srgbClr val="002060"/>
              </a:solidFill>
              <a:latin typeface="Times New Roman" pitchFamily="18" charset="0"/>
              <a:cs typeface="Times New Roman" pitchFamily="18" charset="0"/>
            </a:rPr>
            <a:t>7</a:t>
          </a:r>
          <a:endParaRPr lang="en-US" sz="3200" kern="1200" dirty="0">
            <a:solidFill>
              <a:srgbClr val="002060"/>
            </a:solidFill>
            <a:latin typeface="Times New Roman" pitchFamily="18" charset="0"/>
            <a:cs typeface="Times New Roman" pitchFamily="18" charset="0"/>
          </a:endParaRPr>
        </a:p>
      </dsp:txBody>
      <dsp:txXfrm>
        <a:off x="5933836" y="0"/>
        <a:ext cx="1838324" cy="2057400"/>
      </dsp:txXfrm>
    </dsp:sp>
    <dsp:sp modelId="{A44FB57C-3DFE-429F-9659-E051BBA9DCF8}">
      <dsp:nvSpPr>
        <dsp:cNvPr id="0" name=""/>
        <dsp:cNvSpPr/>
      </dsp:nvSpPr>
      <dsp:spPr>
        <a:xfrm>
          <a:off x="6117669" y="2057986"/>
          <a:ext cx="1470659" cy="134732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150 000</a:t>
          </a:r>
          <a:endParaRPr lang="en-US" sz="2400" kern="1200" dirty="0">
            <a:latin typeface="Times New Roman" pitchFamily="18" charset="0"/>
            <a:cs typeface="Times New Roman" pitchFamily="18" charset="0"/>
          </a:endParaRPr>
        </a:p>
      </dsp:txBody>
      <dsp:txXfrm>
        <a:off x="6157131" y="2097448"/>
        <a:ext cx="1391735" cy="1268398"/>
      </dsp:txXfrm>
    </dsp:sp>
    <dsp:sp modelId="{6507797B-30C3-4BD1-A490-27EE047B5B3C}">
      <dsp:nvSpPr>
        <dsp:cNvPr id="0" name=""/>
        <dsp:cNvSpPr/>
      </dsp:nvSpPr>
      <dsp:spPr>
        <a:xfrm>
          <a:off x="6117669" y="3612588"/>
          <a:ext cx="1470659" cy="134732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1</a:t>
          </a:r>
          <a:r>
            <a:rPr lang="mn-MN" sz="2400" kern="1200" dirty="0" smtClean="0">
              <a:latin typeface="Times New Roman" pitchFamily="18" charset="0"/>
              <a:cs typeface="Times New Roman" pitchFamily="18" charset="0"/>
            </a:rPr>
            <a:t>7</a:t>
          </a:r>
          <a:r>
            <a:rPr lang="en-US" sz="2400" kern="1200" dirty="0" smtClean="0">
              <a:latin typeface="Times New Roman" pitchFamily="18" charset="0"/>
              <a:cs typeface="Times New Roman" pitchFamily="18" charset="0"/>
            </a:rPr>
            <a:t> 000</a:t>
          </a:r>
          <a:endParaRPr lang="en-US" sz="2400" kern="1200" dirty="0">
            <a:latin typeface="Times New Roman" pitchFamily="18" charset="0"/>
            <a:cs typeface="Times New Roman" pitchFamily="18" charset="0"/>
          </a:endParaRPr>
        </a:p>
      </dsp:txBody>
      <dsp:txXfrm>
        <a:off x="6157131" y="3652050"/>
        <a:ext cx="1391735" cy="1268398"/>
      </dsp:txXfrm>
    </dsp:sp>
    <dsp:sp modelId="{C567F814-4DC4-4F31-8A0F-CE79924E7D56}">
      <dsp:nvSpPr>
        <dsp:cNvPr id="0" name=""/>
        <dsp:cNvSpPr/>
      </dsp:nvSpPr>
      <dsp:spPr>
        <a:xfrm>
          <a:off x="6117669" y="5167191"/>
          <a:ext cx="1470659" cy="134732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2</a:t>
          </a:r>
          <a:r>
            <a:rPr lang="mn-MN" sz="2400" kern="1200" dirty="0" smtClean="0">
              <a:latin typeface="Times New Roman" pitchFamily="18" charset="0"/>
              <a:cs typeface="Times New Roman" pitchFamily="18" charset="0"/>
            </a:rPr>
            <a:t>0</a:t>
          </a:r>
          <a:r>
            <a:rPr lang="en-US" sz="2400" kern="1200" dirty="0" smtClean="0">
              <a:latin typeface="Times New Roman" pitchFamily="18" charset="0"/>
              <a:cs typeface="Times New Roman" pitchFamily="18" charset="0"/>
            </a:rPr>
            <a:t> 000</a:t>
          </a:r>
          <a:endParaRPr lang="en-US" sz="2400" kern="1200" dirty="0">
            <a:latin typeface="Times New Roman" pitchFamily="18" charset="0"/>
            <a:cs typeface="Times New Roman" pitchFamily="18" charset="0"/>
          </a:endParaRPr>
        </a:p>
      </dsp:txBody>
      <dsp:txXfrm>
        <a:off x="6157131" y="5206653"/>
        <a:ext cx="1391735" cy="1268398"/>
      </dsp:txXfrm>
    </dsp:sp>
    <dsp:sp modelId="{33F531B4-97FC-40F4-A169-B00368781677}">
      <dsp:nvSpPr>
        <dsp:cNvPr id="0" name=""/>
        <dsp:cNvSpPr/>
      </dsp:nvSpPr>
      <dsp:spPr>
        <a:xfrm>
          <a:off x="7910036" y="0"/>
          <a:ext cx="1838324" cy="6858000"/>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002060"/>
              </a:solidFill>
              <a:latin typeface="Times New Roman" pitchFamily="18" charset="0"/>
              <a:cs typeface="Times New Roman" pitchFamily="18" charset="0"/>
            </a:rPr>
            <a:t>201</a:t>
          </a:r>
          <a:r>
            <a:rPr lang="mn-MN" sz="3200" kern="1200" dirty="0" smtClean="0">
              <a:solidFill>
                <a:srgbClr val="002060"/>
              </a:solidFill>
              <a:latin typeface="Times New Roman" pitchFamily="18" charset="0"/>
              <a:cs typeface="Times New Roman" pitchFamily="18" charset="0"/>
            </a:rPr>
            <a:t>8</a:t>
          </a:r>
          <a:endParaRPr lang="en-US" sz="3200" kern="1200" dirty="0">
            <a:solidFill>
              <a:srgbClr val="002060"/>
            </a:solidFill>
            <a:latin typeface="Times New Roman" pitchFamily="18" charset="0"/>
            <a:cs typeface="Times New Roman" pitchFamily="18" charset="0"/>
          </a:endParaRPr>
        </a:p>
      </dsp:txBody>
      <dsp:txXfrm>
        <a:off x="7910036" y="0"/>
        <a:ext cx="1838324" cy="2057400"/>
      </dsp:txXfrm>
    </dsp:sp>
    <dsp:sp modelId="{118098CE-AAF1-41DD-826B-0B6AC68872AF}">
      <dsp:nvSpPr>
        <dsp:cNvPr id="0" name=""/>
        <dsp:cNvSpPr/>
      </dsp:nvSpPr>
      <dsp:spPr>
        <a:xfrm>
          <a:off x="8093868" y="2057986"/>
          <a:ext cx="1470659" cy="134732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150 000</a:t>
          </a:r>
          <a:endParaRPr lang="en-US" sz="2400" kern="1200" dirty="0">
            <a:latin typeface="Times New Roman" pitchFamily="18" charset="0"/>
            <a:cs typeface="Times New Roman" pitchFamily="18" charset="0"/>
          </a:endParaRPr>
        </a:p>
      </dsp:txBody>
      <dsp:txXfrm>
        <a:off x="8133330" y="2097448"/>
        <a:ext cx="1391735" cy="1268398"/>
      </dsp:txXfrm>
    </dsp:sp>
    <dsp:sp modelId="{FE9AD3CB-52AA-45FF-94D8-EE786D85251B}">
      <dsp:nvSpPr>
        <dsp:cNvPr id="0" name=""/>
        <dsp:cNvSpPr/>
      </dsp:nvSpPr>
      <dsp:spPr>
        <a:xfrm>
          <a:off x="8093868" y="3612588"/>
          <a:ext cx="1470659" cy="134732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17 000</a:t>
          </a:r>
          <a:endParaRPr lang="en-US" sz="2400" kern="1200" dirty="0">
            <a:latin typeface="Times New Roman" pitchFamily="18" charset="0"/>
            <a:cs typeface="Times New Roman" pitchFamily="18" charset="0"/>
          </a:endParaRPr>
        </a:p>
      </dsp:txBody>
      <dsp:txXfrm>
        <a:off x="8133330" y="3652050"/>
        <a:ext cx="1391735" cy="1268398"/>
      </dsp:txXfrm>
    </dsp:sp>
    <dsp:sp modelId="{FE7A7DC9-1AED-470F-9684-464549BBDF38}">
      <dsp:nvSpPr>
        <dsp:cNvPr id="0" name=""/>
        <dsp:cNvSpPr/>
      </dsp:nvSpPr>
      <dsp:spPr>
        <a:xfrm>
          <a:off x="8093868" y="5167191"/>
          <a:ext cx="1470659" cy="134732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20 000</a:t>
          </a:r>
          <a:endParaRPr lang="en-US" sz="2400" kern="1200" dirty="0">
            <a:latin typeface="Times New Roman" pitchFamily="18" charset="0"/>
            <a:cs typeface="Times New Roman" pitchFamily="18" charset="0"/>
          </a:endParaRPr>
        </a:p>
      </dsp:txBody>
      <dsp:txXfrm>
        <a:off x="8133330" y="5206653"/>
        <a:ext cx="1391735" cy="12683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BF5AA-3A38-4CE9-95CF-1658EA4DB4C9}">
      <dsp:nvSpPr>
        <dsp:cNvPr id="0" name=""/>
        <dsp:cNvSpPr/>
      </dsp:nvSpPr>
      <dsp:spPr>
        <a:xfrm>
          <a:off x="1362" y="4018"/>
          <a:ext cx="11868600" cy="1803787"/>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mn-MN" sz="6500" kern="1200" dirty="0" smtClean="0">
              <a:solidFill>
                <a:schemeClr val="tx2"/>
              </a:solidFill>
              <a:latin typeface="Times New Roman" panose="02020603050405020304" pitchFamily="18" charset="0"/>
              <a:cs typeface="Times New Roman" panose="02020603050405020304" pitchFamily="18" charset="0"/>
            </a:rPr>
            <a:t>Хувьцаа эзэмшигчдийн хурал</a:t>
          </a:r>
          <a:endParaRPr lang="en-US" sz="6500" kern="1200" dirty="0">
            <a:solidFill>
              <a:schemeClr val="tx2"/>
            </a:solidFill>
            <a:latin typeface="Times New Roman" panose="02020603050405020304" pitchFamily="18" charset="0"/>
            <a:cs typeface="Times New Roman" panose="02020603050405020304" pitchFamily="18" charset="0"/>
          </a:endParaRPr>
        </a:p>
      </dsp:txBody>
      <dsp:txXfrm>
        <a:off x="54193" y="56849"/>
        <a:ext cx="11762938" cy="1698125"/>
      </dsp:txXfrm>
    </dsp:sp>
    <dsp:sp modelId="{327E8DFD-B8B0-449C-A7DA-C1792109CDD4}">
      <dsp:nvSpPr>
        <dsp:cNvPr id="0" name=""/>
        <dsp:cNvSpPr/>
      </dsp:nvSpPr>
      <dsp:spPr>
        <a:xfrm>
          <a:off x="12946" y="2043145"/>
          <a:ext cx="7737802" cy="2196962"/>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mn-MN" sz="4300" kern="1200" dirty="0" smtClean="0">
              <a:latin typeface="Times New Roman" panose="02020603050405020304" pitchFamily="18" charset="0"/>
              <a:cs typeface="Times New Roman" panose="02020603050405020304" pitchFamily="18" charset="0"/>
            </a:rPr>
            <a:t>Төлөөлөн удирдах зөвлөл</a:t>
          </a:r>
          <a:endParaRPr lang="en-US" sz="4300" kern="1200" dirty="0">
            <a:latin typeface="Times New Roman" panose="02020603050405020304" pitchFamily="18" charset="0"/>
            <a:cs typeface="Times New Roman" panose="02020603050405020304" pitchFamily="18" charset="0"/>
          </a:endParaRPr>
        </a:p>
      </dsp:txBody>
      <dsp:txXfrm>
        <a:off x="77293" y="2107492"/>
        <a:ext cx="7609108" cy="2068268"/>
      </dsp:txXfrm>
    </dsp:sp>
    <dsp:sp modelId="{F1706EDC-28B1-4FA0-848B-4E10284EDDF5}">
      <dsp:nvSpPr>
        <dsp:cNvPr id="0" name=""/>
        <dsp:cNvSpPr/>
      </dsp:nvSpPr>
      <dsp:spPr>
        <a:xfrm>
          <a:off x="12946" y="4475447"/>
          <a:ext cx="3789325" cy="2454733"/>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mn-MN" sz="4200" kern="1200" dirty="0" smtClean="0">
              <a:latin typeface="Times New Roman" panose="02020603050405020304" pitchFamily="18" charset="0"/>
              <a:cs typeface="Times New Roman" panose="02020603050405020304" pitchFamily="18" charset="0"/>
            </a:rPr>
            <a:t>Аудитын хороо</a:t>
          </a:r>
          <a:endParaRPr lang="en-US" sz="4200" kern="1200" dirty="0">
            <a:latin typeface="Times New Roman" panose="02020603050405020304" pitchFamily="18" charset="0"/>
            <a:cs typeface="Times New Roman" panose="02020603050405020304" pitchFamily="18" charset="0"/>
          </a:endParaRPr>
        </a:p>
      </dsp:txBody>
      <dsp:txXfrm>
        <a:off x="84843" y="4547344"/>
        <a:ext cx="3645531" cy="2310939"/>
      </dsp:txXfrm>
    </dsp:sp>
    <dsp:sp modelId="{DF0A15E5-F813-4C40-982E-60AB22FCA10E}">
      <dsp:nvSpPr>
        <dsp:cNvPr id="0" name=""/>
        <dsp:cNvSpPr/>
      </dsp:nvSpPr>
      <dsp:spPr>
        <a:xfrm>
          <a:off x="3961423" y="4475447"/>
          <a:ext cx="3789325" cy="2454733"/>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mn-MN" sz="4200" kern="1200" dirty="0" smtClean="0">
              <a:latin typeface="Times New Roman" panose="02020603050405020304" pitchFamily="18" charset="0"/>
              <a:cs typeface="Times New Roman" panose="02020603050405020304" pitchFamily="18" charset="0"/>
            </a:rPr>
            <a:t>Цалин урамшууллын хороо</a:t>
          </a:r>
          <a:endParaRPr lang="en-US" sz="4200" kern="1200" dirty="0">
            <a:latin typeface="Times New Roman" panose="02020603050405020304" pitchFamily="18" charset="0"/>
            <a:cs typeface="Times New Roman" panose="02020603050405020304" pitchFamily="18" charset="0"/>
          </a:endParaRPr>
        </a:p>
      </dsp:txBody>
      <dsp:txXfrm>
        <a:off x="4033320" y="4547344"/>
        <a:ext cx="3645531" cy="2310939"/>
      </dsp:txXfrm>
    </dsp:sp>
    <dsp:sp modelId="{4E2D8A8A-9521-45B0-A331-F5B96B945AAE}">
      <dsp:nvSpPr>
        <dsp:cNvPr id="0" name=""/>
        <dsp:cNvSpPr/>
      </dsp:nvSpPr>
      <dsp:spPr>
        <a:xfrm>
          <a:off x="8069052" y="2043145"/>
          <a:ext cx="3789325" cy="21499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mn-MN" sz="4300" kern="1200" dirty="0" smtClean="0">
              <a:latin typeface="Times New Roman" panose="02020603050405020304" pitchFamily="18" charset="0"/>
              <a:cs typeface="Times New Roman" panose="02020603050405020304" pitchFamily="18" charset="0"/>
            </a:rPr>
            <a:t>Эрх бүхий албан тушаалтан</a:t>
          </a:r>
          <a:endParaRPr lang="en-US" sz="4300" kern="1200" dirty="0">
            <a:latin typeface="Times New Roman" panose="02020603050405020304" pitchFamily="18" charset="0"/>
            <a:cs typeface="Times New Roman" panose="02020603050405020304" pitchFamily="18" charset="0"/>
          </a:endParaRPr>
        </a:p>
      </dsp:txBody>
      <dsp:txXfrm>
        <a:off x="8132021" y="2106114"/>
        <a:ext cx="3663387" cy="2023991"/>
      </dsp:txXfrm>
    </dsp:sp>
    <dsp:sp modelId="{24BBCC89-FFA7-4354-A504-12B92AA81D74}">
      <dsp:nvSpPr>
        <dsp:cNvPr id="0" name=""/>
        <dsp:cNvSpPr/>
      </dsp:nvSpPr>
      <dsp:spPr>
        <a:xfrm>
          <a:off x="8069052" y="4428415"/>
          <a:ext cx="3789325" cy="2454733"/>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mn-MN" sz="4200" kern="1200" dirty="0" smtClean="0">
              <a:latin typeface="Times New Roman" panose="02020603050405020304" pitchFamily="18" charset="0"/>
              <a:cs typeface="Times New Roman" panose="02020603050405020304" pitchFamily="18" charset="0"/>
            </a:rPr>
            <a:t>Нэр дэвшүүлэх хороо</a:t>
          </a:r>
          <a:endParaRPr lang="en-US" sz="4200" kern="1200" dirty="0">
            <a:latin typeface="Times New Roman" panose="02020603050405020304" pitchFamily="18" charset="0"/>
            <a:cs typeface="Times New Roman" panose="02020603050405020304" pitchFamily="18" charset="0"/>
          </a:endParaRPr>
        </a:p>
      </dsp:txBody>
      <dsp:txXfrm>
        <a:off x="8140949" y="4500312"/>
        <a:ext cx="3645531" cy="231093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4774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5273004" y="0"/>
            <a:ext cx="4033943" cy="347742"/>
          </a:xfrm>
          <a:prstGeom prst="rect">
            <a:avLst/>
          </a:prstGeom>
        </p:spPr>
        <p:txBody>
          <a:bodyPr vert="horz" lIns="92930" tIns="46465" rIns="92930" bIns="46465" rtlCol="0"/>
          <a:lstStyle>
            <a:lvl1pPr algn="r">
              <a:defRPr sz="1200"/>
            </a:lvl1pPr>
          </a:lstStyle>
          <a:p>
            <a:fld id="{6FD0B0D5-0BE7-4828-9B9C-1AD4CBD0B4F4}" type="datetimeFigureOut">
              <a:rPr lang="en-US" smtClean="0"/>
              <a:t>2018/04/06</a:t>
            </a:fld>
            <a:endParaRPr lang="en-US"/>
          </a:p>
        </p:txBody>
      </p:sp>
      <p:sp>
        <p:nvSpPr>
          <p:cNvPr id="4" name="Footer Placeholder 3"/>
          <p:cNvSpPr>
            <a:spLocks noGrp="1"/>
          </p:cNvSpPr>
          <p:nvPr>
            <p:ph type="ftr" sz="quarter" idx="2"/>
          </p:nvPr>
        </p:nvSpPr>
        <p:spPr>
          <a:xfrm>
            <a:off x="1" y="6605889"/>
            <a:ext cx="4033943" cy="347742"/>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5273004" y="6605889"/>
            <a:ext cx="4033943" cy="347742"/>
          </a:xfrm>
          <a:prstGeom prst="rect">
            <a:avLst/>
          </a:prstGeom>
        </p:spPr>
        <p:txBody>
          <a:bodyPr vert="horz" lIns="92930" tIns="46465" rIns="92930" bIns="46465" rtlCol="0" anchor="b"/>
          <a:lstStyle>
            <a:lvl1pPr algn="r">
              <a:defRPr sz="1200"/>
            </a:lvl1pPr>
          </a:lstStyle>
          <a:p>
            <a:fld id="{5CF10B58-110B-4E1E-96C1-D497DC090ECC}" type="slidenum">
              <a:rPr lang="en-US" smtClean="0"/>
              <a:t>‹#›</a:t>
            </a:fld>
            <a:endParaRPr lang="en-US"/>
          </a:p>
        </p:txBody>
      </p:sp>
    </p:spTree>
    <p:extLst>
      <p:ext uri="{BB962C8B-B14F-4D97-AF65-F5344CB8AC3E}">
        <p14:creationId xmlns:p14="http://schemas.microsoft.com/office/powerpoint/2010/main" val="38261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9" name="Shape 509"/>
          <p:cNvSpPr>
            <a:spLocks noGrp="1" noRot="1" noChangeAspect="1"/>
          </p:cNvSpPr>
          <p:nvPr>
            <p:ph type="sldImg"/>
          </p:nvPr>
        </p:nvSpPr>
        <p:spPr>
          <a:xfrm>
            <a:off x="2916238" y="522288"/>
            <a:ext cx="3476625" cy="2608262"/>
          </a:xfrm>
          <a:prstGeom prst="rect">
            <a:avLst/>
          </a:prstGeom>
        </p:spPr>
        <p:txBody>
          <a:bodyPr lIns="92930" tIns="46465" rIns="92930" bIns="46465"/>
          <a:lstStyle/>
          <a:p>
            <a:endParaRPr/>
          </a:p>
        </p:txBody>
      </p:sp>
      <p:sp>
        <p:nvSpPr>
          <p:cNvPr id="510" name="Shape 510"/>
          <p:cNvSpPr>
            <a:spLocks noGrp="1"/>
          </p:cNvSpPr>
          <p:nvPr>
            <p:ph type="body" sz="quarter" idx="1"/>
          </p:nvPr>
        </p:nvSpPr>
        <p:spPr>
          <a:xfrm>
            <a:off x="1241214" y="3303549"/>
            <a:ext cx="6826674" cy="3129677"/>
          </a:xfrm>
          <a:prstGeom prst="rect">
            <a:avLst/>
          </a:prstGeom>
        </p:spPr>
        <p:txBody>
          <a:bodyPr lIns="92930" tIns="46465" rIns="92930" bIns="46465"/>
          <a:lstStyle/>
          <a:p>
            <a:endParaRPr/>
          </a:p>
        </p:txBody>
      </p:sp>
    </p:spTree>
    <p:extLst>
      <p:ext uri="{BB962C8B-B14F-4D97-AF65-F5344CB8AC3E}">
        <p14:creationId xmlns:p14="http://schemas.microsoft.com/office/powerpoint/2010/main" val="3651737801"/>
      </p:ext>
    </p:extLst>
  </p:cSld>
  <p:clrMap bg1="lt1" tx1="dk1" bg2="lt2" tx2="dk2" accent1="accent1" accent2="accent2" accent3="accent3" accent4="accent4" accent5="accent5" accent6="accent6" hlink="hlink" folHlink="folHlink"/>
  <p:notesStyle>
    <a:lvl1pPr defTabSz="583842" latinLnBrk="0">
      <a:defRPr sz="3000">
        <a:latin typeface="Lucida Grande"/>
        <a:ea typeface="Lucida Grande"/>
        <a:cs typeface="Lucida Grande"/>
        <a:sym typeface="Lucida Grande"/>
      </a:defRPr>
    </a:lvl1pPr>
    <a:lvl2pPr indent="228461" defTabSz="583842" latinLnBrk="0">
      <a:defRPr sz="3000">
        <a:latin typeface="Lucida Grande"/>
        <a:ea typeface="Lucida Grande"/>
        <a:cs typeface="Lucida Grande"/>
        <a:sym typeface="Lucida Grande"/>
      </a:defRPr>
    </a:lvl2pPr>
    <a:lvl3pPr indent="456917" defTabSz="583842" latinLnBrk="0">
      <a:defRPr sz="3000">
        <a:latin typeface="Lucida Grande"/>
        <a:ea typeface="Lucida Grande"/>
        <a:cs typeface="Lucida Grande"/>
        <a:sym typeface="Lucida Grande"/>
      </a:defRPr>
    </a:lvl3pPr>
    <a:lvl4pPr indent="685377" defTabSz="583842" latinLnBrk="0">
      <a:defRPr sz="3000">
        <a:latin typeface="Lucida Grande"/>
        <a:ea typeface="Lucida Grande"/>
        <a:cs typeface="Lucida Grande"/>
        <a:sym typeface="Lucida Grande"/>
      </a:defRPr>
    </a:lvl4pPr>
    <a:lvl5pPr indent="913837" defTabSz="583842" latinLnBrk="0">
      <a:defRPr sz="3000">
        <a:latin typeface="Lucida Grande"/>
        <a:ea typeface="Lucida Grande"/>
        <a:cs typeface="Lucida Grande"/>
        <a:sym typeface="Lucida Grande"/>
      </a:defRPr>
    </a:lvl5pPr>
    <a:lvl6pPr indent="1142300" defTabSz="583842" latinLnBrk="0">
      <a:defRPr sz="3000">
        <a:latin typeface="Lucida Grande"/>
        <a:ea typeface="Lucida Grande"/>
        <a:cs typeface="Lucida Grande"/>
        <a:sym typeface="Lucida Grande"/>
      </a:defRPr>
    </a:lvl6pPr>
    <a:lvl7pPr indent="1370753" defTabSz="583842" latinLnBrk="0">
      <a:defRPr sz="3000">
        <a:latin typeface="Lucida Grande"/>
        <a:ea typeface="Lucida Grande"/>
        <a:cs typeface="Lucida Grande"/>
        <a:sym typeface="Lucida Grande"/>
      </a:defRPr>
    </a:lvl7pPr>
    <a:lvl8pPr indent="1599217" defTabSz="583842" latinLnBrk="0">
      <a:defRPr sz="3000">
        <a:latin typeface="Lucida Grande"/>
        <a:ea typeface="Lucida Grande"/>
        <a:cs typeface="Lucida Grande"/>
        <a:sym typeface="Lucida Grande"/>
      </a:defRPr>
    </a:lvl8pPr>
    <a:lvl9pPr indent="1827676" defTabSz="583842" latinLnBrk="0">
      <a:defRPr sz="30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6238" y="522288"/>
            <a:ext cx="3476625" cy="260826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8871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6238" y="522288"/>
            <a:ext cx="3476625" cy="260826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8525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6238" y="522288"/>
            <a:ext cx="3476625" cy="26082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1482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599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6238" y="522288"/>
            <a:ext cx="3476625" cy="26082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2858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1"/>
            <a:ext cx="11054080" cy="2090702"/>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720" y="5527043"/>
            <a:ext cx="9103360" cy="2492587"/>
          </a:xfrm>
        </p:spPr>
        <p:txBody>
          <a:bodyPr/>
          <a:lstStyle>
            <a:lvl1pPr marL="0" indent="0" algn="ctr">
              <a:buNone/>
              <a:defRPr>
                <a:solidFill>
                  <a:schemeClr val="tx1">
                    <a:tint val="75000"/>
                  </a:schemeClr>
                </a:solidFill>
              </a:defRPr>
            </a:lvl1pPr>
            <a:lvl2pPr marL="650197" indent="0" algn="ctr">
              <a:buNone/>
              <a:defRPr>
                <a:solidFill>
                  <a:schemeClr val="tx1">
                    <a:tint val="75000"/>
                  </a:schemeClr>
                </a:solidFill>
              </a:defRPr>
            </a:lvl2pPr>
            <a:lvl3pPr marL="1300393" indent="0" algn="ctr">
              <a:buNone/>
              <a:defRPr>
                <a:solidFill>
                  <a:schemeClr val="tx1">
                    <a:tint val="75000"/>
                  </a:schemeClr>
                </a:solidFill>
              </a:defRPr>
            </a:lvl3pPr>
            <a:lvl4pPr marL="1950590" indent="0" algn="ctr">
              <a:buNone/>
              <a:defRPr>
                <a:solidFill>
                  <a:schemeClr val="tx1">
                    <a:tint val="75000"/>
                  </a:schemeClr>
                </a:solidFill>
              </a:defRPr>
            </a:lvl4pPr>
            <a:lvl5pPr marL="2600786" indent="0" algn="ctr">
              <a:buNone/>
              <a:defRPr>
                <a:solidFill>
                  <a:schemeClr val="tx1">
                    <a:tint val="75000"/>
                  </a:schemeClr>
                </a:solidFill>
              </a:defRPr>
            </a:lvl5pPr>
            <a:lvl6pPr marL="3250983" indent="0" algn="ctr">
              <a:buNone/>
              <a:defRPr>
                <a:solidFill>
                  <a:schemeClr val="tx1">
                    <a:tint val="75000"/>
                  </a:schemeClr>
                </a:solidFill>
              </a:defRPr>
            </a:lvl6pPr>
            <a:lvl7pPr marL="3901180" indent="0" algn="ctr">
              <a:buNone/>
              <a:defRPr>
                <a:solidFill>
                  <a:schemeClr val="tx1">
                    <a:tint val="75000"/>
                  </a:schemeClr>
                </a:solidFill>
              </a:defRPr>
            </a:lvl7pPr>
            <a:lvl8pPr marL="4551376" indent="0" algn="ctr">
              <a:buNone/>
              <a:defRPr>
                <a:solidFill>
                  <a:schemeClr val="tx1">
                    <a:tint val="75000"/>
                  </a:schemeClr>
                </a:solidFill>
              </a:defRPr>
            </a:lvl8pPr>
            <a:lvl9pPr marL="520157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346493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212120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08943" y="555416"/>
            <a:ext cx="4161084" cy="11835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5689" y="555416"/>
            <a:ext cx="12266507" cy="11835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80896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204" name="Shape 204"/>
          <p:cNvSpPr>
            <a:spLocks noGrp="1"/>
          </p:cNvSpPr>
          <p:nvPr>
            <p:ph type="body" sz="quarter" idx="13"/>
          </p:nvPr>
        </p:nvSpPr>
        <p:spPr>
          <a:xfrm>
            <a:off x="12136867" y="8862672"/>
            <a:ext cx="416506" cy="500642"/>
          </a:xfrm>
          <a:prstGeom prst="rect">
            <a:avLst/>
          </a:prstGeom>
        </p:spPr>
        <p:txBody>
          <a:bodyPr wrap="none">
            <a:spAutoFit/>
          </a:bodyPr>
          <a:lstStyle>
            <a:lvl1pPr marL="0" indent="0" algn="ctr">
              <a:spcBef>
                <a:spcPts val="0"/>
              </a:spcBef>
              <a:buSzTx/>
              <a:buNone/>
              <a:defRPr sz="2400">
                <a:solidFill>
                  <a:srgbClr val="FFFFFF"/>
                </a:solidFill>
                <a:latin typeface="+mn-lt"/>
                <a:ea typeface="+mn-ea"/>
                <a:cs typeface="+mn-cs"/>
                <a:sym typeface="Helvetica Neue Light"/>
              </a:defRPr>
            </a:lvl1pPr>
          </a:lstStyle>
          <a:p>
            <a:r>
              <a:t>&gt;</a:t>
            </a:r>
          </a:p>
        </p:txBody>
      </p:sp>
      <p:sp>
        <p:nvSpPr>
          <p:cNvPr id="205" name="Shape 205"/>
          <p:cNvSpPr>
            <a:spLocks noGrp="1"/>
          </p:cNvSpPr>
          <p:nvPr>
            <p:ph type="body" sz="quarter" idx="14"/>
          </p:nvPr>
        </p:nvSpPr>
        <p:spPr>
          <a:xfrm>
            <a:off x="452864" y="8900772"/>
            <a:ext cx="416506" cy="500642"/>
          </a:xfrm>
          <a:prstGeom prst="rect">
            <a:avLst/>
          </a:prstGeom>
        </p:spPr>
        <p:txBody>
          <a:bodyPr wrap="none">
            <a:spAutoFit/>
          </a:bodyPr>
          <a:lstStyle>
            <a:lvl1pPr marL="0" indent="0" algn="ctr">
              <a:spcBef>
                <a:spcPts val="0"/>
              </a:spcBef>
              <a:buSzTx/>
              <a:buNone/>
              <a:defRPr sz="2400">
                <a:solidFill>
                  <a:srgbClr val="FFFFFF"/>
                </a:solidFill>
                <a:latin typeface="+mn-lt"/>
                <a:ea typeface="+mn-ea"/>
                <a:cs typeface="+mn-cs"/>
                <a:sym typeface="Helvetica Neue Light"/>
              </a:defRPr>
            </a:lvl1pPr>
          </a:lstStyle>
          <a:p>
            <a:r>
              <a:t>&lt;</a:t>
            </a:r>
          </a:p>
        </p:txBody>
      </p:sp>
      <p:sp>
        <p:nvSpPr>
          <p:cNvPr id="206" name="Shape 206">
            <a:hlinkClick r:id="" action="ppaction://hlinkshowjump?jump=nextslide"/>
          </p:cNvPr>
          <p:cNvSpPr>
            <a:spLocks noGrp="1"/>
          </p:cNvSpPr>
          <p:nvPr>
            <p:ph type="body" sz="quarter" idx="15"/>
          </p:nvPr>
        </p:nvSpPr>
        <p:spPr>
          <a:xfrm>
            <a:off x="11475097" y="8931305"/>
            <a:ext cx="698635" cy="408309"/>
          </a:xfrm>
          <a:prstGeom prst="rect">
            <a:avLst/>
          </a:prstGeom>
        </p:spPr>
        <p:txBody>
          <a:bodyPr wrap="none">
            <a:spAutoFit/>
          </a:bodyPr>
          <a:lstStyle>
            <a:lvl1pPr marL="0" indent="0" algn="ctr">
              <a:spcBef>
                <a:spcPts val="0"/>
              </a:spcBef>
              <a:buSzTx/>
              <a:buNone/>
              <a:defRPr sz="1800">
                <a:solidFill>
                  <a:srgbClr val="EB8DB9"/>
                </a:solidFill>
                <a:latin typeface="Helvetica Neue"/>
                <a:ea typeface="Helvetica Neue"/>
                <a:cs typeface="Helvetica Neue"/>
                <a:sym typeface="Helvetica Neue"/>
              </a:defRPr>
            </a:lvl1pPr>
          </a:lstStyle>
          <a:p>
            <a:r>
              <a:t>next</a:t>
            </a:r>
          </a:p>
        </p:txBody>
      </p:sp>
      <p:sp>
        <p:nvSpPr>
          <p:cNvPr id="207" name="Shape 207">
            <a:hlinkClick r:id="" action="ppaction://hlinkshowjump?jump=previousslide"/>
          </p:cNvPr>
          <p:cNvSpPr>
            <a:spLocks noGrp="1"/>
          </p:cNvSpPr>
          <p:nvPr>
            <p:ph type="body" sz="quarter" idx="16"/>
          </p:nvPr>
        </p:nvSpPr>
        <p:spPr>
          <a:xfrm>
            <a:off x="931994" y="8931305"/>
            <a:ext cx="1134651" cy="408309"/>
          </a:xfrm>
          <a:prstGeom prst="rect">
            <a:avLst/>
          </a:prstGeom>
        </p:spPr>
        <p:txBody>
          <a:bodyPr wrap="none">
            <a:spAutoFit/>
          </a:bodyPr>
          <a:lstStyle>
            <a:lvl1pPr marL="0" indent="0" algn="ctr">
              <a:spcBef>
                <a:spcPts val="0"/>
              </a:spcBef>
              <a:buSzTx/>
              <a:buNone/>
              <a:defRPr sz="1800">
                <a:solidFill>
                  <a:srgbClr val="51D9C6"/>
                </a:solidFill>
                <a:latin typeface="Helvetica Neue"/>
                <a:ea typeface="Helvetica Neue"/>
                <a:cs typeface="Helvetica Neue"/>
                <a:sym typeface="Helvetica Neue"/>
              </a:defRPr>
            </a:lvl1pPr>
          </a:lstStyle>
          <a:p>
            <a:r>
              <a:t>previous</a:t>
            </a:r>
          </a:p>
        </p:txBody>
      </p:sp>
      <p:sp>
        <p:nvSpPr>
          <p:cNvPr id="208" name="Shape 208"/>
          <p:cNvSpPr>
            <a:spLocks noGrp="1"/>
          </p:cNvSpPr>
          <p:nvPr>
            <p:ph type="title"/>
          </p:nvPr>
        </p:nvSpPr>
        <p:spPr>
          <a:xfrm>
            <a:off x="927103" y="1181117"/>
            <a:ext cx="11150601" cy="1244599"/>
          </a:xfrm>
          <a:prstGeom prst="rect">
            <a:avLst/>
          </a:prstGeom>
        </p:spPr>
        <p:txBody>
          <a:bodyPr/>
          <a:lstStyle>
            <a:lvl1pPr>
              <a:defRPr>
                <a:solidFill>
                  <a:srgbClr val="EBEBEB"/>
                </a:solidFill>
                <a:latin typeface="+mj-lt"/>
                <a:ea typeface="+mj-ea"/>
                <a:cs typeface="+mj-cs"/>
                <a:sym typeface="Helvetica Neue Thin"/>
              </a:defRPr>
            </a:lvl1pPr>
          </a:lstStyle>
          <a:p>
            <a:r>
              <a:t>Title Text</a:t>
            </a:r>
          </a:p>
        </p:txBody>
      </p:sp>
      <p:sp>
        <p:nvSpPr>
          <p:cNvPr id="209" name="Shape 209"/>
          <p:cNvSpPr>
            <a:spLocks noGrp="1"/>
          </p:cNvSpPr>
          <p:nvPr>
            <p:ph type="body" idx="1"/>
          </p:nvPr>
        </p:nvSpPr>
        <p:spPr>
          <a:xfrm>
            <a:off x="927103" y="2413001"/>
            <a:ext cx="11150601" cy="5168900"/>
          </a:xfrm>
          <a:prstGeom prst="rect">
            <a:avLst/>
          </a:prstGeom>
        </p:spPr>
        <p:txBody>
          <a:bodyPr/>
          <a:lstStyle>
            <a:lvl1pPr>
              <a:spcBef>
                <a:spcPts val="2000"/>
              </a:spcBef>
              <a:buFont typeface="ArialUnicodeMS"/>
              <a:buChar char="‣"/>
              <a:defRPr>
                <a:solidFill>
                  <a:srgbClr val="EBEBEB"/>
                </a:solidFill>
                <a:latin typeface="+mn-lt"/>
                <a:ea typeface="+mn-ea"/>
                <a:cs typeface="+mn-cs"/>
                <a:sym typeface="Helvetica Neue Light"/>
              </a:defRPr>
            </a:lvl1pPr>
            <a:lvl2pPr>
              <a:spcBef>
                <a:spcPts val="2000"/>
              </a:spcBef>
              <a:buFont typeface="ArialUnicodeMS"/>
              <a:buChar char="‣"/>
              <a:defRPr>
                <a:solidFill>
                  <a:srgbClr val="EBEBEB"/>
                </a:solidFill>
                <a:latin typeface="+mn-lt"/>
                <a:ea typeface="+mn-ea"/>
                <a:cs typeface="+mn-cs"/>
                <a:sym typeface="Helvetica Neue Light"/>
              </a:defRPr>
            </a:lvl2pPr>
            <a:lvl3pPr>
              <a:spcBef>
                <a:spcPts val="2000"/>
              </a:spcBef>
              <a:buFont typeface="ArialUnicodeMS"/>
              <a:buChar char="‣"/>
              <a:defRPr>
                <a:solidFill>
                  <a:srgbClr val="EBEBEB"/>
                </a:solidFill>
                <a:latin typeface="+mn-lt"/>
                <a:ea typeface="+mn-ea"/>
                <a:cs typeface="+mn-cs"/>
                <a:sym typeface="Helvetica Neue Light"/>
              </a:defRPr>
            </a:lvl3pPr>
            <a:lvl4pPr>
              <a:spcBef>
                <a:spcPts val="2000"/>
              </a:spcBef>
              <a:buFont typeface="ArialUnicodeMS"/>
              <a:buChar char="‣"/>
              <a:defRPr>
                <a:solidFill>
                  <a:srgbClr val="EBEBEB"/>
                </a:solidFill>
                <a:latin typeface="+mn-lt"/>
                <a:ea typeface="+mn-ea"/>
                <a:cs typeface="+mn-cs"/>
                <a:sym typeface="Helvetica Neue Light"/>
              </a:defRPr>
            </a:lvl4pPr>
            <a:lvl5pPr>
              <a:spcBef>
                <a:spcPts val="2000"/>
              </a:spcBef>
              <a:buFont typeface="ArialUnicodeMS"/>
              <a:buChar char="‣"/>
              <a:defRPr>
                <a:solidFill>
                  <a:srgbClr val="EBEBEB"/>
                </a:solidFill>
                <a:latin typeface="+mn-lt"/>
                <a:ea typeface="+mn-ea"/>
                <a:cs typeface="+mn-cs"/>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210" name="Shape 2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978648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1" y="6267596"/>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1" y="4133997"/>
            <a:ext cx="11054080" cy="2133599"/>
          </a:xfrm>
        </p:spPr>
        <p:txBody>
          <a:bodyPr anchor="b"/>
          <a:lstStyle>
            <a:lvl1pPr marL="0" indent="0">
              <a:buNone/>
              <a:defRPr sz="2800">
                <a:solidFill>
                  <a:schemeClr val="tx1">
                    <a:tint val="75000"/>
                  </a:schemeClr>
                </a:solidFill>
              </a:defRPr>
            </a:lvl1pPr>
            <a:lvl2pPr marL="650197" indent="0">
              <a:buNone/>
              <a:defRPr sz="2600">
                <a:solidFill>
                  <a:schemeClr val="tx1">
                    <a:tint val="75000"/>
                  </a:schemeClr>
                </a:solidFill>
              </a:defRPr>
            </a:lvl2pPr>
            <a:lvl3pPr marL="1300393" indent="0">
              <a:buNone/>
              <a:defRPr sz="2300">
                <a:solidFill>
                  <a:schemeClr val="tx1">
                    <a:tint val="75000"/>
                  </a:schemeClr>
                </a:solidFill>
              </a:defRPr>
            </a:lvl3pPr>
            <a:lvl4pPr marL="1950590" indent="0">
              <a:buNone/>
              <a:defRPr sz="2000">
                <a:solidFill>
                  <a:schemeClr val="tx1">
                    <a:tint val="75000"/>
                  </a:schemeClr>
                </a:solidFill>
              </a:defRPr>
            </a:lvl4pPr>
            <a:lvl5pPr marL="2600786" indent="0">
              <a:buNone/>
              <a:defRPr sz="2000">
                <a:solidFill>
                  <a:schemeClr val="tx1">
                    <a:tint val="75000"/>
                  </a:schemeClr>
                </a:solidFill>
              </a:defRPr>
            </a:lvl5pPr>
            <a:lvl6pPr marL="3250983" indent="0">
              <a:buNone/>
              <a:defRPr sz="2000">
                <a:solidFill>
                  <a:schemeClr val="tx1">
                    <a:tint val="75000"/>
                  </a:schemeClr>
                </a:solidFill>
              </a:defRPr>
            </a:lvl6pPr>
            <a:lvl7pPr marL="3901180" indent="0">
              <a:buNone/>
              <a:defRPr sz="2000">
                <a:solidFill>
                  <a:schemeClr val="tx1">
                    <a:tint val="75000"/>
                  </a:schemeClr>
                </a:solidFill>
              </a:defRPr>
            </a:lvl7pPr>
            <a:lvl8pPr marL="4551376" indent="0">
              <a:buNone/>
              <a:defRPr sz="2000">
                <a:solidFill>
                  <a:schemeClr val="tx1">
                    <a:tint val="75000"/>
                  </a:schemeClr>
                </a:solidFill>
              </a:defRPr>
            </a:lvl8pPr>
            <a:lvl9pPr marL="5201573"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600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5690" y="3237659"/>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356235" y="3237659"/>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35068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63" y="2183272"/>
            <a:ext cx="5748303"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3" y="3093155"/>
            <a:ext cx="5748303"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99141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4777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83799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41"/>
            <a:ext cx="4278491"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8" y="388340"/>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1" y="2041035"/>
            <a:ext cx="4278491" cy="6671734"/>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1622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3"/>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197" indent="0">
              <a:buNone/>
              <a:defRPr sz="4000"/>
            </a:lvl2pPr>
            <a:lvl3pPr marL="1300393" indent="0">
              <a:buNone/>
              <a:defRPr sz="3400"/>
            </a:lvl3pPr>
            <a:lvl4pPr marL="1950590" indent="0">
              <a:buNone/>
              <a:defRPr sz="2800"/>
            </a:lvl4pPr>
            <a:lvl5pPr marL="2600786" indent="0">
              <a:buNone/>
              <a:defRPr sz="2800"/>
            </a:lvl5pPr>
            <a:lvl6pPr marL="3250983" indent="0">
              <a:buNone/>
              <a:defRPr sz="2800"/>
            </a:lvl6pPr>
            <a:lvl7pPr marL="3901180" indent="0">
              <a:buNone/>
              <a:defRPr sz="2800"/>
            </a:lvl7pPr>
            <a:lvl8pPr marL="4551376" indent="0">
              <a:buNone/>
              <a:defRPr sz="2800"/>
            </a:lvl8pPr>
            <a:lvl9pPr marL="5201573" indent="0">
              <a:buNone/>
              <a:defRPr sz="2800"/>
            </a:lvl9pPr>
          </a:lstStyle>
          <a:p>
            <a:endParaRPr lang="en-US"/>
          </a:p>
        </p:txBody>
      </p:sp>
      <p:sp>
        <p:nvSpPr>
          <p:cNvPr id="4" name="Text Placeholder 3"/>
          <p:cNvSpPr>
            <a:spLocks noGrp="1"/>
          </p:cNvSpPr>
          <p:nvPr>
            <p:ph type="body" sz="half" idx="2"/>
          </p:nvPr>
        </p:nvSpPr>
        <p:spPr>
          <a:xfrm>
            <a:off x="2549032" y="7633550"/>
            <a:ext cx="7802880" cy="1144693"/>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4110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39" tIns="65020" rIns="130039" bIns="650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240" y="2275845"/>
            <a:ext cx="11704320" cy="6436925"/>
          </a:xfrm>
          <a:prstGeom prst="rect">
            <a:avLst/>
          </a:prstGeom>
        </p:spPr>
        <p:txBody>
          <a:bodyPr vert="horz" lIns="130039" tIns="65020" rIns="130039" bIns="650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240" y="9040147"/>
            <a:ext cx="3034453" cy="519289"/>
          </a:xfrm>
          <a:prstGeom prst="rect">
            <a:avLst/>
          </a:prstGeom>
        </p:spPr>
        <p:txBody>
          <a:bodyPr vert="horz" lIns="130039" tIns="65020" rIns="130039" bIns="65020" rtlCol="0" anchor="ctr"/>
          <a:lstStyle>
            <a:lvl1pPr algn="l">
              <a:defRPr sz="17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443309" y="9040147"/>
            <a:ext cx="4118187" cy="519289"/>
          </a:xfrm>
          <a:prstGeom prst="rect">
            <a:avLst/>
          </a:prstGeom>
        </p:spPr>
        <p:txBody>
          <a:bodyPr vert="horz" lIns="130039" tIns="65020" rIns="130039" bIns="65020"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108" y="9040147"/>
            <a:ext cx="3034453" cy="519289"/>
          </a:xfrm>
          <a:prstGeom prst="rect">
            <a:avLst/>
          </a:prstGeom>
        </p:spPr>
        <p:txBody>
          <a:bodyPr vert="horz" lIns="130039" tIns="65020" rIns="130039" bIns="65020" rtlCol="0" anchor="ctr"/>
          <a:lstStyle>
            <a:lvl1pPr algn="r">
              <a:defRPr sz="170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3168091863"/>
      </p:ext>
    </p:extLst>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 id="2147484584" r:id="rId12"/>
  </p:sldLayoutIdLst>
  <p:hf hdr="0" ftr="0" dt="0"/>
  <p:txStyles>
    <p:titleStyle>
      <a:lvl1pPr algn="ctr" defTabSz="1300393" rtl="0" eaLnBrk="1" latinLnBrk="0" hangingPunct="1">
        <a:spcBef>
          <a:spcPct val="0"/>
        </a:spcBef>
        <a:buNone/>
        <a:defRPr sz="6300" kern="1200">
          <a:solidFill>
            <a:schemeClr val="tx1"/>
          </a:solidFill>
          <a:latin typeface="+mj-lt"/>
          <a:ea typeface="+mj-ea"/>
          <a:cs typeface="+mj-cs"/>
        </a:defRPr>
      </a:lvl1pPr>
    </p:titleStyle>
    <p:bodyStyle>
      <a:lvl1pPr marL="487647" indent="-487647" algn="l" defTabSz="1300393"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56569" indent="-406374" algn="l" defTabSz="1300393"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25492" indent="-325098" algn="l" defTabSz="1300393"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75688"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925885"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76081"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278"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475"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671"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300393" rtl="0" eaLnBrk="1" latinLnBrk="0" hangingPunct="1">
        <a:defRPr sz="2600" kern="1200">
          <a:solidFill>
            <a:schemeClr val="tx1"/>
          </a:solidFill>
          <a:latin typeface="+mn-lt"/>
          <a:ea typeface="+mn-ea"/>
          <a:cs typeface="+mn-cs"/>
        </a:defRPr>
      </a:lvl1pPr>
      <a:lvl2pPr marL="650197" algn="l" defTabSz="1300393" rtl="0" eaLnBrk="1" latinLnBrk="0" hangingPunct="1">
        <a:defRPr sz="2600" kern="1200">
          <a:solidFill>
            <a:schemeClr val="tx1"/>
          </a:solidFill>
          <a:latin typeface="+mn-lt"/>
          <a:ea typeface="+mn-ea"/>
          <a:cs typeface="+mn-cs"/>
        </a:defRPr>
      </a:lvl2pPr>
      <a:lvl3pPr marL="1300393" algn="l" defTabSz="1300393" rtl="0" eaLnBrk="1" latinLnBrk="0" hangingPunct="1">
        <a:defRPr sz="2600" kern="1200">
          <a:solidFill>
            <a:schemeClr val="tx1"/>
          </a:solidFill>
          <a:latin typeface="+mn-lt"/>
          <a:ea typeface="+mn-ea"/>
          <a:cs typeface="+mn-cs"/>
        </a:defRPr>
      </a:lvl3pPr>
      <a:lvl4pPr marL="1950590" algn="l" defTabSz="1300393" rtl="0" eaLnBrk="1" latinLnBrk="0" hangingPunct="1">
        <a:defRPr sz="2600" kern="1200">
          <a:solidFill>
            <a:schemeClr val="tx1"/>
          </a:solidFill>
          <a:latin typeface="+mn-lt"/>
          <a:ea typeface="+mn-ea"/>
          <a:cs typeface="+mn-cs"/>
        </a:defRPr>
      </a:lvl4pPr>
      <a:lvl5pPr marL="2600786" algn="l" defTabSz="1300393" rtl="0" eaLnBrk="1" latinLnBrk="0" hangingPunct="1">
        <a:defRPr sz="2600" kern="1200">
          <a:solidFill>
            <a:schemeClr val="tx1"/>
          </a:solidFill>
          <a:latin typeface="+mn-lt"/>
          <a:ea typeface="+mn-ea"/>
          <a:cs typeface="+mn-cs"/>
        </a:defRPr>
      </a:lvl5pPr>
      <a:lvl6pPr marL="3250983" algn="l" defTabSz="1300393" rtl="0" eaLnBrk="1" latinLnBrk="0" hangingPunct="1">
        <a:defRPr sz="2600" kern="1200">
          <a:solidFill>
            <a:schemeClr val="tx1"/>
          </a:solidFill>
          <a:latin typeface="+mn-lt"/>
          <a:ea typeface="+mn-ea"/>
          <a:cs typeface="+mn-cs"/>
        </a:defRPr>
      </a:lvl6pPr>
      <a:lvl7pPr marL="3901180" algn="l" defTabSz="1300393" rtl="0" eaLnBrk="1" latinLnBrk="0" hangingPunct="1">
        <a:defRPr sz="2600" kern="1200">
          <a:solidFill>
            <a:schemeClr val="tx1"/>
          </a:solidFill>
          <a:latin typeface="+mn-lt"/>
          <a:ea typeface="+mn-ea"/>
          <a:cs typeface="+mn-cs"/>
        </a:defRPr>
      </a:lvl7pPr>
      <a:lvl8pPr marL="4551376" algn="l" defTabSz="1300393" rtl="0" eaLnBrk="1" latinLnBrk="0" hangingPunct="1">
        <a:defRPr sz="2600" kern="1200">
          <a:solidFill>
            <a:schemeClr val="tx1"/>
          </a:solidFill>
          <a:latin typeface="+mn-lt"/>
          <a:ea typeface="+mn-ea"/>
          <a:cs typeface="+mn-cs"/>
        </a:defRPr>
      </a:lvl8pPr>
      <a:lvl9pPr marL="5201573" algn="l" defTabSz="1300393"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hyperlink" Target="http://www.hermescenter.m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managingdirector@asu.edu.mn"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6" name="Shape 516"/>
          <p:cNvSpPr>
            <a:spLocks noGrp="1"/>
          </p:cNvSpPr>
          <p:nvPr>
            <p:ph type="title"/>
          </p:nvPr>
        </p:nvSpPr>
        <p:spPr>
          <a:xfrm>
            <a:off x="5959035" y="914401"/>
            <a:ext cx="6461760" cy="3455906"/>
          </a:xfrm>
          <a:prstGeom prst="rect">
            <a:avLst/>
          </a:prstGeom>
        </p:spPr>
        <p:txBody>
          <a:bodyPr>
            <a:noAutofit/>
          </a:bodyPr>
          <a:lstStyle>
            <a:lvl1pPr defTabSz="914400">
              <a:defRPr sz="2400">
                <a:solidFill>
                  <a:srgbClr val="FFFFFF"/>
                </a:solidFill>
                <a:latin typeface="Times New Roman"/>
                <a:ea typeface="Times New Roman"/>
                <a:cs typeface="Times New Roman"/>
                <a:sym typeface="Times New Roman"/>
              </a:defRPr>
            </a:lvl1pPr>
          </a:lstStyle>
          <a:p>
            <a:pPr algn="ctr"/>
            <a:r>
              <a:rPr sz="3100" dirty="0">
                <a:solidFill>
                  <a:srgbClr val="FF0000"/>
                </a:solidFill>
                <a:latin typeface="Times New Roman" pitchFamily="18" charset="0"/>
                <a:cs typeface="Times New Roman" pitchFamily="18" charset="0"/>
              </a:rPr>
              <a:t>"ГЕРМЕС ЦЕНТР"  ХУВЬЦААТ КОМПАНИ </a:t>
            </a:r>
          </a:p>
        </p:txBody>
      </p:sp>
      <p:pic>
        <p:nvPicPr>
          <p:cNvPr id="12" name="Picture Placeholder 11"/>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192108" y="2057416"/>
            <a:ext cx="4289559" cy="3581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17" name="Shape 517"/>
          <p:cNvSpPr>
            <a:spLocks noGrp="1"/>
          </p:cNvSpPr>
          <p:nvPr>
            <p:ph type="body" sz="half" idx="2"/>
          </p:nvPr>
        </p:nvSpPr>
        <p:spPr>
          <a:xfrm>
            <a:off x="6654800" y="4953000"/>
            <a:ext cx="5430709" cy="2133600"/>
          </a:xfrm>
          <a:prstGeom prst="rect">
            <a:avLst/>
          </a:prstGeom>
        </p:spPr>
        <p:txBody>
          <a:bodyPr anchor="t">
            <a:noAutofit/>
          </a:bodyPr>
          <a:lstStyle>
            <a:lvl1pPr marL="0" indent="0" algn="ctr" defTabSz="914400">
              <a:spcBef>
                <a:spcPts val="700"/>
              </a:spcBef>
              <a:buSzTx/>
              <a:buNone/>
              <a:defRPr sz="3200">
                <a:solidFill>
                  <a:srgbClr val="FFFFFF"/>
                </a:solidFill>
                <a:latin typeface="Times New Roman"/>
                <a:ea typeface="Times New Roman"/>
                <a:cs typeface="Times New Roman"/>
                <a:sym typeface="Times New Roman"/>
              </a:defRPr>
            </a:lvl1pPr>
          </a:lstStyle>
          <a:p>
            <a:endParaRPr sz="2400" b="1" dirty="0" smtClean="0">
              <a:solidFill>
                <a:srgbClr val="002060"/>
              </a:solidFill>
              <a:latin typeface="Times New Roman" pitchFamily="18" charset="0"/>
              <a:cs typeface="Times New Roman" pitchFamily="18" charset="0"/>
            </a:endParaRPr>
          </a:p>
          <a:p>
            <a:r>
              <a:rPr sz="2400" b="1" dirty="0" smtClean="0">
                <a:solidFill>
                  <a:srgbClr val="FF0000"/>
                </a:solidFill>
                <a:latin typeface="Times New Roman" pitchFamily="18" charset="0"/>
                <a:cs typeface="Times New Roman" pitchFamily="18" charset="0"/>
              </a:rPr>
              <a:t>201</a:t>
            </a:r>
            <a:r>
              <a:rPr lang="en-US" sz="2400" b="1" dirty="0">
                <a:solidFill>
                  <a:srgbClr val="FF0000"/>
                </a:solidFill>
                <a:latin typeface="Times New Roman" pitchFamily="18" charset="0"/>
                <a:cs typeface="Times New Roman" pitchFamily="18" charset="0"/>
              </a:rPr>
              <a:t>7</a:t>
            </a:r>
            <a:r>
              <a:rPr sz="2400" b="1" dirty="0">
                <a:solidFill>
                  <a:srgbClr val="FF0000"/>
                </a:solidFill>
                <a:latin typeface="Times New Roman" pitchFamily="18" charset="0"/>
                <a:cs typeface="Times New Roman" pitchFamily="18" charset="0"/>
              </a:rPr>
              <a:t> ОНЫ </a:t>
            </a:r>
            <a:r>
              <a:rPr lang="mn-MN" sz="2400" b="1" dirty="0" smtClean="0">
                <a:solidFill>
                  <a:srgbClr val="FF0000"/>
                </a:solidFill>
                <a:latin typeface="Times New Roman" pitchFamily="18" charset="0"/>
                <a:cs typeface="Times New Roman" pitchFamily="18" charset="0"/>
              </a:rPr>
              <a:t>ҮЙЛ</a:t>
            </a:r>
            <a:r>
              <a:rPr lang="en-US" sz="2400" b="1" dirty="0" smtClean="0">
                <a:solidFill>
                  <a:srgbClr val="FF0000"/>
                </a:solidFill>
                <a:latin typeface="Times New Roman" pitchFamily="18" charset="0"/>
                <a:cs typeface="Times New Roman" pitchFamily="18" charset="0"/>
              </a:rPr>
              <a:t> </a:t>
            </a:r>
            <a:r>
              <a:rPr lang="mn-MN" sz="2400" b="1" dirty="0" smtClean="0">
                <a:solidFill>
                  <a:srgbClr val="FF0000"/>
                </a:solidFill>
                <a:latin typeface="Times New Roman" pitchFamily="18" charset="0"/>
                <a:cs typeface="Times New Roman" pitchFamily="18" charset="0"/>
              </a:rPr>
              <a:t>АЖИЛЛАГААНЫ БОЛОН </a:t>
            </a:r>
            <a:r>
              <a:rPr sz="2400" b="1" dirty="0" smtClean="0">
                <a:solidFill>
                  <a:srgbClr val="FF0000"/>
                </a:solidFill>
                <a:latin typeface="Times New Roman" pitchFamily="18" charset="0"/>
                <a:cs typeface="Times New Roman" pitchFamily="18" charset="0"/>
              </a:rPr>
              <a:t>САНХҮҮГИЙ</a:t>
            </a:r>
            <a:r>
              <a:rPr lang="mn-MN" sz="2400" b="1" dirty="0" smtClean="0">
                <a:solidFill>
                  <a:srgbClr val="FF0000"/>
                </a:solidFill>
                <a:latin typeface="Times New Roman" pitchFamily="18" charset="0"/>
                <a:cs typeface="Times New Roman" pitchFamily="18" charset="0"/>
              </a:rPr>
              <a:t>Н ТАЙЛАН </a:t>
            </a:r>
            <a:endParaRPr sz="2400" b="1" dirty="0">
              <a:solidFill>
                <a:srgbClr val="FF0000"/>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86CB4B4D-7CA3-9044-876B-883B54F8677D}" type="slidenum">
              <a:rPr lang="en-US" smtClean="0">
                <a:solidFill>
                  <a:schemeClr val="tx1"/>
                </a:solidFill>
                <a:latin typeface="Times New Roman" pitchFamily="18" charset="0"/>
                <a:cs typeface="Times New Roman" pitchFamily="18" charset="0"/>
              </a:rPr>
              <a:t>1</a:t>
            </a:fld>
            <a:endParaRPr lang="en-US">
              <a:solidFill>
                <a:schemeClr val="tx1"/>
              </a:solidFill>
              <a:latin typeface="Times New Roman" pitchFamily="18" charset="0"/>
              <a:cs typeface="Times New Roman" pitchFamily="18" charset="0"/>
            </a:endParaRPr>
          </a:p>
        </p:txBody>
      </p:sp>
      <p:sp>
        <p:nvSpPr>
          <p:cNvPr id="20" name="Shape 517"/>
          <p:cNvSpPr txBox="1">
            <a:spLocks/>
          </p:cNvSpPr>
          <p:nvPr/>
        </p:nvSpPr>
        <p:spPr>
          <a:xfrm>
            <a:off x="3814904" y="8730357"/>
            <a:ext cx="5430709" cy="718457"/>
          </a:xfrm>
          <a:prstGeom prst="rect">
            <a:avLst/>
          </a:prstGeom>
        </p:spPr>
        <p:txBody>
          <a:bodyPr vert="horz" lIns="129972" tIns="64986" rIns="129972" bIns="64986" rtlCol="0" anchor="t">
            <a:noAutofit/>
          </a:bodyPr>
          <a:lstStyle>
            <a:lvl1pPr marL="0" indent="0" algn="ctr" defTabSz="914400" rtl="0" eaLnBrk="1" latinLnBrk="0" hangingPunct="1">
              <a:spcBef>
                <a:spcPts val="700"/>
              </a:spcBef>
              <a:buClr>
                <a:schemeClr val="accent1"/>
              </a:buClr>
              <a:buSzTx/>
              <a:buFont typeface="Symbol" pitchFamily="18" charset="2"/>
              <a:buNone/>
              <a:defRPr sz="3200" kern="1200">
                <a:solidFill>
                  <a:srgbClr val="FFFFFF"/>
                </a:solidFill>
                <a:latin typeface="Times New Roman"/>
                <a:ea typeface="Times New Roman"/>
                <a:cs typeface="Times New Roman"/>
                <a:sym typeface="Times New Roman"/>
              </a:defRPr>
            </a:lvl1pPr>
            <a:lvl2pPr marL="650230" indent="0" algn="l" defTabSz="1300460" rtl="0" eaLnBrk="1" latinLnBrk="0" hangingPunct="1">
              <a:spcBef>
                <a:spcPct val="20000"/>
              </a:spcBef>
              <a:buClr>
                <a:schemeClr val="accent1"/>
              </a:buClr>
              <a:buSzPct val="100000"/>
              <a:buFont typeface="Symbol" pitchFamily="18" charset="2"/>
              <a:buNone/>
              <a:defRPr sz="1700" kern="1200">
                <a:solidFill>
                  <a:schemeClr val="tx2"/>
                </a:solidFill>
                <a:latin typeface="+mn-lt"/>
                <a:ea typeface="+mn-ea"/>
                <a:cs typeface="+mn-cs"/>
              </a:defRPr>
            </a:lvl2pPr>
            <a:lvl3pPr marL="1300460" indent="0" algn="l" defTabSz="1300460" rtl="0" eaLnBrk="1" latinLnBrk="0" hangingPunct="1">
              <a:spcBef>
                <a:spcPct val="20000"/>
              </a:spcBef>
              <a:buClr>
                <a:schemeClr val="accent1"/>
              </a:buClr>
              <a:buSzPct val="100000"/>
              <a:buFont typeface="Symbol" pitchFamily="18" charset="2"/>
              <a:buNone/>
              <a:defRPr sz="1400" kern="1200">
                <a:solidFill>
                  <a:schemeClr val="tx2"/>
                </a:solidFill>
                <a:latin typeface="+mn-lt"/>
                <a:ea typeface="+mn-ea"/>
                <a:cs typeface="+mn-cs"/>
              </a:defRPr>
            </a:lvl3pPr>
            <a:lvl4pPr marL="1950690" indent="0" algn="l" defTabSz="1300460" rtl="0" eaLnBrk="1" latinLnBrk="0" hangingPunct="1">
              <a:spcBef>
                <a:spcPct val="20000"/>
              </a:spcBef>
              <a:buClr>
                <a:schemeClr val="accent1"/>
              </a:buClr>
              <a:buSzPct val="100000"/>
              <a:buFont typeface="Symbol" pitchFamily="18" charset="2"/>
              <a:buNone/>
              <a:defRPr sz="1300" kern="1200">
                <a:solidFill>
                  <a:schemeClr val="tx2"/>
                </a:solidFill>
                <a:latin typeface="+mn-lt"/>
                <a:ea typeface="+mn-ea"/>
                <a:cs typeface="+mn-cs"/>
              </a:defRPr>
            </a:lvl4pPr>
            <a:lvl5pPr marL="2600919" indent="0" algn="l" defTabSz="1300460" rtl="0" eaLnBrk="1" latinLnBrk="0" hangingPunct="1">
              <a:spcBef>
                <a:spcPct val="20000"/>
              </a:spcBef>
              <a:buClr>
                <a:schemeClr val="accent1"/>
              </a:buClr>
              <a:buSzPct val="100000"/>
              <a:buFont typeface="Symbol" pitchFamily="18" charset="2"/>
              <a:buNone/>
              <a:defRPr sz="1300" kern="1200">
                <a:solidFill>
                  <a:schemeClr val="tx2"/>
                </a:solidFill>
                <a:latin typeface="+mn-lt"/>
                <a:ea typeface="+mn-ea"/>
                <a:cs typeface="+mn-cs"/>
              </a:defRPr>
            </a:lvl5pPr>
            <a:lvl6pPr marL="3251149" indent="0" algn="l" defTabSz="1300460" rtl="0" eaLnBrk="1" latinLnBrk="0" hangingPunct="1">
              <a:spcBef>
                <a:spcPts val="546"/>
              </a:spcBef>
              <a:buClr>
                <a:schemeClr val="accent1"/>
              </a:buClr>
              <a:buFont typeface="Symbol" pitchFamily="18" charset="2"/>
              <a:buNone/>
              <a:defRPr sz="1300" kern="1200">
                <a:solidFill>
                  <a:schemeClr val="tx2"/>
                </a:solidFill>
                <a:latin typeface="+mn-lt"/>
                <a:ea typeface="+mn-ea"/>
                <a:cs typeface="+mn-cs"/>
              </a:defRPr>
            </a:lvl6pPr>
            <a:lvl7pPr marL="3901379" indent="0" algn="l" defTabSz="1300460" rtl="0" eaLnBrk="1" latinLnBrk="0" hangingPunct="1">
              <a:spcBef>
                <a:spcPts val="546"/>
              </a:spcBef>
              <a:buClr>
                <a:schemeClr val="accent1"/>
              </a:buClr>
              <a:buFont typeface="Symbol" pitchFamily="18" charset="2"/>
              <a:buNone/>
              <a:defRPr sz="1300" kern="1200">
                <a:solidFill>
                  <a:schemeClr val="tx2"/>
                </a:solidFill>
                <a:latin typeface="+mn-lt"/>
                <a:ea typeface="+mn-ea"/>
                <a:cs typeface="+mn-cs"/>
              </a:defRPr>
            </a:lvl7pPr>
            <a:lvl8pPr marL="4551609" indent="0" algn="l" defTabSz="1300460" rtl="0" eaLnBrk="1" latinLnBrk="0" hangingPunct="1">
              <a:spcBef>
                <a:spcPts val="546"/>
              </a:spcBef>
              <a:buClr>
                <a:schemeClr val="accent1"/>
              </a:buClr>
              <a:buFont typeface="Symbol" pitchFamily="18" charset="2"/>
              <a:buNone/>
              <a:defRPr sz="1300" kern="1200">
                <a:solidFill>
                  <a:schemeClr val="tx2"/>
                </a:solidFill>
                <a:latin typeface="+mn-lt"/>
                <a:ea typeface="+mn-ea"/>
                <a:cs typeface="+mn-cs"/>
              </a:defRPr>
            </a:lvl8pPr>
            <a:lvl9pPr marL="5201839" indent="0" algn="l" defTabSz="1300460" rtl="0" eaLnBrk="1" latinLnBrk="0" hangingPunct="1">
              <a:spcBef>
                <a:spcPts val="546"/>
              </a:spcBef>
              <a:buClr>
                <a:schemeClr val="accent1"/>
              </a:buClr>
              <a:buFont typeface="Symbol" pitchFamily="18" charset="2"/>
              <a:buNone/>
              <a:defRPr sz="1300" kern="1200">
                <a:solidFill>
                  <a:schemeClr val="tx2"/>
                </a:solidFill>
                <a:latin typeface="+mn-lt"/>
                <a:ea typeface="+mn-ea"/>
                <a:cs typeface="+mn-cs"/>
              </a:defRPr>
            </a:lvl9pPr>
          </a:lstStyle>
          <a:p>
            <a:r>
              <a:rPr lang="mn-MN" sz="2400" dirty="0">
                <a:solidFill>
                  <a:srgbClr val="FF0000"/>
                </a:solidFill>
                <a:latin typeface="Times New Roman" pitchFamily="18" charset="0"/>
                <a:cs typeface="Times New Roman" pitchFamily="18" charset="0"/>
              </a:rPr>
              <a:t>201</a:t>
            </a:r>
            <a:r>
              <a:rPr lang="en-US" sz="2400" dirty="0">
                <a:solidFill>
                  <a:srgbClr val="FF0000"/>
                </a:solidFill>
                <a:latin typeface="Times New Roman" pitchFamily="18" charset="0"/>
                <a:cs typeface="Times New Roman" pitchFamily="18" charset="0"/>
              </a:rPr>
              <a:t>8</a:t>
            </a:r>
            <a:r>
              <a:rPr lang="mn-MN" sz="2400" dirty="0">
                <a:solidFill>
                  <a:srgbClr val="FF0000"/>
                </a:solidFill>
                <a:latin typeface="Times New Roman" pitchFamily="18" charset="0"/>
                <a:cs typeface="Times New Roman" pitchFamily="18" charset="0"/>
              </a:rPr>
              <a:t> ОН</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0"/>
          <p:cNvSpPr>
            <a:spLocks noGrp="1"/>
          </p:cNvSpPr>
          <p:nvPr>
            <p:ph type="sldNum" sz="quarter" idx="2"/>
          </p:nvPr>
        </p:nvSpPr>
        <p:spPr/>
        <p:txBody>
          <a:bodyPr/>
          <a:lstStyle/>
          <a:p>
            <a:fld id="{86CB4B4D-7CA3-9044-876B-883B54F8677D}" type="slidenum">
              <a:rPr lang="en-US" smtClean="0"/>
              <a:t>10</a:t>
            </a:fld>
            <a:endParaRPr lang="en-US"/>
          </a:p>
        </p:txBody>
      </p:sp>
      <p:graphicFrame>
        <p:nvGraphicFramePr>
          <p:cNvPr id="8" name="Chart 7"/>
          <p:cNvGraphicFramePr/>
          <p:nvPr>
            <p:extLst>
              <p:ext uri="{D42A27DB-BD31-4B8C-83A1-F6EECF244321}">
                <p14:modId xmlns:p14="http://schemas.microsoft.com/office/powerpoint/2010/main" val="1776921539"/>
              </p:ext>
            </p:extLst>
          </p:nvPr>
        </p:nvGraphicFramePr>
        <p:xfrm>
          <a:off x="177807" y="1600200"/>
          <a:ext cx="12573001" cy="7467600"/>
        </p:xfrm>
        <a:graphic>
          <a:graphicData uri="http://schemas.openxmlformats.org/drawingml/2006/chart">
            <c:chart xmlns:c="http://schemas.openxmlformats.org/drawingml/2006/chart" xmlns:r="http://schemas.openxmlformats.org/officeDocument/2006/relationships" r:id="rId2"/>
          </a:graphicData>
        </a:graphic>
      </p:graphicFrame>
      <p:sp>
        <p:nvSpPr>
          <p:cNvPr id="12" name="Shape 524"/>
          <p:cNvSpPr txBox="1">
            <a:spLocks/>
          </p:cNvSpPr>
          <p:nvPr/>
        </p:nvSpPr>
        <p:spPr>
          <a:xfrm>
            <a:off x="406403" y="381002"/>
            <a:ext cx="11734800" cy="914401"/>
          </a:xfrm>
          <a:prstGeom prst="rect">
            <a:avLst/>
          </a:prstGeom>
        </p:spPr>
        <p:txBody>
          <a:bodyPr vert="horz" lIns="129992" tIns="64997" rIns="129992" bIns="64997" rtlCol="0" anchor="ctr">
            <a:normAutofit fontScale="92500" lnSpcReduction="10000"/>
          </a:bodyPr>
          <a:lstStyle>
            <a:lvl1pPr algn="r" defTabSz="914400" rtl="0" eaLnBrk="1" latinLnBrk="0" hangingPunct="1">
              <a:spcBef>
                <a:spcPct val="0"/>
              </a:spcBef>
              <a:buNone/>
              <a:defRPr sz="2800" kern="1200">
                <a:solidFill>
                  <a:srgbClr val="FFFFFF"/>
                </a:solidFill>
                <a:effectLst/>
                <a:latin typeface="Times New Roman"/>
                <a:ea typeface="Times New Roman"/>
                <a:cs typeface="Times New Roman"/>
                <a:sym typeface="Times New Roman"/>
              </a:defRPr>
            </a:lvl1pPr>
          </a:lstStyle>
          <a:p>
            <a:pPr algn="ctr" defTabSz="913837">
              <a:defRPr sz="2800">
                <a:solidFill>
                  <a:srgbClr val="FFFFFF"/>
                </a:solidFill>
                <a:latin typeface="Times New Roman"/>
                <a:ea typeface="Times New Roman"/>
                <a:cs typeface="Times New Roman"/>
                <a:sym typeface="Times New Roman"/>
              </a:defRPr>
            </a:pPr>
            <a:r>
              <a:rPr lang="ru-RU" sz="3600" b="1" dirty="0">
                <a:solidFill>
                  <a:srgbClr val="FF0000"/>
                </a:solidFill>
              </a:rPr>
              <a:t>ОРЛОГЫН </a:t>
            </a:r>
            <a:r>
              <a:rPr lang="ru-RU" sz="3600" b="1" dirty="0" smtClean="0">
                <a:solidFill>
                  <a:srgbClr val="FF0000"/>
                </a:solidFill>
              </a:rPr>
              <a:t>БҮТЭЦ-201</a:t>
            </a:r>
            <a:r>
              <a:rPr lang="mn-MN" sz="3600" b="1" dirty="0" smtClean="0">
                <a:solidFill>
                  <a:srgbClr val="FF0000"/>
                </a:solidFill>
              </a:rPr>
              <a:t>7</a:t>
            </a:r>
            <a:r>
              <a:rPr lang="ru-RU" sz="3600" b="1" dirty="0" smtClean="0">
                <a:solidFill>
                  <a:srgbClr val="FF0000"/>
                </a:solidFill>
              </a:rPr>
              <a:t> </a:t>
            </a:r>
            <a:r>
              <a:rPr lang="mn-MN" sz="3600" b="1" dirty="0">
                <a:solidFill>
                  <a:srgbClr val="FF0000"/>
                </a:solidFill>
              </a:rPr>
              <a:t>ОН</a:t>
            </a:r>
          </a:p>
          <a:p>
            <a:pPr algn="ctr" defTabSz="913837">
              <a:defRPr sz="2800">
                <a:solidFill>
                  <a:srgbClr val="FFFFFF"/>
                </a:solidFill>
                <a:latin typeface="Times New Roman"/>
                <a:ea typeface="Times New Roman"/>
                <a:cs typeface="Times New Roman"/>
                <a:sym typeface="Times New Roman"/>
              </a:defRPr>
            </a:pPr>
            <a:r>
              <a:rPr lang="en-US" sz="2100" b="1" dirty="0">
                <a:solidFill>
                  <a:srgbClr val="FF0000"/>
                </a:solidFill>
              </a:rPr>
              <a:t>/</a:t>
            </a:r>
            <a:r>
              <a:rPr lang="ru-RU" sz="2100" dirty="0">
                <a:solidFill>
                  <a:srgbClr val="FF0000"/>
                </a:solidFill>
              </a:rPr>
              <a:t>Нийт орлого 1</a:t>
            </a:r>
            <a:r>
              <a:rPr lang="en-US" sz="2100" dirty="0" smtClean="0">
                <a:solidFill>
                  <a:srgbClr val="FF0000"/>
                </a:solidFill>
              </a:rPr>
              <a:t>,</a:t>
            </a:r>
            <a:r>
              <a:rPr lang="mn-MN" sz="2100" dirty="0" smtClean="0">
                <a:solidFill>
                  <a:srgbClr val="FF0000"/>
                </a:solidFill>
              </a:rPr>
              <a:t>490</a:t>
            </a:r>
            <a:r>
              <a:rPr lang="ru-RU" sz="2100" dirty="0" smtClean="0">
                <a:solidFill>
                  <a:srgbClr val="FF0000"/>
                </a:solidFill>
              </a:rPr>
              <a:t>.</a:t>
            </a:r>
            <a:r>
              <a:rPr lang="mn-MN" sz="2100" dirty="0" smtClean="0">
                <a:solidFill>
                  <a:srgbClr val="FF0000"/>
                </a:solidFill>
              </a:rPr>
              <a:t>4</a:t>
            </a:r>
            <a:r>
              <a:rPr lang="ru-RU" sz="2100" dirty="0" smtClean="0">
                <a:solidFill>
                  <a:srgbClr val="FF0000"/>
                </a:solidFill>
              </a:rPr>
              <a:t> </a:t>
            </a:r>
            <a:r>
              <a:rPr lang="ru-RU" sz="2100" dirty="0">
                <a:solidFill>
                  <a:srgbClr val="FF0000"/>
                </a:solidFill>
              </a:rPr>
              <a:t>сая төгрөг</a:t>
            </a:r>
            <a:r>
              <a:rPr lang="en-US" sz="2600" dirty="0">
                <a:solidFill>
                  <a:srgbClr val="FF0000"/>
                </a:solidFill>
              </a:rPr>
              <a:t>/</a:t>
            </a:r>
            <a:endParaRPr lang="mn-MN" sz="2600" dirty="0">
              <a:solidFill>
                <a:srgbClr val="FF0000"/>
              </a:solidFill>
            </a:endParaRPr>
          </a:p>
        </p:txBody>
      </p:sp>
    </p:spTree>
    <p:extLst>
      <p:ext uri="{BB962C8B-B14F-4D97-AF65-F5344CB8AC3E}">
        <p14:creationId xmlns:p14="http://schemas.microsoft.com/office/powerpoint/2010/main" val="420536930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2" name="Shape 572"/>
          <p:cNvSpPr>
            <a:spLocks noGrp="1"/>
          </p:cNvSpPr>
          <p:nvPr>
            <p:ph type="title"/>
          </p:nvPr>
        </p:nvSpPr>
        <p:spPr>
          <a:xfrm>
            <a:off x="1244603" y="2362201"/>
            <a:ext cx="11150601" cy="1244601"/>
          </a:xfrm>
          <a:prstGeom prst="rect">
            <a:avLst/>
          </a:prstGeom>
        </p:spPr>
        <p:txBody>
          <a:bodyPr>
            <a:normAutofit/>
          </a:bodyPr>
          <a:lstStyle/>
          <a:p>
            <a:pPr defTabSz="913837">
              <a:defRPr sz="2800">
                <a:solidFill>
                  <a:srgbClr val="FFFFFF"/>
                </a:solidFill>
                <a:latin typeface="Times New Roman"/>
                <a:ea typeface="Times New Roman"/>
                <a:cs typeface="Times New Roman"/>
                <a:sym typeface="Times New Roman"/>
              </a:defRPr>
            </a:pPr>
            <a:endParaRPr sz="1800" dirty="0"/>
          </a:p>
        </p:txBody>
      </p:sp>
      <p:sp>
        <p:nvSpPr>
          <p:cNvPr id="570" name="Shape 570">
            <a:hlinkClick r:id="" action="ppaction://hlinkshowjump?jump=nextslide"/>
          </p:cNvPr>
          <p:cNvSpPr>
            <a:spLocks noGrp="1"/>
          </p:cNvSpPr>
          <p:nvPr>
            <p:ph type="body" idx="1"/>
          </p:nvPr>
        </p:nvSpPr>
        <p:spPr>
          <a:xfrm>
            <a:off x="253547" y="8900772"/>
            <a:ext cx="815145" cy="503374"/>
          </a:xfrm>
          <a:prstGeom prst="rect">
            <a:avLst/>
          </a:prstGeom>
        </p:spPr>
        <p:txBody>
          <a:bodyPr>
            <a:normAutofit fontScale="25000" lnSpcReduction="20000"/>
          </a:bodyPr>
          <a:lstStyle/>
          <a:p>
            <a:r>
              <a:t>next</a:t>
            </a:r>
          </a:p>
        </p:txBody>
      </p:sp>
      <p:sp>
        <p:nvSpPr>
          <p:cNvPr id="4" name="Slide Number Placeholder 3"/>
          <p:cNvSpPr>
            <a:spLocks noGrp="1"/>
          </p:cNvSpPr>
          <p:nvPr>
            <p:ph type="sldNum" sz="quarter" idx="2"/>
          </p:nvPr>
        </p:nvSpPr>
        <p:spPr/>
        <p:txBody>
          <a:bodyPr/>
          <a:lstStyle/>
          <a:p>
            <a:fld id="{86CB4B4D-7CA3-9044-876B-883B54F8677D}" type="slidenum">
              <a:rPr lang="en-US" smtClean="0"/>
              <a:t>11</a:t>
            </a:fld>
            <a:endParaRPr lang="en-US"/>
          </a:p>
        </p:txBody>
      </p:sp>
      <p:graphicFrame>
        <p:nvGraphicFramePr>
          <p:cNvPr id="3" name="Object 1"/>
          <p:cNvGraphicFramePr>
            <a:graphicFrameLocks/>
          </p:cNvGraphicFramePr>
          <p:nvPr>
            <p:extLst>
              <p:ext uri="{D42A27DB-BD31-4B8C-83A1-F6EECF244321}">
                <p14:modId xmlns:p14="http://schemas.microsoft.com/office/powerpoint/2010/main" val="685701032"/>
              </p:ext>
            </p:extLst>
          </p:nvPr>
        </p:nvGraphicFramePr>
        <p:xfrm>
          <a:off x="635000" y="1524003"/>
          <a:ext cx="11811000" cy="7543799"/>
        </p:xfrm>
        <a:graphic>
          <a:graphicData uri="http://schemas.openxmlformats.org/drawingml/2006/chart">
            <c:chart xmlns:c="http://schemas.openxmlformats.org/drawingml/2006/chart" xmlns:r="http://schemas.openxmlformats.org/officeDocument/2006/relationships" r:id="rId2"/>
          </a:graphicData>
        </a:graphic>
      </p:graphicFrame>
      <p:sp>
        <p:nvSpPr>
          <p:cNvPr id="8" name="Shape 524"/>
          <p:cNvSpPr txBox="1">
            <a:spLocks/>
          </p:cNvSpPr>
          <p:nvPr/>
        </p:nvSpPr>
        <p:spPr>
          <a:xfrm>
            <a:off x="406400" y="457203"/>
            <a:ext cx="12039600" cy="914401"/>
          </a:xfrm>
          <a:prstGeom prst="rect">
            <a:avLst/>
          </a:prstGeom>
        </p:spPr>
        <p:txBody>
          <a:bodyPr vert="horz" lIns="129992" tIns="64997" rIns="129992" bIns="64997" rtlCol="0" anchor="ctr">
            <a:normAutofit/>
          </a:bodyPr>
          <a:lstStyle>
            <a:lvl1pPr algn="r" defTabSz="914400" rtl="0" eaLnBrk="1" latinLnBrk="0" hangingPunct="1">
              <a:spcBef>
                <a:spcPct val="0"/>
              </a:spcBef>
              <a:buNone/>
              <a:defRPr sz="2800" kern="1200">
                <a:solidFill>
                  <a:srgbClr val="FFFFFF"/>
                </a:solidFill>
                <a:effectLst/>
                <a:latin typeface="Times New Roman"/>
                <a:ea typeface="Times New Roman"/>
                <a:cs typeface="Times New Roman"/>
                <a:sym typeface="Times New Roman"/>
              </a:defRPr>
            </a:lvl1pPr>
          </a:lstStyle>
          <a:p>
            <a:pPr algn="ctr" defTabSz="913837">
              <a:defRPr sz="2800">
                <a:solidFill>
                  <a:srgbClr val="FFFFFF"/>
                </a:solidFill>
                <a:latin typeface="Times New Roman"/>
                <a:ea typeface="Times New Roman"/>
                <a:cs typeface="Times New Roman"/>
                <a:sym typeface="Times New Roman"/>
              </a:defRPr>
            </a:pPr>
            <a:r>
              <a:rPr lang="mn-MN" sz="3100" b="1" dirty="0">
                <a:solidFill>
                  <a:srgbClr val="FF5050"/>
                </a:solidFill>
              </a:rPr>
              <a:t>БОРЛУУЛАЛТЫН ОРЛОГЫН </a:t>
            </a:r>
            <a:r>
              <a:rPr lang="mn-MN" sz="3100" b="1" dirty="0">
                <a:solidFill>
                  <a:srgbClr val="FF0000"/>
                </a:solidFill>
              </a:rPr>
              <a:t>ТӨЛӨВЛӨГӨӨ</a:t>
            </a:r>
            <a:r>
              <a:rPr lang="mn-MN" sz="3600" dirty="0">
                <a:solidFill>
                  <a:srgbClr val="FF0000"/>
                </a:solidFill>
              </a:rPr>
              <a:t/>
            </a:r>
            <a:br>
              <a:rPr lang="mn-MN" sz="3600" dirty="0">
                <a:solidFill>
                  <a:srgbClr val="FF0000"/>
                </a:solidFill>
              </a:rPr>
            </a:br>
            <a:r>
              <a:rPr lang="mn-MN" sz="1800" dirty="0">
                <a:solidFill>
                  <a:srgbClr val="FF0000"/>
                </a:solidFill>
              </a:rPr>
              <a:t>/сая төгрөг/</a:t>
            </a: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t>12</a:t>
            </a:fld>
            <a:endParaRPr lang="en-US"/>
          </a:p>
        </p:txBody>
      </p:sp>
      <p:graphicFrame>
        <p:nvGraphicFramePr>
          <p:cNvPr id="8" name="Chart 7"/>
          <p:cNvGraphicFramePr/>
          <p:nvPr>
            <p:extLst>
              <p:ext uri="{D42A27DB-BD31-4B8C-83A1-F6EECF244321}">
                <p14:modId xmlns:p14="http://schemas.microsoft.com/office/powerpoint/2010/main" val="1368585725"/>
              </p:ext>
            </p:extLst>
          </p:nvPr>
        </p:nvGraphicFramePr>
        <p:xfrm>
          <a:off x="6352" y="1371611"/>
          <a:ext cx="12744448" cy="7848589"/>
        </p:xfrm>
        <a:graphic>
          <a:graphicData uri="http://schemas.openxmlformats.org/drawingml/2006/chart">
            <c:chart xmlns:c="http://schemas.openxmlformats.org/drawingml/2006/chart" xmlns:r="http://schemas.openxmlformats.org/officeDocument/2006/relationships" r:id="rId2"/>
          </a:graphicData>
        </a:graphic>
      </p:graphicFrame>
      <p:sp>
        <p:nvSpPr>
          <p:cNvPr id="9" name="Shape 524"/>
          <p:cNvSpPr txBox="1">
            <a:spLocks/>
          </p:cNvSpPr>
          <p:nvPr/>
        </p:nvSpPr>
        <p:spPr>
          <a:xfrm>
            <a:off x="406403" y="457203"/>
            <a:ext cx="11887201" cy="914401"/>
          </a:xfrm>
          <a:prstGeom prst="rect">
            <a:avLst/>
          </a:prstGeom>
        </p:spPr>
        <p:txBody>
          <a:bodyPr vert="horz" lIns="129992" tIns="64997" rIns="129992" bIns="64997" rtlCol="0" anchor="ctr">
            <a:normAutofit/>
          </a:bodyPr>
          <a:lstStyle>
            <a:lvl1pPr algn="r" defTabSz="914400" rtl="0" eaLnBrk="1" latinLnBrk="0" hangingPunct="1">
              <a:spcBef>
                <a:spcPct val="0"/>
              </a:spcBef>
              <a:buNone/>
              <a:defRPr sz="2800" kern="1200">
                <a:solidFill>
                  <a:srgbClr val="FFFFFF"/>
                </a:solidFill>
                <a:effectLst/>
                <a:latin typeface="Times New Roman"/>
                <a:ea typeface="Times New Roman"/>
                <a:cs typeface="Times New Roman"/>
                <a:sym typeface="Times New Roman"/>
              </a:defRPr>
            </a:lvl1pPr>
          </a:lstStyle>
          <a:p>
            <a:pPr algn="ctr" defTabSz="913837">
              <a:defRPr sz="2800">
                <a:solidFill>
                  <a:srgbClr val="FFFFFF"/>
                </a:solidFill>
                <a:latin typeface="Times New Roman"/>
                <a:ea typeface="Times New Roman"/>
                <a:cs typeface="Times New Roman"/>
                <a:sym typeface="Times New Roman"/>
              </a:defRPr>
            </a:pPr>
            <a:r>
              <a:rPr lang="mn-MN" sz="3100" b="1" dirty="0">
                <a:solidFill>
                  <a:srgbClr val="FF0000"/>
                </a:solidFill>
              </a:rPr>
              <a:t>НЭГЖ ХУВЬЦААНД НОГДОХ АШИГ</a:t>
            </a:r>
            <a:br>
              <a:rPr lang="mn-MN" sz="3100" b="1" dirty="0">
                <a:solidFill>
                  <a:srgbClr val="FF0000"/>
                </a:solidFill>
              </a:rPr>
            </a:br>
            <a:r>
              <a:rPr lang="mn-MN" sz="1600" dirty="0">
                <a:solidFill>
                  <a:srgbClr val="FF0000"/>
                </a:solidFill>
              </a:rPr>
              <a:t>/төгрөг/</a:t>
            </a:r>
            <a:endParaRPr lang="mn-MN" dirty="0">
              <a:solidFill>
                <a:srgbClr val="FF0000"/>
              </a:solidFill>
            </a:endParaRPr>
          </a:p>
        </p:txBody>
      </p:sp>
    </p:spTree>
    <p:extLst>
      <p:ext uri="{BB962C8B-B14F-4D97-AF65-F5344CB8AC3E}">
        <p14:creationId xmlns:p14="http://schemas.microsoft.com/office/powerpoint/2010/main" val="326340900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t>13</a:t>
            </a:fld>
            <a:endParaRPr lang="en-US"/>
          </a:p>
        </p:txBody>
      </p:sp>
      <p:graphicFrame>
        <p:nvGraphicFramePr>
          <p:cNvPr id="8" name="Content Placeholder 3"/>
          <p:cNvGraphicFramePr>
            <a:graphicFrameLocks/>
          </p:cNvGraphicFramePr>
          <p:nvPr>
            <p:extLst>
              <p:ext uri="{D42A27DB-BD31-4B8C-83A1-F6EECF244321}">
                <p14:modId xmlns:p14="http://schemas.microsoft.com/office/powerpoint/2010/main" val="483574468"/>
              </p:ext>
            </p:extLst>
          </p:nvPr>
        </p:nvGraphicFramePr>
        <p:xfrm>
          <a:off x="254000" y="1447800"/>
          <a:ext cx="12420600" cy="7239000"/>
        </p:xfrm>
        <a:graphic>
          <a:graphicData uri="http://schemas.openxmlformats.org/drawingml/2006/chart">
            <c:chart xmlns:c="http://schemas.openxmlformats.org/drawingml/2006/chart" xmlns:r="http://schemas.openxmlformats.org/officeDocument/2006/relationships" r:id="rId2"/>
          </a:graphicData>
        </a:graphic>
      </p:graphicFrame>
      <p:sp>
        <p:nvSpPr>
          <p:cNvPr id="9" name="Shape 524"/>
          <p:cNvSpPr txBox="1">
            <a:spLocks/>
          </p:cNvSpPr>
          <p:nvPr/>
        </p:nvSpPr>
        <p:spPr>
          <a:xfrm>
            <a:off x="406408" y="381002"/>
            <a:ext cx="11810999" cy="914401"/>
          </a:xfrm>
          <a:prstGeom prst="rect">
            <a:avLst/>
          </a:prstGeom>
        </p:spPr>
        <p:txBody>
          <a:bodyPr vert="horz" lIns="129992" tIns="64997" rIns="129992" bIns="64997" rtlCol="0" anchor="ctr">
            <a:normAutofit/>
          </a:bodyPr>
          <a:lstStyle>
            <a:lvl1pPr algn="r" defTabSz="914400" rtl="0" eaLnBrk="1" latinLnBrk="0" hangingPunct="1">
              <a:spcBef>
                <a:spcPct val="0"/>
              </a:spcBef>
              <a:buNone/>
              <a:defRPr sz="2800" kern="1200">
                <a:solidFill>
                  <a:srgbClr val="FFFFFF"/>
                </a:solidFill>
                <a:effectLst/>
                <a:latin typeface="Times New Roman"/>
                <a:ea typeface="Times New Roman"/>
                <a:cs typeface="Times New Roman"/>
                <a:sym typeface="Times New Roman"/>
              </a:defRPr>
            </a:lvl1pPr>
          </a:lstStyle>
          <a:p>
            <a:pPr algn="ctr" defTabSz="913837">
              <a:defRPr sz="2800">
                <a:solidFill>
                  <a:srgbClr val="FFFFFF"/>
                </a:solidFill>
                <a:latin typeface="Times New Roman"/>
                <a:ea typeface="Times New Roman"/>
                <a:cs typeface="Times New Roman"/>
                <a:sym typeface="Times New Roman"/>
              </a:defRPr>
            </a:pPr>
            <a:r>
              <a:rPr lang="ru-RU" sz="3100" b="1" dirty="0">
                <a:solidFill>
                  <a:srgbClr val="FF5050"/>
                </a:solidFill>
              </a:rPr>
              <a:t>ЦАЛИН УРАМШУУЛАЛ НӨӨЦИЙН САН </a:t>
            </a:r>
            <a:r>
              <a:rPr lang="ru-RU" sz="3100" b="1" dirty="0" smtClean="0">
                <a:solidFill>
                  <a:srgbClr val="FF5050"/>
                </a:solidFill>
              </a:rPr>
              <a:t>201</a:t>
            </a:r>
            <a:r>
              <a:rPr lang="mn-MN" sz="3100" b="1" dirty="0">
                <a:solidFill>
                  <a:srgbClr val="FF5050"/>
                </a:solidFill>
              </a:rPr>
              <a:t>7</a:t>
            </a:r>
            <a:r>
              <a:rPr lang="ru-RU" sz="3100" b="1" dirty="0" smtClean="0">
                <a:solidFill>
                  <a:srgbClr val="FF5050"/>
                </a:solidFill>
              </a:rPr>
              <a:t> </a:t>
            </a:r>
            <a:r>
              <a:rPr lang="ru-RU" sz="3100" b="1" dirty="0">
                <a:solidFill>
                  <a:srgbClr val="FF5050"/>
                </a:solidFill>
              </a:rPr>
              <a:t>ОН</a:t>
            </a:r>
            <a:r>
              <a:rPr lang="ru-RU" sz="3600" dirty="0">
                <a:solidFill>
                  <a:srgbClr val="FF5050"/>
                </a:solidFill>
              </a:rPr>
              <a:t/>
            </a:r>
            <a:br>
              <a:rPr lang="ru-RU" sz="3600" dirty="0">
                <a:solidFill>
                  <a:srgbClr val="FF5050"/>
                </a:solidFill>
              </a:rPr>
            </a:br>
            <a:r>
              <a:rPr lang="ru-RU" sz="1600" dirty="0" smtClean="0">
                <a:solidFill>
                  <a:srgbClr val="FF5050"/>
                </a:solidFill>
              </a:rPr>
              <a:t>/</a:t>
            </a:r>
            <a:r>
              <a:rPr lang="mn-MN" sz="1600" dirty="0" smtClean="0">
                <a:solidFill>
                  <a:srgbClr val="FF5050"/>
                </a:solidFill>
              </a:rPr>
              <a:t>10.8 </a:t>
            </a:r>
            <a:r>
              <a:rPr lang="ru-RU" sz="1600" dirty="0" smtClean="0">
                <a:solidFill>
                  <a:srgbClr val="FF5050"/>
                </a:solidFill>
              </a:rPr>
              <a:t>сая төгрөг</a:t>
            </a:r>
            <a:r>
              <a:rPr lang="en-US" sz="1600" dirty="0" smtClean="0">
                <a:solidFill>
                  <a:srgbClr val="FF5050"/>
                </a:solidFill>
              </a:rPr>
              <a:t> </a:t>
            </a:r>
            <a:r>
              <a:rPr lang="ru-RU" sz="1600" dirty="0" smtClean="0">
                <a:solidFill>
                  <a:srgbClr val="FF5050"/>
                </a:solidFill>
              </a:rPr>
              <a:t>/</a:t>
            </a:r>
            <a:endParaRPr lang="mn-MN" dirty="0">
              <a:solidFill>
                <a:srgbClr val="FF5050"/>
              </a:solidFill>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t>14</a:t>
            </a:fld>
            <a:endParaRPr lang="en-US"/>
          </a:p>
        </p:txBody>
      </p:sp>
      <p:graphicFrame>
        <p:nvGraphicFramePr>
          <p:cNvPr id="8" name="Content Placeholder 3"/>
          <p:cNvGraphicFramePr>
            <a:graphicFrameLocks/>
          </p:cNvGraphicFramePr>
          <p:nvPr>
            <p:extLst>
              <p:ext uri="{D42A27DB-BD31-4B8C-83A1-F6EECF244321}">
                <p14:modId xmlns:p14="http://schemas.microsoft.com/office/powerpoint/2010/main" val="2325710345"/>
              </p:ext>
            </p:extLst>
          </p:nvPr>
        </p:nvGraphicFramePr>
        <p:xfrm>
          <a:off x="177801" y="1447801"/>
          <a:ext cx="126492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Shape 524"/>
          <p:cNvSpPr txBox="1">
            <a:spLocks/>
          </p:cNvSpPr>
          <p:nvPr/>
        </p:nvSpPr>
        <p:spPr>
          <a:xfrm>
            <a:off x="406408" y="289562"/>
            <a:ext cx="11810999" cy="1005840"/>
          </a:xfrm>
          <a:prstGeom prst="rect">
            <a:avLst/>
          </a:prstGeom>
        </p:spPr>
        <p:txBody>
          <a:bodyPr vert="horz" lIns="129992" tIns="64997" rIns="129992" bIns="64997" rtlCol="0" anchor="ctr">
            <a:normAutofit/>
          </a:bodyPr>
          <a:lstStyle>
            <a:lvl1pPr algn="r" defTabSz="914400" rtl="0" eaLnBrk="1" latinLnBrk="0" hangingPunct="1">
              <a:spcBef>
                <a:spcPct val="0"/>
              </a:spcBef>
              <a:buNone/>
              <a:defRPr sz="2800" kern="1200">
                <a:solidFill>
                  <a:srgbClr val="FFFFFF"/>
                </a:solidFill>
                <a:effectLst/>
                <a:latin typeface="Times New Roman"/>
                <a:ea typeface="Times New Roman"/>
                <a:cs typeface="Times New Roman"/>
                <a:sym typeface="Times New Roman"/>
              </a:defRPr>
            </a:lvl1pPr>
          </a:lstStyle>
          <a:p>
            <a:pPr algn="ctr" defTabSz="913837">
              <a:defRPr sz="2800">
                <a:solidFill>
                  <a:srgbClr val="FFFFFF"/>
                </a:solidFill>
                <a:latin typeface="Times New Roman"/>
                <a:ea typeface="Times New Roman"/>
                <a:cs typeface="Times New Roman"/>
                <a:sym typeface="Times New Roman"/>
              </a:defRPr>
            </a:pPr>
            <a:r>
              <a:rPr lang="mn-MN" sz="3100" b="1" dirty="0">
                <a:solidFill>
                  <a:srgbClr val="FF5050"/>
                </a:solidFill>
              </a:rPr>
              <a:t>НИЙТ ХӨРӨНГӨД ӨР ТӨЛБӨРИЙН ЭЗЛЭХ ХУВЬ </a:t>
            </a:r>
            <a:r>
              <a:rPr lang="mn-MN" sz="3100" b="1" dirty="0" smtClean="0">
                <a:solidFill>
                  <a:srgbClr val="FF5050"/>
                </a:solidFill>
              </a:rPr>
              <a:t>2017 ОН</a:t>
            </a:r>
          </a:p>
          <a:p>
            <a:pPr algn="ctr" defTabSz="913837">
              <a:defRPr sz="2800">
                <a:solidFill>
                  <a:srgbClr val="FFFFFF"/>
                </a:solidFill>
                <a:latin typeface="Times New Roman"/>
                <a:ea typeface="Times New Roman"/>
                <a:cs typeface="Times New Roman"/>
                <a:sym typeface="Times New Roman"/>
              </a:defRPr>
            </a:pPr>
            <a:r>
              <a:rPr lang="mn-MN" sz="1600" b="1" dirty="0" smtClean="0">
                <a:solidFill>
                  <a:srgbClr val="FF5050"/>
                </a:solidFill>
              </a:rPr>
              <a:t>/Нийт хөрөнгө 8,483.9 сая төг, өр төлбөр 198.9 сая төг/</a:t>
            </a:r>
            <a:endParaRPr lang="mn-MN" sz="1600" b="1" dirty="0">
              <a:solidFill>
                <a:srgbClr val="FF5050"/>
              </a:solidFill>
            </a:endParaRP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22" name="Chart 622"/>
          <p:cNvGraphicFramePr/>
          <p:nvPr>
            <p:extLst>
              <p:ext uri="{D42A27DB-BD31-4B8C-83A1-F6EECF244321}">
                <p14:modId xmlns:p14="http://schemas.microsoft.com/office/powerpoint/2010/main" val="290506571"/>
              </p:ext>
            </p:extLst>
          </p:nvPr>
        </p:nvGraphicFramePr>
        <p:xfrm>
          <a:off x="228599" y="1600201"/>
          <a:ext cx="12598400" cy="7239000"/>
        </p:xfrm>
        <a:graphic>
          <a:graphicData uri="http://schemas.openxmlformats.org/drawingml/2006/chart">
            <c:chart xmlns:c="http://schemas.openxmlformats.org/drawingml/2006/chart" xmlns:r="http://schemas.openxmlformats.org/officeDocument/2006/relationships" r:id="rId2"/>
          </a:graphicData>
        </a:graphic>
      </p:graphicFrame>
      <p:sp>
        <p:nvSpPr>
          <p:cNvPr id="9" name="Shape 524"/>
          <p:cNvSpPr txBox="1">
            <a:spLocks/>
          </p:cNvSpPr>
          <p:nvPr/>
        </p:nvSpPr>
        <p:spPr>
          <a:xfrm>
            <a:off x="228601" y="365763"/>
            <a:ext cx="11531600" cy="1005840"/>
          </a:xfrm>
          <a:prstGeom prst="rect">
            <a:avLst/>
          </a:prstGeom>
        </p:spPr>
        <p:txBody>
          <a:bodyPr vert="horz" lIns="129992" tIns="64997" rIns="129992" bIns="64997" rtlCol="0" anchor="ctr">
            <a:normAutofit/>
          </a:bodyPr>
          <a:lstStyle>
            <a:lvl1pPr algn="r" defTabSz="914400" rtl="0" eaLnBrk="1" latinLnBrk="0" hangingPunct="1">
              <a:spcBef>
                <a:spcPct val="0"/>
              </a:spcBef>
              <a:buNone/>
              <a:defRPr sz="2800" kern="1200">
                <a:solidFill>
                  <a:srgbClr val="FFFFFF"/>
                </a:solidFill>
                <a:effectLst/>
                <a:latin typeface="Times New Roman"/>
                <a:ea typeface="Times New Roman"/>
                <a:cs typeface="Times New Roman"/>
                <a:sym typeface="Times New Roman"/>
              </a:defRPr>
            </a:lvl1pPr>
          </a:lstStyle>
          <a:p>
            <a:pPr algn="ctr" defTabSz="913837">
              <a:defRPr sz="2800">
                <a:solidFill>
                  <a:srgbClr val="FFFFFF"/>
                </a:solidFill>
                <a:latin typeface="Times New Roman"/>
                <a:ea typeface="Times New Roman"/>
                <a:cs typeface="Times New Roman"/>
                <a:sym typeface="Times New Roman"/>
              </a:defRPr>
            </a:pPr>
            <a:r>
              <a:rPr lang="mn-MN" sz="3100" b="1" dirty="0">
                <a:solidFill>
                  <a:srgbClr val="FF5050"/>
                </a:solidFill>
              </a:rPr>
              <a:t>БОГИНО ХУГАЦААТ ӨР ТӨЛБӨР </a:t>
            </a:r>
            <a:r>
              <a:rPr lang="mn-MN" sz="3100" b="1" dirty="0" smtClean="0">
                <a:solidFill>
                  <a:srgbClr val="FF5050"/>
                </a:solidFill>
              </a:rPr>
              <a:t>2017 ОН</a:t>
            </a:r>
          </a:p>
          <a:p>
            <a:pPr algn="ctr" defTabSz="913837">
              <a:defRPr sz="2800">
                <a:solidFill>
                  <a:srgbClr val="FFFFFF"/>
                </a:solidFill>
                <a:latin typeface="Times New Roman"/>
                <a:ea typeface="Times New Roman"/>
                <a:cs typeface="Times New Roman"/>
                <a:sym typeface="Times New Roman"/>
              </a:defRPr>
            </a:pPr>
            <a:r>
              <a:rPr lang="mn-MN" sz="1800" dirty="0" smtClean="0">
                <a:solidFill>
                  <a:srgbClr val="FF5050"/>
                </a:solidFill>
              </a:rPr>
              <a:t>/Нийт </a:t>
            </a:r>
            <a:r>
              <a:rPr lang="mn-MN" sz="1800" dirty="0">
                <a:solidFill>
                  <a:srgbClr val="FF5050"/>
                </a:solidFill>
              </a:rPr>
              <a:t>- </a:t>
            </a:r>
            <a:r>
              <a:rPr lang="mn-MN" sz="1800" dirty="0" smtClean="0">
                <a:solidFill>
                  <a:srgbClr val="FF5050"/>
                </a:solidFill>
              </a:rPr>
              <a:t>198.9 </a:t>
            </a:r>
            <a:r>
              <a:rPr lang="mn-MN" sz="1800" dirty="0">
                <a:solidFill>
                  <a:srgbClr val="FF5050"/>
                </a:solidFill>
              </a:rPr>
              <a:t>сая төгрөг/</a:t>
            </a:r>
            <a:endParaRPr lang="mn-MN" sz="2000" dirty="0">
              <a:solidFill>
                <a:srgbClr val="FF5050"/>
              </a:solidFill>
            </a:endParaRP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t>16</a:t>
            </a:fld>
            <a:endParaRPr lang="en-US"/>
          </a:p>
        </p:txBody>
      </p:sp>
      <p:graphicFrame>
        <p:nvGraphicFramePr>
          <p:cNvPr id="601" name="Chart 601"/>
          <p:cNvGraphicFramePr/>
          <p:nvPr>
            <p:extLst>
              <p:ext uri="{D42A27DB-BD31-4B8C-83A1-F6EECF244321}">
                <p14:modId xmlns:p14="http://schemas.microsoft.com/office/powerpoint/2010/main" val="1771088639"/>
              </p:ext>
            </p:extLst>
          </p:nvPr>
        </p:nvGraphicFramePr>
        <p:xfrm>
          <a:off x="228600" y="1371611"/>
          <a:ext cx="12446000" cy="7696201"/>
        </p:xfrm>
        <a:graphic>
          <a:graphicData uri="http://schemas.openxmlformats.org/drawingml/2006/chart">
            <c:chart xmlns:c="http://schemas.openxmlformats.org/drawingml/2006/chart" xmlns:r="http://schemas.openxmlformats.org/officeDocument/2006/relationships" r:id="rId2"/>
          </a:graphicData>
        </a:graphic>
      </p:graphicFrame>
      <p:sp>
        <p:nvSpPr>
          <p:cNvPr id="9" name="Shape 524"/>
          <p:cNvSpPr txBox="1">
            <a:spLocks/>
          </p:cNvSpPr>
          <p:nvPr/>
        </p:nvSpPr>
        <p:spPr>
          <a:xfrm>
            <a:off x="228601" y="365763"/>
            <a:ext cx="11531600" cy="1005840"/>
          </a:xfrm>
          <a:prstGeom prst="rect">
            <a:avLst/>
          </a:prstGeom>
        </p:spPr>
        <p:txBody>
          <a:bodyPr vert="horz" lIns="129992" tIns="64997" rIns="129992" bIns="64997" rtlCol="0" anchor="ctr">
            <a:normAutofit fontScale="62500" lnSpcReduction="20000"/>
          </a:bodyPr>
          <a:lstStyle>
            <a:lvl1pPr algn="r" defTabSz="914400" rtl="0" eaLnBrk="1" latinLnBrk="0" hangingPunct="1">
              <a:spcBef>
                <a:spcPct val="0"/>
              </a:spcBef>
              <a:buNone/>
              <a:defRPr sz="2800" kern="1200">
                <a:solidFill>
                  <a:srgbClr val="FFFFFF"/>
                </a:solidFill>
                <a:effectLst/>
                <a:latin typeface="Times New Roman"/>
                <a:ea typeface="Times New Roman"/>
                <a:cs typeface="Times New Roman"/>
                <a:sym typeface="Times New Roman"/>
              </a:defRPr>
            </a:lvl1pPr>
          </a:lstStyle>
          <a:p>
            <a:pPr algn="ctr" defTabSz="913837">
              <a:defRPr sz="2800">
                <a:solidFill>
                  <a:srgbClr val="FFFFFF"/>
                </a:solidFill>
                <a:latin typeface="Times New Roman"/>
                <a:ea typeface="Times New Roman"/>
                <a:cs typeface="Times New Roman"/>
                <a:sym typeface="Times New Roman"/>
              </a:defRPr>
            </a:pPr>
            <a:r>
              <a:rPr lang="mn-MN" sz="5100" b="1" dirty="0">
                <a:solidFill>
                  <a:srgbClr val="FF5050"/>
                </a:solidFill>
              </a:rPr>
              <a:t>ЭРГЭЛТИЙН БУС ХӨРӨНГӨ </a:t>
            </a:r>
            <a:r>
              <a:rPr lang="mn-MN" sz="5100" b="1" dirty="0" smtClean="0">
                <a:solidFill>
                  <a:srgbClr val="FF5050"/>
                </a:solidFill>
              </a:rPr>
              <a:t>2017 </a:t>
            </a:r>
            <a:r>
              <a:rPr lang="mn-MN" sz="5100" b="1" dirty="0">
                <a:solidFill>
                  <a:srgbClr val="FF5050"/>
                </a:solidFill>
              </a:rPr>
              <a:t>ОН</a:t>
            </a:r>
            <a:br>
              <a:rPr lang="mn-MN" sz="5100" b="1" dirty="0">
                <a:solidFill>
                  <a:srgbClr val="FF5050"/>
                </a:solidFill>
              </a:rPr>
            </a:br>
            <a:r>
              <a:rPr lang="mn-MN" sz="5100" b="1" dirty="0" smtClean="0">
                <a:solidFill>
                  <a:srgbClr val="FF5050"/>
                </a:solidFill>
              </a:rPr>
              <a:t>      </a:t>
            </a:r>
            <a:r>
              <a:rPr lang="mn-MN" sz="3600" dirty="0" smtClean="0">
                <a:solidFill>
                  <a:srgbClr val="FF5050"/>
                </a:solidFill>
              </a:rPr>
              <a:t>/</a:t>
            </a:r>
            <a:r>
              <a:rPr lang="mn-MN" sz="3100" dirty="0">
                <a:solidFill>
                  <a:srgbClr val="FF5050"/>
                </a:solidFill>
              </a:rPr>
              <a:t>Нийт </a:t>
            </a:r>
            <a:r>
              <a:rPr lang="mn-MN" sz="3100" dirty="0" smtClean="0">
                <a:solidFill>
                  <a:srgbClr val="FF5050"/>
                </a:solidFill>
              </a:rPr>
              <a:t>хөрөнгө-8,483.9 </a:t>
            </a:r>
            <a:r>
              <a:rPr lang="mn-MN" sz="3100" dirty="0">
                <a:solidFill>
                  <a:srgbClr val="FF5050"/>
                </a:solidFill>
              </a:rPr>
              <a:t>сая төгрөг, Нийт </a:t>
            </a:r>
            <a:r>
              <a:rPr lang="mn-MN" sz="3100" dirty="0" smtClean="0">
                <a:solidFill>
                  <a:srgbClr val="FF5050"/>
                </a:solidFill>
              </a:rPr>
              <a:t>элэгдэл-1,832.9 </a:t>
            </a:r>
            <a:r>
              <a:rPr lang="mn-MN" sz="3100" dirty="0">
                <a:solidFill>
                  <a:srgbClr val="FF5050"/>
                </a:solidFill>
              </a:rPr>
              <a:t>сая төгрөг, цэвэр хөрөнгө </a:t>
            </a:r>
            <a:r>
              <a:rPr lang="mn-MN" sz="3100" dirty="0" smtClean="0">
                <a:solidFill>
                  <a:srgbClr val="FF5050"/>
                </a:solidFill>
              </a:rPr>
              <a:t>6,805.6 </a:t>
            </a:r>
            <a:r>
              <a:rPr lang="mn-MN" sz="3100" dirty="0">
                <a:solidFill>
                  <a:srgbClr val="FF5050"/>
                </a:solidFill>
              </a:rPr>
              <a:t>сая төгрөг</a:t>
            </a:r>
            <a:r>
              <a:rPr lang="mn-MN" sz="3100" dirty="0" smtClean="0">
                <a:solidFill>
                  <a:srgbClr val="FF5050"/>
                </a:solidFill>
              </a:rPr>
              <a:t>/</a:t>
            </a:r>
            <a:endParaRPr lang="mn-MN" sz="3100" dirty="0">
              <a:solidFill>
                <a:srgbClr val="FF5050"/>
              </a:solidFill>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t>17</a:t>
            </a:fld>
            <a:endParaRPr lang="en-US"/>
          </a:p>
        </p:txBody>
      </p:sp>
      <p:graphicFrame>
        <p:nvGraphicFramePr>
          <p:cNvPr id="8" name="Chart 608"/>
          <p:cNvGraphicFramePr/>
          <p:nvPr>
            <p:extLst>
              <p:ext uri="{D42A27DB-BD31-4B8C-83A1-F6EECF244321}">
                <p14:modId xmlns:p14="http://schemas.microsoft.com/office/powerpoint/2010/main" val="1807921787"/>
              </p:ext>
            </p:extLst>
          </p:nvPr>
        </p:nvGraphicFramePr>
        <p:xfrm>
          <a:off x="406400" y="1600201"/>
          <a:ext cx="12344400" cy="7239000"/>
        </p:xfrm>
        <a:graphic>
          <a:graphicData uri="http://schemas.openxmlformats.org/drawingml/2006/chart">
            <c:chart xmlns:c="http://schemas.openxmlformats.org/drawingml/2006/chart" xmlns:r="http://schemas.openxmlformats.org/officeDocument/2006/relationships" r:id="rId2"/>
          </a:graphicData>
        </a:graphic>
      </p:graphicFrame>
      <p:sp>
        <p:nvSpPr>
          <p:cNvPr id="9" name="Shape 524"/>
          <p:cNvSpPr txBox="1">
            <a:spLocks/>
          </p:cNvSpPr>
          <p:nvPr/>
        </p:nvSpPr>
        <p:spPr>
          <a:xfrm>
            <a:off x="228601" y="365763"/>
            <a:ext cx="11531600" cy="1005840"/>
          </a:xfrm>
          <a:prstGeom prst="rect">
            <a:avLst/>
          </a:prstGeom>
        </p:spPr>
        <p:txBody>
          <a:bodyPr vert="horz" lIns="129992" tIns="64997" rIns="129992" bIns="64997" rtlCol="0" anchor="ctr">
            <a:normAutofit lnSpcReduction="10000"/>
          </a:bodyPr>
          <a:lstStyle>
            <a:lvl1pPr algn="r" defTabSz="914400" rtl="0" eaLnBrk="1" latinLnBrk="0" hangingPunct="1">
              <a:spcBef>
                <a:spcPct val="0"/>
              </a:spcBef>
              <a:buNone/>
              <a:defRPr sz="2800" kern="1200">
                <a:solidFill>
                  <a:srgbClr val="FFFFFF"/>
                </a:solidFill>
                <a:effectLst/>
                <a:latin typeface="Times New Roman"/>
                <a:ea typeface="Times New Roman"/>
                <a:cs typeface="Times New Roman"/>
                <a:sym typeface="Times New Roman"/>
              </a:defRPr>
            </a:lvl1pPr>
          </a:lstStyle>
          <a:p>
            <a:pPr algn="ctr" defTabSz="913837">
              <a:defRPr sz="2800">
                <a:solidFill>
                  <a:srgbClr val="FFFFFF"/>
                </a:solidFill>
                <a:latin typeface="Times New Roman"/>
                <a:ea typeface="Times New Roman"/>
                <a:cs typeface="Times New Roman"/>
                <a:sym typeface="Times New Roman"/>
              </a:defRPr>
            </a:pPr>
            <a:r>
              <a:rPr lang="mn-MN" sz="3100" b="1" dirty="0">
                <a:solidFill>
                  <a:srgbClr val="FF5050"/>
                </a:solidFill>
              </a:rPr>
              <a:t>ЭРГЭЛТИЙН ХӨРӨНГӨ </a:t>
            </a:r>
            <a:r>
              <a:rPr lang="mn-MN" sz="3100" b="1" dirty="0" smtClean="0">
                <a:solidFill>
                  <a:srgbClr val="FF5050"/>
                </a:solidFill>
              </a:rPr>
              <a:t>2017 </a:t>
            </a:r>
            <a:r>
              <a:rPr lang="mn-MN" sz="3100" b="1" dirty="0">
                <a:solidFill>
                  <a:srgbClr val="FF5050"/>
                </a:solidFill>
              </a:rPr>
              <a:t>ОН</a:t>
            </a:r>
            <a:br>
              <a:rPr lang="mn-MN" sz="3100" b="1" dirty="0">
                <a:solidFill>
                  <a:srgbClr val="FF5050"/>
                </a:solidFill>
              </a:rPr>
            </a:br>
            <a:r>
              <a:rPr lang="mn-MN" sz="1800" dirty="0">
                <a:solidFill>
                  <a:srgbClr val="FF5050"/>
                </a:solidFill>
              </a:rPr>
              <a:t>/Нийт </a:t>
            </a:r>
            <a:r>
              <a:rPr lang="mn-MN" sz="1800" dirty="0" smtClean="0">
                <a:solidFill>
                  <a:srgbClr val="FF5050"/>
                </a:solidFill>
              </a:rPr>
              <a:t>1,678.0 </a:t>
            </a:r>
            <a:r>
              <a:rPr lang="mn-MN" sz="1800" dirty="0">
                <a:solidFill>
                  <a:srgbClr val="FF5050"/>
                </a:solidFill>
              </a:rPr>
              <a:t>сая төгрөг</a:t>
            </a:r>
            <a:r>
              <a:rPr lang="mn-MN" dirty="0">
                <a:solidFill>
                  <a:srgbClr val="FF5050"/>
                </a:solidFill>
              </a:rPr>
              <a:t>/</a:t>
            </a:r>
            <a:endParaRPr lang="mn-MN" sz="3100" dirty="0">
              <a:solidFill>
                <a:srgbClr val="FF5050"/>
              </a:solidFill>
            </a:endParaRP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t>18</a:t>
            </a:fld>
            <a:endParaRPr lang="en-US"/>
          </a:p>
        </p:txBody>
      </p:sp>
      <p:graphicFrame>
        <p:nvGraphicFramePr>
          <p:cNvPr id="615" name="Chart 615"/>
          <p:cNvGraphicFramePr>
            <a:graphicFrameLocks/>
          </p:cNvGraphicFramePr>
          <p:nvPr>
            <p:extLst>
              <p:ext uri="{D42A27DB-BD31-4B8C-83A1-F6EECF244321}">
                <p14:modId xmlns:p14="http://schemas.microsoft.com/office/powerpoint/2010/main" val="3472399036"/>
              </p:ext>
            </p:extLst>
          </p:nvPr>
        </p:nvGraphicFramePr>
        <p:xfrm>
          <a:off x="406404" y="1600201"/>
          <a:ext cx="12420599" cy="7315200"/>
        </p:xfrm>
        <a:graphic>
          <a:graphicData uri="http://schemas.openxmlformats.org/drawingml/2006/chart">
            <c:chart xmlns:c="http://schemas.openxmlformats.org/drawingml/2006/chart" xmlns:r="http://schemas.openxmlformats.org/officeDocument/2006/relationships" r:id="rId2"/>
          </a:graphicData>
        </a:graphic>
      </p:graphicFrame>
      <p:sp>
        <p:nvSpPr>
          <p:cNvPr id="9" name="Shape 524"/>
          <p:cNvSpPr txBox="1">
            <a:spLocks/>
          </p:cNvSpPr>
          <p:nvPr/>
        </p:nvSpPr>
        <p:spPr>
          <a:xfrm>
            <a:off x="406403" y="365763"/>
            <a:ext cx="11582401" cy="1005840"/>
          </a:xfrm>
          <a:prstGeom prst="rect">
            <a:avLst/>
          </a:prstGeom>
        </p:spPr>
        <p:txBody>
          <a:bodyPr vert="horz" lIns="129992" tIns="64997" rIns="129992" bIns="64997" rtlCol="0" anchor="ctr">
            <a:normAutofit/>
          </a:bodyPr>
          <a:lstStyle>
            <a:lvl1pPr algn="r" defTabSz="914400" rtl="0" eaLnBrk="1" latinLnBrk="0" hangingPunct="1">
              <a:spcBef>
                <a:spcPct val="0"/>
              </a:spcBef>
              <a:buNone/>
              <a:defRPr sz="2800" kern="1200">
                <a:solidFill>
                  <a:srgbClr val="FFFFFF"/>
                </a:solidFill>
                <a:effectLst/>
                <a:latin typeface="Times New Roman"/>
                <a:ea typeface="Times New Roman"/>
                <a:cs typeface="Times New Roman"/>
                <a:sym typeface="Times New Roman"/>
              </a:defRPr>
            </a:lvl1pPr>
          </a:lstStyle>
          <a:p>
            <a:pPr algn="ctr" defTabSz="913837">
              <a:defRPr sz="2800">
                <a:solidFill>
                  <a:srgbClr val="FFFFFF"/>
                </a:solidFill>
                <a:latin typeface="Times New Roman"/>
                <a:ea typeface="Times New Roman"/>
                <a:cs typeface="Times New Roman"/>
                <a:sym typeface="Times New Roman"/>
              </a:defRPr>
            </a:pPr>
            <a:r>
              <a:rPr lang="mn-MN" sz="3100" b="1" dirty="0">
                <a:solidFill>
                  <a:srgbClr val="FF5050"/>
                </a:solidFill>
              </a:rPr>
              <a:t>НИЙТ ХӨРӨНГӨНД ЭЗДИЙН ӨМЧ ЭЗЛЭХ ХУВЬ </a:t>
            </a:r>
            <a:r>
              <a:rPr lang="mn-MN" sz="3100" b="1" dirty="0" smtClean="0">
                <a:solidFill>
                  <a:srgbClr val="FF5050"/>
                </a:solidFill>
              </a:rPr>
              <a:t>2017 </a:t>
            </a:r>
            <a:r>
              <a:rPr lang="mn-MN" sz="3100" b="1" dirty="0">
                <a:solidFill>
                  <a:srgbClr val="FF5050"/>
                </a:solidFill>
              </a:rPr>
              <a:t>ОН</a:t>
            </a:r>
            <a:r>
              <a:rPr lang="mn-MN" dirty="0">
                <a:solidFill>
                  <a:srgbClr val="FF5050"/>
                </a:solidFill>
              </a:rPr>
              <a:t/>
            </a:r>
            <a:br>
              <a:rPr lang="mn-MN" dirty="0">
                <a:solidFill>
                  <a:srgbClr val="FF5050"/>
                </a:solidFill>
              </a:rPr>
            </a:br>
            <a:r>
              <a:rPr lang="mn-MN" sz="2000" dirty="0" smtClean="0">
                <a:solidFill>
                  <a:srgbClr val="FF5050"/>
                </a:solidFill>
              </a:rPr>
              <a:t>/Нийт 8,483.9 сая </a:t>
            </a:r>
            <a:r>
              <a:rPr lang="mn-MN" sz="2000" dirty="0">
                <a:solidFill>
                  <a:srgbClr val="FF5050"/>
                </a:solidFill>
              </a:rPr>
              <a:t>төгрөг/</a:t>
            </a: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6" name="Group 55"/>
          <p:cNvGrpSpPr/>
          <p:nvPr/>
        </p:nvGrpSpPr>
        <p:grpSpPr>
          <a:xfrm>
            <a:off x="1625603" y="7403860"/>
            <a:ext cx="9488263" cy="673340"/>
            <a:chOff x="4542006" y="826205"/>
            <a:chExt cx="4127500" cy="4127500"/>
          </a:xfrm>
          <a:noFill/>
        </p:grpSpPr>
        <p:sp>
          <p:nvSpPr>
            <p:cNvPr id="57" name="Up Arrow 56"/>
            <p:cNvSpPr/>
            <p:nvPr/>
          </p:nvSpPr>
          <p:spPr>
            <a:xfrm rot="5400000">
              <a:off x="4542006" y="826205"/>
              <a:ext cx="4127500" cy="4127500"/>
            </a:xfrm>
            <a:prstGeom prst="upArrow">
              <a:avLst>
                <a:gd name="adj1" fmla="val 50000"/>
                <a:gd name="adj2" fmla="val 35000"/>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58" name="Up Arrow 4"/>
            <p:cNvSpPr/>
            <p:nvPr/>
          </p:nvSpPr>
          <p:spPr>
            <a:xfrm>
              <a:off x="4542007" y="1858080"/>
              <a:ext cx="3405187" cy="206375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62280" tIns="462280" rIns="462280" bIns="462280" numCol="1" spcCol="1270" anchor="ctr" anchorCtr="0">
              <a:noAutofit/>
            </a:bodyPr>
            <a:lstStyle/>
            <a:p>
              <a:pPr defTabSz="2888067">
                <a:lnSpc>
                  <a:spcPct val="90000"/>
                </a:lnSpc>
                <a:spcBef>
                  <a:spcPct val="0"/>
                </a:spcBef>
                <a:spcAft>
                  <a:spcPct val="35000"/>
                </a:spcAft>
              </a:pPr>
              <a:endParaRPr lang="en-US" sz="6500" kern="1200"/>
            </a:p>
          </p:txBody>
        </p:sp>
      </p:grpSp>
      <p:grpSp>
        <p:nvGrpSpPr>
          <p:cNvPr id="53" name="Group 52"/>
          <p:cNvGrpSpPr/>
          <p:nvPr/>
        </p:nvGrpSpPr>
        <p:grpSpPr>
          <a:xfrm>
            <a:off x="1473203" y="5867401"/>
            <a:ext cx="9488263" cy="673340"/>
            <a:chOff x="4542006" y="826205"/>
            <a:chExt cx="4127500" cy="4127500"/>
          </a:xfrm>
          <a:noFill/>
        </p:grpSpPr>
        <p:sp>
          <p:nvSpPr>
            <p:cNvPr id="54" name="Up Arrow 53"/>
            <p:cNvSpPr/>
            <p:nvPr/>
          </p:nvSpPr>
          <p:spPr>
            <a:xfrm rot="5400000">
              <a:off x="4542006" y="826205"/>
              <a:ext cx="4127500" cy="4127500"/>
            </a:xfrm>
            <a:prstGeom prst="upArrow">
              <a:avLst>
                <a:gd name="adj1" fmla="val 50000"/>
                <a:gd name="adj2" fmla="val 35000"/>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55" name="Up Arrow 4"/>
            <p:cNvSpPr/>
            <p:nvPr/>
          </p:nvSpPr>
          <p:spPr>
            <a:xfrm>
              <a:off x="4542007" y="1858080"/>
              <a:ext cx="3405187" cy="206375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62280" tIns="462280" rIns="462280" bIns="462280" numCol="1" spcCol="1270" anchor="ctr" anchorCtr="0">
              <a:noAutofit/>
            </a:bodyPr>
            <a:lstStyle/>
            <a:p>
              <a:pPr defTabSz="2888067">
                <a:lnSpc>
                  <a:spcPct val="90000"/>
                </a:lnSpc>
                <a:spcBef>
                  <a:spcPct val="0"/>
                </a:spcBef>
                <a:spcAft>
                  <a:spcPct val="35000"/>
                </a:spcAft>
              </a:pPr>
              <a:endParaRPr lang="en-US" sz="6500" kern="1200"/>
            </a:p>
          </p:txBody>
        </p:sp>
      </p:grpSp>
      <p:grpSp>
        <p:nvGrpSpPr>
          <p:cNvPr id="50" name="Group 49"/>
          <p:cNvGrpSpPr/>
          <p:nvPr/>
        </p:nvGrpSpPr>
        <p:grpSpPr>
          <a:xfrm>
            <a:off x="1662342" y="4267201"/>
            <a:ext cx="9488263" cy="673340"/>
            <a:chOff x="4542006" y="826205"/>
            <a:chExt cx="4127500" cy="4127500"/>
          </a:xfrm>
          <a:noFill/>
        </p:grpSpPr>
        <p:sp>
          <p:nvSpPr>
            <p:cNvPr id="51" name="Up Arrow 50"/>
            <p:cNvSpPr/>
            <p:nvPr/>
          </p:nvSpPr>
          <p:spPr>
            <a:xfrm rot="5400000">
              <a:off x="4542006" y="826205"/>
              <a:ext cx="4127500" cy="4127500"/>
            </a:xfrm>
            <a:prstGeom prst="upArrow">
              <a:avLst>
                <a:gd name="adj1" fmla="val 50000"/>
                <a:gd name="adj2" fmla="val 35000"/>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52" name="Up Arrow 4"/>
            <p:cNvSpPr/>
            <p:nvPr/>
          </p:nvSpPr>
          <p:spPr>
            <a:xfrm>
              <a:off x="4542007" y="1858080"/>
              <a:ext cx="3405187" cy="206375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62280" tIns="462280" rIns="462280" bIns="462280" numCol="1" spcCol="1270" anchor="ctr" anchorCtr="0">
              <a:noAutofit/>
            </a:bodyPr>
            <a:lstStyle/>
            <a:p>
              <a:pPr defTabSz="2888067">
                <a:lnSpc>
                  <a:spcPct val="90000"/>
                </a:lnSpc>
                <a:spcBef>
                  <a:spcPct val="0"/>
                </a:spcBef>
                <a:spcAft>
                  <a:spcPct val="35000"/>
                </a:spcAft>
              </a:pPr>
              <a:endParaRPr lang="en-US" sz="6500" kern="1200"/>
            </a:p>
          </p:txBody>
        </p:sp>
      </p:grpSp>
      <p:sp>
        <p:nvSpPr>
          <p:cNvPr id="25" name="Shape 524"/>
          <p:cNvSpPr txBox="1">
            <a:spLocks/>
          </p:cNvSpPr>
          <p:nvPr/>
        </p:nvSpPr>
        <p:spPr>
          <a:xfrm>
            <a:off x="228601" y="365763"/>
            <a:ext cx="11531600" cy="1005840"/>
          </a:xfrm>
          <a:prstGeom prst="rect">
            <a:avLst/>
          </a:prstGeom>
        </p:spPr>
        <p:txBody>
          <a:bodyPr vert="horz" lIns="129992" tIns="64997" rIns="129992" bIns="64997" rtlCol="0" anchor="ctr">
            <a:normAutofit lnSpcReduction="10000"/>
          </a:bodyPr>
          <a:lstStyle>
            <a:lvl1pPr algn="r" defTabSz="914400" rtl="0" eaLnBrk="1" latinLnBrk="0" hangingPunct="1">
              <a:spcBef>
                <a:spcPct val="0"/>
              </a:spcBef>
              <a:buNone/>
              <a:defRPr sz="2800" kern="1200">
                <a:solidFill>
                  <a:srgbClr val="FFFFFF"/>
                </a:solidFill>
                <a:effectLst/>
                <a:latin typeface="Times New Roman"/>
                <a:ea typeface="Times New Roman"/>
                <a:cs typeface="Times New Roman"/>
                <a:sym typeface="Times New Roman"/>
              </a:defRPr>
            </a:lvl1pPr>
          </a:lstStyle>
          <a:p>
            <a:pPr algn="ctr" defTabSz="913837">
              <a:defRPr sz="2800">
                <a:solidFill>
                  <a:srgbClr val="FFFFFF"/>
                </a:solidFill>
                <a:latin typeface="Times New Roman"/>
                <a:ea typeface="Times New Roman"/>
                <a:cs typeface="Times New Roman"/>
                <a:sym typeface="Times New Roman"/>
              </a:defRPr>
            </a:pPr>
            <a:r>
              <a:rPr lang="mn-MN" sz="3100" b="1" dirty="0">
                <a:solidFill>
                  <a:srgbClr val="FF5050"/>
                </a:solidFill>
              </a:rPr>
              <a:t>ТҮРЭЭСИЙН ТАЛБАЙН ҮНЭ ТАРИФ</a:t>
            </a:r>
            <a:r>
              <a:rPr lang="en-US" sz="3100" b="1" dirty="0">
                <a:solidFill>
                  <a:srgbClr val="FF5050"/>
                </a:solidFill>
              </a:rPr>
              <a:t> </a:t>
            </a:r>
            <a:r>
              <a:rPr lang="mn-MN" sz="3100" b="1" dirty="0">
                <a:solidFill>
                  <a:srgbClr val="FF5050"/>
                </a:solidFill>
              </a:rPr>
              <a:t>                                                              </a:t>
            </a:r>
            <a:r>
              <a:rPr lang="mn-MN" dirty="0" smtClean="0">
                <a:solidFill>
                  <a:srgbClr val="FF5050"/>
                </a:solidFill>
              </a:rPr>
              <a:t>/₮/</a:t>
            </a:r>
            <a:endParaRPr lang="mn-MN" sz="2000" dirty="0">
              <a:solidFill>
                <a:srgbClr val="FF5050"/>
              </a:solidFill>
            </a:endParaRPr>
          </a:p>
        </p:txBody>
      </p:sp>
      <p:graphicFrame>
        <p:nvGraphicFramePr>
          <p:cNvPr id="38" name="Diagram 37"/>
          <p:cNvGraphicFramePr/>
          <p:nvPr>
            <p:extLst>
              <p:ext uri="{D42A27DB-BD31-4B8C-83A1-F6EECF244321}">
                <p14:modId xmlns:p14="http://schemas.microsoft.com/office/powerpoint/2010/main" val="125948110"/>
              </p:ext>
            </p:extLst>
          </p:nvPr>
        </p:nvGraphicFramePr>
        <p:xfrm>
          <a:off x="2006601" y="1905000"/>
          <a:ext cx="97536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Shape 524"/>
          <p:cNvSpPr txBox="1">
            <a:spLocks/>
          </p:cNvSpPr>
          <p:nvPr/>
        </p:nvSpPr>
        <p:spPr>
          <a:xfrm>
            <a:off x="1625603" y="8610600"/>
            <a:ext cx="10363200" cy="1005840"/>
          </a:xfrm>
          <a:prstGeom prst="rect">
            <a:avLst/>
          </a:prstGeom>
        </p:spPr>
        <p:txBody>
          <a:bodyPr vert="horz" lIns="129992" tIns="64997" rIns="129992" bIns="64997" rtlCol="0" anchor="ctr">
            <a:normAutofit/>
          </a:bodyPr>
          <a:lstStyle>
            <a:lvl1pPr algn="r" defTabSz="914400" rtl="0" eaLnBrk="1" latinLnBrk="0" hangingPunct="1">
              <a:spcBef>
                <a:spcPct val="0"/>
              </a:spcBef>
              <a:buNone/>
              <a:defRPr sz="2800" kern="1200">
                <a:solidFill>
                  <a:srgbClr val="FFFFFF"/>
                </a:solidFill>
                <a:effectLst/>
                <a:latin typeface="Times New Roman"/>
                <a:ea typeface="Times New Roman"/>
                <a:cs typeface="Times New Roman"/>
                <a:sym typeface="Times New Roman"/>
              </a:defRPr>
            </a:lvl1pPr>
          </a:lstStyle>
          <a:p>
            <a:pPr algn="ctr" defTabSz="913837">
              <a:defRPr sz="2800">
                <a:solidFill>
                  <a:srgbClr val="FFFFFF"/>
                </a:solidFill>
                <a:latin typeface="Times New Roman"/>
                <a:ea typeface="Times New Roman"/>
                <a:cs typeface="Times New Roman"/>
                <a:sym typeface="Times New Roman"/>
              </a:defRPr>
            </a:pPr>
            <a:r>
              <a:rPr lang="mn-MN" sz="2400" dirty="0">
                <a:solidFill>
                  <a:srgbClr val="002060"/>
                </a:solidFill>
              </a:rPr>
              <a:t>Жич: </a:t>
            </a:r>
            <a:r>
              <a:rPr lang="mn-MN" sz="2400" dirty="0" smtClean="0">
                <a:solidFill>
                  <a:srgbClr val="002060"/>
                </a:solidFill>
              </a:rPr>
              <a:t>2017 оны </a:t>
            </a:r>
            <a:r>
              <a:rPr lang="mn-MN" sz="2400" dirty="0">
                <a:solidFill>
                  <a:srgbClr val="002060"/>
                </a:solidFill>
              </a:rPr>
              <a:t>эхний 1,2,3-р саруудад түрээсийн төлбөрт 10%-ийн хөнгөлөлт </a:t>
            </a:r>
            <a:r>
              <a:rPr lang="mn-MN" sz="2400" dirty="0" smtClean="0">
                <a:solidFill>
                  <a:srgbClr val="002060"/>
                </a:solidFill>
              </a:rPr>
              <a:t>үзүүлсэн. </a:t>
            </a:r>
            <a:endParaRPr lang="mn-MN" sz="2000" dirty="0">
              <a:solidFill>
                <a:srgbClr val="002060"/>
              </a:solidFill>
            </a:endParaRPr>
          </a:p>
        </p:txBody>
      </p:sp>
      <p:grpSp>
        <p:nvGrpSpPr>
          <p:cNvPr id="40" name="Group 39"/>
          <p:cNvGrpSpPr/>
          <p:nvPr/>
        </p:nvGrpSpPr>
        <p:grpSpPr>
          <a:xfrm>
            <a:off x="231152" y="3962400"/>
            <a:ext cx="1470659" cy="1347322"/>
            <a:chOff x="189071" y="2057986"/>
            <a:chExt cx="1470659" cy="1347322"/>
          </a:xfrm>
        </p:grpSpPr>
        <p:sp>
          <p:nvSpPr>
            <p:cNvPr id="41" name="Rounded Rectangle 40"/>
            <p:cNvSpPr/>
            <p:nvPr/>
          </p:nvSpPr>
          <p:spPr>
            <a:xfrm>
              <a:off x="189071" y="2057986"/>
              <a:ext cx="1470659" cy="1347322"/>
            </a:xfrm>
            <a:prstGeom prst="roundRect">
              <a:avLst>
                <a:gd name="adj" fmla="val 10000"/>
              </a:avLst>
            </a:pr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2" name="Rounded Rectangle 4"/>
            <p:cNvSpPr/>
            <p:nvPr/>
          </p:nvSpPr>
          <p:spPr>
            <a:xfrm>
              <a:off x="228533" y="2097448"/>
              <a:ext cx="1391735" cy="1268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53340" rIns="71120" bIns="53340" numCol="1" spcCol="1270" anchor="ctr" anchorCtr="0">
              <a:noAutofit/>
            </a:bodyPr>
            <a:lstStyle/>
            <a:p>
              <a:pPr defTabSz="1244088">
                <a:lnSpc>
                  <a:spcPct val="90000"/>
                </a:lnSpc>
                <a:spcBef>
                  <a:spcPct val="0"/>
                </a:spcBef>
                <a:spcAft>
                  <a:spcPct val="35000"/>
                </a:spcAft>
              </a:pPr>
              <a:r>
                <a:rPr lang="mn-MN" sz="2800" kern="1200" dirty="0">
                  <a:latin typeface="Times New Roman" pitchFamily="18" charset="0"/>
                  <a:cs typeface="Times New Roman" pitchFamily="18" charset="0"/>
                </a:rPr>
                <a:t>Лангуу</a:t>
              </a:r>
              <a:endParaRPr lang="en-US" sz="2800" kern="1200" dirty="0">
                <a:latin typeface="Times New Roman" pitchFamily="18" charset="0"/>
                <a:cs typeface="Times New Roman" pitchFamily="18" charset="0"/>
              </a:endParaRPr>
            </a:p>
          </p:txBody>
        </p:sp>
      </p:grpSp>
      <p:grpSp>
        <p:nvGrpSpPr>
          <p:cNvPr id="43" name="Group 42"/>
          <p:cNvGrpSpPr/>
          <p:nvPr/>
        </p:nvGrpSpPr>
        <p:grpSpPr>
          <a:xfrm>
            <a:off x="270616" y="5510679"/>
            <a:ext cx="1470659" cy="1347322"/>
            <a:chOff x="189071" y="3612588"/>
            <a:chExt cx="1470659" cy="1347322"/>
          </a:xfrm>
        </p:grpSpPr>
        <p:sp>
          <p:nvSpPr>
            <p:cNvPr id="44" name="Rounded Rectangle 43"/>
            <p:cNvSpPr/>
            <p:nvPr/>
          </p:nvSpPr>
          <p:spPr>
            <a:xfrm>
              <a:off x="189071" y="3612588"/>
              <a:ext cx="1470659" cy="1347322"/>
            </a:xfrm>
            <a:prstGeom prst="roundRect">
              <a:avLst>
                <a:gd name="adj" fmla="val 10000"/>
              </a:avLst>
            </a:prstGeom>
            <a:gradFill rotWithShape="0">
              <a:gsLst>
                <a:gs pos="0">
                  <a:srgbClr val="0070C0"/>
                </a:gs>
                <a:gs pos="12000">
                  <a:srgbClr val="0070C0"/>
                </a:gs>
                <a:gs pos="100000">
                  <a:srgbClr val="0070C0"/>
                </a:gs>
              </a:gsLst>
              <a:lin ang="16200000" scaled="1"/>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45" name="Rounded Rectangle 4"/>
            <p:cNvSpPr/>
            <p:nvPr/>
          </p:nvSpPr>
          <p:spPr>
            <a:xfrm>
              <a:off x="228533" y="3652050"/>
              <a:ext cx="1391735" cy="1268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53340" rIns="71120" bIns="53340" numCol="1" spcCol="1270" anchor="ctr" anchorCtr="0">
              <a:noAutofit/>
            </a:bodyPr>
            <a:lstStyle/>
            <a:p>
              <a:pPr defTabSz="1244088">
                <a:lnSpc>
                  <a:spcPct val="90000"/>
                </a:lnSpc>
                <a:spcBef>
                  <a:spcPct val="0"/>
                </a:spcBef>
                <a:spcAft>
                  <a:spcPct val="35000"/>
                </a:spcAft>
              </a:pPr>
              <a:r>
                <a:rPr lang="en-US" sz="2000" kern="1200" dirty="0">
                  <a:latin typeface="Times New Roman" pitchFamily="18" charset="0"/>
                  <a:cs typeface="Times New Roman" pitchFamily="18" charset="0"/>
                </a:rPr>
                <a:t>2</a:t>
              </a:r>
              <a:r>
                <a:rPr lang="mn-MN" sz="2000" kern="1200" dirty="0">
                  <a:latin typeface="Times New Roman" pitchFamily="18" charset="0"/>
                  <a:cs typeface="Times New Roman" pitchFamily="18" charset="0"/>
                </a:rPr>
                <a:t>-р давхар /павильон</a:t>
              </a:r>
              <a:r>
                <a:rPr lang="mn-MN" sz="2000" kern="1200" dirty="0"/>
                <a:t>/</a:t>
              </a:r>
              <a:endParaRPr lang="en-US" sz="2000" kern="1200" dirty="0"/>
            </a:p>
          </p:txBody>
        </p:sp>
      </p:grpSp>
      <p:grpSp>
        <p:nvGrpSpPr>
          <p:cNvPr id="46" name="Group 45"/>
          <p:cNvGrpSpPr/>
          <p:nvPr/>
        </p:nvGrpSpPr>
        <p:grpSpPr>
          <a:xfrm>
            <a:off x="261534" y="7086602"/>
            <a:ext cx="1470659" cy="1347322"/>
            <a:chOff x="189071" y="5167191"/>
            <a:chExt cx="1470659" cy="1347322"/>
          </a:xfrm>
        </p:grpSpPr>
        <p:sp>
          <p:nvSpPr>
            <p:cNvPr id="47" name="Rounded Rectangle 46"/>
            <p:cNvSpPr/>
            <p:nvPr/>
          </p:nvSpPr>
          <p:spPr>
            <a:xfrm>
              <a:off x="189071" y="5167191"/>
              <a:ext cx="1470659" cy="1347322"/>
            </a:xfrm>
            <a:prstGeom prst="roundRect">
              <a:avLst>
                <a:gd name="adj" fmla="val 10000"/>
              </a:avLst>
            </a:prstGeom>
            <a:gradFill rotWithShape="0">
              <a:gsLst>
                <a:gs pos="0">
                  <a:srgbClr val="00B050"/>
                </a:gs>
                <a:gs pos="12000">
                  <a:srgbClr val="00B050"/>
                </a:gs>
                <a:gs pos="100000">
                  <a:srgbClr val="00B050"/>
                </a:gs>
              </a:gsLst>
              <a:lin ang="16200000" scaled="1"/>
            </a:gra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48" name="Rounded Rectangle 4"/>
            <p:cNvSpPr/>
            <p:nvPr/>
          </p:nvSpPr>
          <p:spPr>
            <a:xfrm>
              <a:off x="228533" y="5206653"/>
              <a:ext cx="1391735" cy="1268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53340" rIns="71120" bIns="53340" numCol="1" spcCol="1270" anchor="ctr" anchorCtr="0">
              <a:noAutofit/>
            </a:bodyPr>
            <a:lstStyle/>
            <a:p>
              <a:pPr defTabSz="1244088">
                <a:lnSpc>
                  <a:spcPct val="90000"/>
                </a:lnSpc>
                <a:spcBef>
                  <a:spcPct val="0"/>
                </a:spcBef>
                <a:spcAft>
                  <a:spcPct val="35000"/>
                </a:spcAft>
              </a:pPr>
              <a:r>
                <a:rPr lang="en-US" sz="2000" kern="1200" dirty="0">
                  <a:latin typeface="Times New Roman" pitchFamily="18" charset="0"/>
                  <a:cs typeface="Times New Roman" pitchFamily="18" charset="0"/>
                </a:rPr>
                <a:t>1</a:t>
              </a:r>
              <a:r>
                <a:rPr lang="mn-MN" sz="2000" kern="1200" dirty="0">
                  <a:latin typeface="Times New Roman" pitchFamily="18" charset="0"/>
                  <a:cs typeface="Times New Roman" pitchFamily="18" charset="0"/>
                </a:rPr>
                <a:t>-р давхар /павильон/</a:t>
              </a:r>
              <a:endParaRPr lang="en-US" sz="2000" kern="1200" dirty="0">
                <a:latin typeface="Times New Roman" pitchFamily="18" charset="0"/>
                <a:cs typeface="Times New Roman" pitchFamily="18" charset="0"/>
              </a:endParaRPr>
            </a:p>
          </p:txBody>
        </p:sp>
      </p:grpSp>
    </p:spTree>
    <p:extLst>
      <p:ext uri="{BB962C8B-B14F-4D97-AF65-F5344CB8AC3E}">
        <p14:creationId xmlns:p14="http://schemas.microsoft.com/office/powerpoint/2010/main" val="330075165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86CB4B4D-7CA3-9044-876B-883B54F8677D}" type="slidenum">
              <a:rPr lang="en-US" smtClean="0"/>
              <a:t>2</a:t>
            </a:fld>
            <a:endParaRPr lang="en-US"/>
          </a:p>
        </p:txBody>
      </p:sp>
      <p:sp>
        <p:nvSpPr>
          <p:cNvPr id="524" name="Shape 524"/>
          <p:cNvSpPr>
            <a:spLocks noGrp="1"/>
          </p:cNvSpPr>
          <p:nvPr>
            <p:ph type="title" idx="4294967295"/>
          </p:nvPr>
        </p:nvSpPr>
        <p:spPr>
          <a:xfrm>
            <a:off x="558800" y="388938"/>
            <a:ext cx="11734800" cy="830262"/>
          </a:xfrm>
          <a:prstGeom prst="rect">
            <a:avLst/>
          </a:prstGeom>
        </p:spPr>
        <p:txBody>
          <a:bodyPr>
            <a:normAutofit/>
          </a:bodyPr>
          <a:lstStyle>
            <a:lvl1pPr defTabSz="914400">
              <a:defRPr sz="2800">
                <a:solidFill>
                  <a:srgbClr val="FFFFFF"/>
                </a:solidFill>
                <a:latin typeface="Times New Roman"/>
                <a:ea typeface="Times New Roman"/>
                <a:cs typeface="Times New Roman"/>
                <a:sym typeface="Times New Roman"/>
              </a:defRPr>
            </a:lvl1pPr>
          </a:lstStyle>
          <a:p>
            <a:pPr algn="ctr"/>
            <a:r>
              <a:rPr b="1" dirty="0">
                <a:solidFill>
                  <a:srgbClr val="FF0000"/>
                </a:solidFill>
              </a:rPr>
              <a:t>КОМПАНИЙ</a:t>
            </a:r>
            <a:r>
              <a:rPr lang="mn-MN" b="1" dirty="0">
                <a:solidFill>
                  <a:srgbClr val="FF0000"/>
                </a:solidFill>
              </a:rPr>
              <a:t>Н</a:t>
            </a:r>
            <a:r>
              <a:rPr b="1" dirty="0">
                <a:solidFill>
                  <a:srgbClr val="FF0000"/>
                </a:solidFill>
              </a:rPr>
              <a:t> ТУХАЙ ТОВЧ МЭДЭЭЛЭЛ</a:t>
            </a:r>
          </a:p>
        </p:txBody>
      </p:sp>
      <p:sp>
        <p:nvSpPr>
          <p:cNvPr id="525" name="Shape 525"/>
          <p:cNvSpPr>
            <a:spLocks noGrp="1"/>
          </p:cNvSpPr>
          <p:nvPr>
            <p:ph type="body" sz="half" idx="4294967295"/>
          </p:nvPr>
        </p:nvSpPr>
        <p:spPr>
          <a:xfrm>
            <a:off x="177800" y="1295400"/>
            <a:ext cx="5292725" cy="7340600"/>
          </a:xfrm>
          <a:prstGeom prst="rect">
            <a:avLst/>
          </a:prstGeom>
        </p:spPr>
        <p:txBody>
          <a:bodyPr>
            <a:noAutofit/>
          </a:bodyPr>
          <a:lstStyle/>
          <a:p>
            <a:pPr marL="0" indent="0" algn="r" defTabSz="913837">
              <a:spcBef>
                <a:spcPts val="300"/>
              </a:spcBef>
              <a:buClr>
                <a:schemeClr val="tx1"/>
              </a:buClr>
              <a:buNone/>
              <a:defRPr sz="2200">
                <a:solidFill>
                  <a:srgbClr val="FFFFFF"/>
                </a:solidFill>
                <a:latin typeface="Times New Roman"/>
                <a:ea typeface="Times New Roman"/>
                <a:cs typeface="Times New Roman"/>
                <a:sym typeface="Times New Roman"/>
              </a:defRPr>
            </a:pPr>
            <a:r>
              <a:rPr lang="mn-MN" sz="2400" dirty="0" smtClean="0">
                <a:solidFill>
                  <a:schemeClr val="tx2"/>
                </a:solidFill>
                <a:latin typeface="Times New Roman" panose="02020603050405020304" pitchFamily="18" charset="0"/>
                <a:cs typeface="Times New Roman" panose="02020603050405020304" pitchFamily="18" charset="0"/>
              </a:rPr>
              <a:t>Үнэт цаас гаргагчийн нэр:</a:t>
            </a:r>
          </a:p>
          <a:p>
            <a:pPr marL="0" indent="0" algn="r" defTabSz="913837">
              <a:spcBef>
                <a:spcPts val="300"/>
              </a:spcBef>
              <a:buClr>
                <a:schemeClr val="tx1"/>
              </a:buClr>
              <a:buNone/>
              <a:defRPr sz="2200">
                <a:solidFill>
                  <a:srgbClr val="FFFFFF"/>
                </a:solidFill>
                <a:latin typeface="Times New Roman"/>
                <a:ea typeface="Times New Roman"/>
                <a:cs typeface="Times New Roman"/>
                <a:sym typeface="Times New Roman"/>
              </a:defRPr>
            </a:pPr>
            <a:r>
              <a:rPr lang="mn-MN" sz="2400" dirty="0" smtClean="0">
                <a:solidFill>
                  <a:schemeClr val="tx2"/>
                </a:solidFill>
                <a:latin typeface="Times New Roman" panose="02020603050405020304" pitchFamily="18" charset="0"/>
                <a:cs typeface="Times New Roman" panose="02020603050405020304" pitchFamily="18" charset="0"/>
              </a:rPr>
              <a:t>Хувьцааны төрөл: </a:t>
            </a:r>
          </a:p>
          <a:p>
            <a:pPr marL="0" indent="0" algn="r" defTabSz="913837">
              <a:spcBef>
                <a:spcPts val="300"/>
              </a:spcBef>
              <a:buClr>
                <a:schemeClr val="tx1"/>
              </a:buClr>
              <a:buNone/>
              <a:defRPr sz="2200">
                <a:solidFill>
                  <a:srgbClr val="FFFFFF"/>
                </a:solidFill>
                <a:latin typeface="Times New Roman"/>
                <a:ea typeface="Times New Roman"/>
                <a:cs typeface="Times New Roman"/>
                <a:sym typeface="Times New Roman"/>
              </a:defRPr>
            </a:pPr>
            <a:r>
              <a:rPr lang="mn-MN" sz="2400" dirty="0" smtClean="0">
                <a:solidFill>
                  <a:schemeClr val="tx2"/>
                </a:solidFill>
                <a:latin typeface="Times New Roman" panose="02020603050405020304" pitchFamily="18" charset="0"/>
                <a:cs typeface="Times New Roman" panose="02020603050405020304" pitchFamily="18" charset="0"/>
              </a:rPr>
              <a:t>Хувьцааны анхны нэрлэсэн үнэ:</a:t>
            </a:r>
          </a:p>
          <a:p>
            <a:pPr marL="0" indent="0" algn="r" defTabSz="913837">
              <a:spcBef>
                <a:spcPts val="300"/>
              </a:spcBef>
              <a:buClr>
                <a:schemeClr val="tx1"/>
              </a:buClr>
              <a:buNone/>
              <a:defRPr sz="2200">
                <a:solidFill>
                  <a:srgbClr val="FFFFFF"/>
                </a:solidFill>
                <a:latin typeface="Times New Roman"/>
                <a:ea typeface="Times New Roman"/>
                <a:cs typeface="Times New Roman"/>
                <a:sym typeface="Times New Roman"/>
              </a:defRPr>
            </a:pPr>
            <a:r>
              <a:rPr lang="mn-MN" sz="2400" dirty="0" smtClean="0">
                <a:solidFill>
                  <a:schemeClr val="tx2"/>
                </a:solidFill>
                <a:latin typeface="Times New Roman" panose="02020603050405020304" pitchFamily="18" charset="0"/>
                <a:cs typeface="Times New Roman" panose="02020603050405020304" pitchFamily="18" charset="0"/>
              </a:rPr>
              <a:t>Өнөөдрийн байдлаарх зах зээлийн үнэ:</a:t>
            </a:r>
          </a:p>
          <a:p>
            <a:pPr marL="0" indent="0" algn="r" defTabSz="913837">
              <a:spcBef>
                <a:spcPts val="300"/>
              </a:spcBef>
              <a:buClr>
                <a:schemeClr val="tx1"/>
              </a:buClr>
              <a:buNone/>
              <a:defRPr sz="2200">
                <a:solidFill>
                  <a:srgbClr val="FFFFFF"/>
                </a:solidFill>
                <a:latin typeface="Times New Roman"/>
                <a:ea typeface="Times New Roman"/>
                <a:cs typeface="Times New Roman"/>
                <a:sym typeface="Times New Roman"/>
              </a:defRPr>
            </a:pPr>
            <a:r>
              <a:rPr lang="mn-MN" sz="2400" dirty="0" smtClean="0">
                <a:solidFill>
                  <a:schemeClr val="tx2"/>
                </a:solidFill>
                <a:latin typeface="Times New Roman" panose="02020603050405020304" pitchFamily="18" charset="0"/>
                <a:cs typeface="Times New Roman" panose="02020603050405020304" pitchFamily="18" charset="0"/>
              </a:rPr>
              <a:t>Нийт хувьцааны тоо</a:t>
            </a:r>
            <a:r>
              <a:rPr lang="x-none" sz="2400" smtClean="0">
                <a:solidFill>
                  <a:schemeClr val="tx2"/>
                </a:solidFill>
                <a:latin typeface="Times New Roman" panose="02020603050405020304" pitchFamily="18" charset="0"/>
                <a:cs typeface="Times New Roman" panose="02020603050405020304" pitchFamily="18" charset="0"/>
              </a:rPr>
              <a:t>:</a:t>
            </a:r>
            <a:endParaRPr lang="x-none" sz="2400">
              <a:solidFill>
                <a:schemeClr val="tx2"/>
              </a:solidFill>
              <a:latin typeface="Times New Roman" panose="02020603050405020304" pitchFamily="18" charset="0"/>
              <a:cs typeface="Times New Roman" panose="02020603050405020304" pitchFamily="18" charset="0"/>
            </a:endParaRPr>
          </a:p>
          <a:p>
            <a:pPr marL="0" indent="0" algn="r" defTabSz="913837">
              <a:spcBef>
                <a:spcPts val="300"/>
              </a:spcBef>
              <a:buClr>
                <a:schemeClr val="tx1"/>
              </a:buClr>
              <a:buNone/>
              <a:defRPr sz="2200">
                <a:solidFill>
                  <a:srgbClr val="FFFFFF"/>
                </a:solidFill>
                <a:latin typeface="Times New Roman"/>
                <a:ea typeface="Times New Roman"/>
                <a:cs typeface="Times New Roman"/>
                <a:sym typeface="Times New Roman"/>
              </a:defRPr>
            </a:pPr>
            <a:r>
              <a:rPr lang="mn-MN" sz="2400" dirty="0">
                <a:solidFill>
                  <a:schemeClr val="tx2"/>
                </a:solidFill>
                <a:latin typeface="Times New Roman" panose="02020603050405020304" pitchFamily="18" charset="0"/>
                <a:cs typeface="Times New Roman" panose="02020603050405020304" pitchFamily="18" charset="0"/>
              </a:rPr>
              <a:t>Компанийн удирдлага:</a:t>
            </a:r>
          </a:p>
          <a:p>
            <a:pPr marL="0" indent="0" algn="r" defTabSz="913837">
              <a:spcBef>
                <a:spcPts val="300"/>
              </a:spcBef>
              <a:buClr>
                <a:schemeClr val="tx1"/>
              </a:buClr>
              <a:buNone/>
              <a:defRPr sz="2200">
                <a:solidFill>
                  <a:srgbClr val="FFFFFF"/>
                </a:solidFill>
                <a:latin typeface="Times New Roman"/>
                <a:ea typeface="Times New Roman"/>
                <a:cs typeface="Times New Roman"/>
                <a:sym typeface="Times New Roman"/>
              </a:defRPr>
            </a:pPr>
            <a:r>
              <a:rPr lang="mn-MN" sz="2400" dirty="0" smtClean="0">
                <a:solidFill>
                  <a:schemeClr val="tx2"/>
                </a:solidFill>
                <a:latin typeface="Times New Roman" panose="02020603050405020304" pitchFamily="18" charset="0"/>
                <a:cs typeface="Times New Roman" panose="02020603050405020304" pitchFamily="18" charset="0"/>
              </a:rPr>
              <a:t>   </a:t>
            </a:r>
            <a:endParaRPr lang="mn-MN" sz="2400" dirty="0">
              <a:solidFill>
                <a:schemeClr val="tx2"/>
              </a:solidFill>
              <a:latin typeface="Times New Roman" panose="02020603050405020304" pitchFamily="18" charset="0"/>
              <a:cs typeface="Times New Roman" panose="02020603050405020304" pitchFamily="18" charset="0"/>
            </a:endParaRPr>
          </a:p>
          <a:p>
            <a:pPr marL="0" indent="0" algn="r" defTabSz="913837">
              <a:spcBef>
                <a:spcPts val="300"/>
              </a:spcBef>
              <a:buClr>
                <a:schemeClr val="tx1"/>
              </a:buClr>
              <a:buNone/>
              <a:defRPr sz="2200">
                <a:solidFill>
                  <a:srgbClr val="FFFFFF"/>
                </a:solidFill>
                <a:latin typeface="Times New Roman"/>
                <a:ea typeface="Times New Roman"/>
                <a:cs typeface="Times New Roman"/>
                <a:sym typeface="Times New Roman"/>
              </a:defRPr>
            </a:pPr>
            <a:r>
              <a:rPr lang="mn-MN" sz="2400" dirty="0" smtClean="0">
                <a:solidFill>
                  <a:schemeClr val="tx2"/>
                </a:solidFill>
                <a:latin typeface="Times New Roman" panose="02020603050405020304" pitchFamily="18" charset="0"/>
                <a:cs typeface="Times New Roman" panose="02020603050405020304" pitchFamily="18" charset="0"/>
              </a:rPr>
              <a:t>Ү</a:t>
            </a:r>
            <a:r>
              <a:rPr sz="2400" dirty="0" err="1" smtClean="0">
                <a:solidFill>
                  <a:schemeClr val="tx2"/>
                </a:solidFill>
                <a:latin typeface="Times New Roman" panose="02020603050405020304" pitchFamily="18" charset="0"/>
                <a:cs typeface="Times New Roman" panose="02020603050405020304" pitchFamily="18" charset="0"/>
              </a:rPr>
              <a:t>йл</a:t>
            </a:r>
            <a:r>
              <a:rPr sz="2400" dirty="0" smtClean="0">
                <a:solidFill>
                  <a:schemeClr val="tx2"/>
                </a:solidFill>
                <a:latin typeface="Times New Roman" panose="02020603050405020304" pitchFamily="18" charset="0"/>
                <a:cs typeface="Times New Roman" panose="02020603050405020304" pitchFamily="18" charset="0"/>
              </a:rPr>
              <a:t> </a:t>
            </a:r>
            <a:r>
              <a:rPr sz="2400" dirty="0" err="1" smtClean="0">
                <a:solidFill>
                  <a:schemeClr val="tx2"/>
                </a:solidFill>
                <a:latin typeface="Times New Roman" panose="02020603050405020304" pitchFamily="18" charset="0"/>
                <a:cs typeface="Times New Roman" panose="02020603050405020304" pitchFamily="18" charset="0"/>
              </a:rPr>
              <a:t>ажиллагааны</a:t>
            </a:r>
            <a:r>
              <a:rPr sz="2400" dirty="0" smtClean="0">
                <a:solidFill>
                  <a:schemeClr val="tx2"/>
                </a:solidFill>
                <a:latin typeface="Times New Roman" panose="02020603050405020304" pitchFamily="18" charset="0"/>
                <a:cs typeface="Times New Roman" panose="02020603050405020304" pitchFamily="18" charset="0"/>
              </a:rPr>
              <a:t> </a:t>
            </a:r>
            <a:r>
              <a:rPr sz="2400" dirty="0" err="1" smtClean="0">
                <a:solidFill>
                  <a:schemeClr val="tx2"/>
                </a:solidFill>
                <a:latin typeface="Times New Roman" panose="02020603050405020304" pitchFamily="18" charset="0"/>
                <a:cs typeface="Times New Roman" panose="02020603050405020304" pitchFamily="18" charset="0"/>
              </a:rPr>
              <a:t>чиглэл</a:t>
            </a:r>
            <a:r>
              <a:rPr sz="2400" dirty="0" smtClean="0">
                <a:solidFill>
                  <a:schemeClr val="tx2"/>
                </a:solidFill>
                <a:latin typeface="Times New Roman" panose="02020603050405020304" pitchFamily="18" charset="0"/>
                <a:cs typeface="Times New Roman" panose="02020603050405020304" pitchFamily="18" charset="0"/>
              </a:rPr>
              <a:t>:  </a:t>
            </a:r>
          </a:p>
          <a:p>
            <a:pPr marL="0" indent="0" algn="r" defTabSz="913837">
              <a:spcBef>
                <a:spcPts val="300"/>
              </a:spcBef>
              <a:buClr>
                <a:schemeClr val="tx1"/>
              </a:buClr>
              <a:buNone/>
              <a:defRPr sz="2200">
                <a:solidFill>
                  <a:srgbClr val="FFFFFF"/>
                </a:solidFill>
                <a:latin typeface="Times New Roman"/>
                <a:ea typeface="Times New Roman"/>
                <a:cs typeface="Times New Roman"/>
                <a:sym typeface="Times New Roman"/>
              </a:defRPr>
            </a:pPr>
            <a:r>
              <a:rPr lang="mn-MN" sz="2400" dirty="0" smtClean="0">
                <a:solidFill>
                  <a:schemeClr val="tx2"/>
                </a:solidFill>
                <a:latin typeface="Times New Roman" panose="02020603050405020304" pitchFamily="18" charset="0"/>
                <a:cs typeface="Times New Roman" panose="02020603050405020304" pitchFamily="18" charset="0"/>
              </a:rPr>
              <a:t>К</a:t>
            </a:r>
            <a:r>
              <a:rPr lang="x-none" sz="2400" smtClean="0">
                <a:solidFill>
                  <a:schemeClr val="tx2"/>
                </a:solidFill>
                <a:latin typeface="Times New Roman" panose="02020603050405020304" pitchFamily="18" charset="0"/>
                <a:cs typeface="Times New Roman" panose="02020603050405020304" pitchFamily="18" charset="0"/>
              </a:rPr>
              <a:t>омпанийн албан ёсны хаяг: </a:t>
            </a:r>
          </a:p>
          <a:p>
            <a:pPr marL="0" indent="0" algn="r" defTabSz="913837">
              <a:spcBef>
                <a:spcPts val="300"/>
              </a:spcBef>
              <a:buClr>
                <a:schemeClr val="tx1"/>
              </a:buClr>
              <a:buNone/>
              <a:defRPr sz="2200">
                <a:solidFill>
                  <a:srgbClr val="FFFFFF"/>
                </a:solidFill>
                <a:latin typeface="Times New Roman"/>
                <a:ea typeface="Times New Roman"/>
                <a:cs typeface="Times New Roman"/>
                <a:sym typeface="Times New Roman"/>
              </a:defRPr>
            </a:pPr>
            <a:endParaRPr sz="2400" dirty="0" smtClean="0">
              <a:solidFill>
                <a:schemeClr val="tx2"/>
              </a:solidFill>
              <a:latin typeface="Times New Roman" panose="02020603050405020304" pitchFamily="18" charset="0"/>
              <a:cs typeface="Times New Roman" panose="02020603050405020304" pitchFamily="18" charset="0"/>
            </a:endParaRPr>
          </a:p>
          <a:p>
            <a:pPr marL="0" indent="0" algn="r" defTabSz="913837">
              <a:spcBef>
                <a:spcPts val="300"/>
              </a:spcBef>
              <a:buClr>
                <a:schemeClr val="tx1"/>
              </a:buClr>
              <a:buNone/>
              <a:defRPr sz="2200">
                <a:solidFill>
                  <a:srgbClr val="FFFFFF"/>
                </a:solidFill>
                <a:latin typeface="Times New Roman"/>
                <a:ea typeface="Times New Roman"/>
                <a:cs typeface="Times New Roman"/>
                <a:sym typeface="Times New Roman"/>
              </a:defRPr>
            </a:pPr>
            <a:r>
              <a:rPr lang="x-none" sz="2400" smtClean="0">
                <a:solidFill>
                  <a:schemeClr val="tx2"/>
                </a:solidFill>
                <a:latin typeface="Times New Roman" panose="02020603050405020304" pitchFamily="18" charset="0"/>
                <a:cs typeface="Times New Roman" panose="02020603050405020304" pitchFamily="18" charset="0"/>
              </a:rPr>
              <a:t>Үүсгэн байгуулагдсан огноо:  </a:t>
            </a:r>
          </a:p>
          <a:p>
            <a:pPr marL="0" indent="0" algn="r" defTabSz="913837">
              <a:spcBef>
                <a:spcPts val="300"/>
              </a:spcBef>
              <a:buClr>
                <a:schemeClr val="tx1"/>
              </a:buClr>
              <a:buNone/>
              <a:defRPr sz="2200">
                <a:solidFill>
                  <a:srgbClr val="FFFFFF"/>
                </a:solidFill>
                <a:latin typeface="Times New Roman"/>
                <a:ea typeface="Times New Roman"/>
                <a:cs typeface="Times New Roman"/>
                <a:sym typeface="Times New Roman"/>
              </a:defRPr>
            </a:pPr>
            <a:r>
              <a:rPr lang="mn-MN" sz="2400" dirty="0" smtClean="0">
                <a:solidFill>
                  <a:schemeClr val="tx2"/>
                </a:solidFill>
                <a:latin typeface="Times New Roman" panose="02020603050405020304" pitchFamily="18" charset="0"/>
                <a:cs typeface="Times New Roman" panose="02020603050405020304" pitchFamily="18" charset="0"/>
              </a:rPr>
              <a:t>А</a:t>
            </a:r>
            <a:r>
              <a:rPr lang="x-none" sz="2400" smtClean="0">
                <a:solidFill>
                  <a:schemeClr val="tx2"/>
                </a:solidFill>
                <a:latin typeface="Times New Roman" panose="02020603050405020304" pitchFamily="18" charset="0"/>
                <a:cs typeface="Times New Roman" panose="02020603050405020304" pitchFamily="18" charset="0"/>
              </a:rPr>
              <a:t>жиллагсдын тоо:</a:t>
            </a:r>
          </a:p>
          <a:p>
            <a:pPr marL="0" indent="0" algn="r" defTabSz="913837">
              <a:lnSpc>
                <a:spcPct val="150000"/>
              </a:lnSpc>
              <a:spcBef>
                <a:spcPts val="300"/>
              </a:spcBef>
              <a:buClr>
                <a:schemeClr val="tx1"/>
              </a:buClr>
              <a:buNone/>
              <a:defRPr sz="2200">
                <a:solidFill>
                  <a:srgbClr val="FFFFFF"/>
                </a:solidFill>
                <a:latin typeface="Times New Roman"/>
                <a:ea typeface="Times New Roman"/>
                <a:cs typeface="Times New Roman"/>
                <a:sym typeface="Times New Roman"/>
              </a:defRPr>
            </a:pPr>
            <a:r>
              <a:rPr sz="2400" dirty="0">
                <a:solidFill>
                  <a:schemeClr val="tx2"/>
                </a:solidFill>
                <a:latin typeface="Times New Roman" panose="02020603050405020304" pitchFamily="18" charset="0"/>
                <a:cs typeface="Times New Roman" panose="02020603050405020304" pitchFamily="18" charset="0"/>
              </a:rPr>
              <a:t> </a:t>
            </a:r>
            <a:r>
              <a:rPr sz="2400" dirty="0" smtClean="0">
                <a:solidFill>
                  <a:schemeClr val="tx2"/>
                </a:solidFill>
                <a:latin typeface="Times New Roman" panose="02020603050405020304" pitchFamily="18" charset="0"/>
                <a:cs typeface="Times New Roman" panose="02020603050405020304" pitchFamily="18" charset="0"/>
              </a:rPr>
              <a:t> </a:t>
            </a:r>
            <a:r>
              <a:rPr sz="2400" dirty="0" err="1" smtClean="0">
                <a:solidFill>
                  <a:schemeClr val="tx2"/>
                </a:solidFill>
                <a:latin typeface="Times New Roman" panose="02020603050405020304" pitchFamily="18" charset="0"/>
                <a:cs typeface="Times New Roman" panose="02020603050405020304" pitchFamily="18" charset="0"/>
              </a:rPr>
              <a:t>Холбоо</a:t>
            </a:r>
            <a:r>
              <a:rPr sz="2400" dirty="0" smtClean="0">
                <a:solidFill>
                  <a:schemeClr val="tx2"/>
                </a:solidFill>
                <a:latin typeface="Times New Roman" panose="02020603050405020304" pitchFamily="18" charset="0"/>
                <a:cs typeface="Times New Roman" panose="02020603050405020304" pitchFamily="18" charset="0"/>
              </a:rPr>
              <a:t> </a:t>
            </a:r>
            <a:r>
              <a:rPr sz="2400" dirty="0" err="1" smtClean="0">
                <a:solidFill>
                  <a:schemeClr val="tx2"/>
                </a:solidFill>
                <a:latin typeface="Times New Roman" panose="02020603050405020304" pitchFamily="18" charset="0"/>
                <a:cs typeface="Times New Roman" panose="02020603050405020304" pitchFamily="18" charset="0"/>
              </a:rPr>
              <a:t>барих</a:t>
            </a:r>
            <a:r>
              <a:rPr sz="2400" dirty="0" smtClean="0">
                <a:solidFill>
                  <a:schemeClr val="tx2"/>
                </a:solidFill>
                <a:latin typeface="Times New Roman" panose="02020603050405020304" pitchFamily="18" charset="0"/>
                <a:cs typeface="Times New Roman" panose="02020603050405020304" pitchFamily="18" charset="0"/>
              </a:rPr>
              <a:t> </a:t>
            </a:r>
            <a:r>
              <a:rPr sz="2400" dirty="0" err="1" smtClean="0">
                <a:solidFill>
                  <a:schemeClr val="tx2"/>
                </a:solidFill>
                <a:latin typeface="Times New Roman" panose="02020603050405020304" pitchFamily="18" charset="0"/>
                <a:cs typeface="Times New Roman" panose="02020603050405020304" pitchFamily="18" charset="0"/>
              </a:rPr>
              <a:t>утас</a:t>
            </a:r>
            <a:r>
              <a:rPr sz="2400" dirty="0" smtClean="0">
                <a:solidFill>
                  <a:schemeClr val="tx2"/>
                </a:solidFill>
                <a:latin typeface="Times New Roman" panose="02020603050405020304" pitchFamily="18" charset="0"/>
                <a:cs typeface="Times New Roman" panose="02020603050405020304" pitchFamily="18" charset="0"/>
              </a:rPr>
              <a:t>:</a:t>
            </a:r>
          </a:p>
          <a:p>
            <a:pPr marL="0" indent="0" algn="r" defTabSz="913837">
              <a:spcBef>
                <a:spcPts val="300"/>
              </a:spcBef>
              <a:buClr>
                <a:schemeClr val="tx1"/>
              </a:buClr>
              <a:buNone/>
              <a:defRPr sz="2200">
                <a:solidFill>
                  <a:srgbClr val="FFFFFF"/>
                </a:solidFill>
                <a:latin typeface="Times New Roman"/>
                <a:ea typeface="Times New Roman"/>
                <a:cs typeface="Times New Roman"/>
                <a:sym typeface="Times New Roman"/>
              </a:defRPr>
            </a:pPr>
            <a:r>
              <a:rPr sz="2400" dirty="0" err="1" smtClean="0">
                <a:solidFill>
                  <a:schemeClr val="tx2"/>
                </a:solidFill>
                <a:latin typeface="Times New Roman" panose="02020603050405020304" pitchFamily="18" charset="0"/>
                <a:cs typeface="Times New Roman" panose="02020603050405020304" pitchFamily="18" charset="0"/>
              </a:rPr>
              <a:t>Вэб</a:t>
            </a:r>
            <a:r>
              <a:rPr sz="2400" dirty="0" smtClean="0">
                <a:solidFill>
                  <a:schemeClr val="tx2"/>
                </a:solidFill>
                <a:latin typeface="Times New Roman" panose="02020603050405020304" pitchFamily="18" charset="0"/>
                <a:cs typeface="Times New Roman" panose="02020603050405020304" pitchFamily="18" charset="0"/>
              </a:rPr>
              <a:t> </a:t>
            </a:r>
            <a:r>
              <a:rPr sz="2400" dirty="0" err="1" smtClean="0">
                <a:solidFill>
                  <a:schemeClr val="tx2"/>
                </a:solidFill>
                <a:latin typeface="Times New Roman" panose="02020603050405020304" pitchFamily="18" charset="0"/>
                <a:cs typeface="Times New Roman" panose="02020603050405020304" pitchFamily="18" charset="0"/>
              </a:rPr>
              <a:t>сайт</a:t>
            </a:r>
            <a:r>
              <a:rPr sz="2400" dirty="0" smtClean="0">
                <a:solidFill>
                  <a:schemeClr val="tx2"/>
                </a:solidFill>
                <a:latin typeface="Times New Roman" panose="02020603050405020304" pitchFamily="18" charset="0"/>
                <a:cs typeface="Times New Roman" panose="02020603050405020304" pitchFamily="18" charset="0"/>
              </a:rPr>
              <a:t>:</a:t>
            </a:r>
            <a:endParaRPr sz="2400" b="1" u="sng" dirty="0">
              <a:solidFill>
                <a:schemeClr val="tx2"/>
              </a:solidFill>
              <a:latin typeface="Times New Roman" panose="02020603050405020304" pitchFamily="18" charset="0"/>
              <a:cs typeface="Times New Roman" panose="02020603050405020304" pitchFamily="18" charset="0"/>
              <a:hlinkClick r:id="rId3"/>
            </a:endParaRPr>
          </a:p>
        </p:txBody>
      </p:sp>
      <p:sp>
        <p:nvSpPr>
          <p:cNvPr id="2" name="Content Placeholder 1"/>
          <p:cNvSpPr>
            <a:spLocks noGrp="1"/>
          </p:cNvSpPr>
          <p:nvPr>
            <p:ph idx="4294967295"/>
          </p:nvPr>
        </p:nvSpPr>
        <p:spPr>
          <a:xfrm>
            <a:off x="5740400" y="1219200"/>
            <a:ext cx="6781800" cy="6629400"/>
          </a:xfrm>
        </p:spPr>
        <p:txBody>
          <a:bodyPr>
            <a:normAutofit/>
          </a:bodyPr>
          <a:lstStyle/>
          <a:p>
            <a:pPr marL="0" indent="0">
              <a:lnSpc>
                <a:spcPct val="110000"/>
              </a:lnSpc>
              <a:spcBef>
                <a:spcPts val="300"/>
              </a:spcBef>
              <a:buNone/>
            </a:pPr>
            <a:r>
              <a:rPr lang="mn-MN" sz="2400" dirty="0" smtClean="0">
                <a:solidFill>
                  <a:schemeClr val="tx2"/>
                </a:solidFill>
                <a:latin typeface="Times New Roman" panose="02020603050405020304" pitchFamily="18" charset="0"/>
                <a:cs typeface="Times New Roman" panose="02020603050405020304" pitchFamily="18" charset="0"/>
              </a:rPr>
              <a:t>"Гермес Центр“ ХК</a:t>
            </a:r>
          </a:p>
          <a:p>
            <a:pPr marL="0" indent="0">
              <a:lnSpc>
                <a:spcPct val="110000"/>
              </a:lnSpc>
              <a:spcBef>
                <a:spcPts val="300"/>
              </a:spcBef>
              <a:buNone/>
            </a:pPr>
            <a:r>
              <a:rPr lang="mn-MN" sz="2400" dirty="0" smtClean="0">
                <a:solidFill>
                  <a:schemeClr val="tx2"/>
                </a:solidFill>
                <a:latin typeface="Times New Roman" panose="02020603050405020304" pitchFamily="18" charset="0"/>
                <a:cs typeface="Times New Roman" panose="02020603050405020304" pitchFamily="18" charset="0"/>
              </a:rPr>
              <a:t>Энгийн </a:t>
            </a:r>
          </a:p>
          <a:p>
            <a:pPr marL="0" indent="0">
              <a:lnSpc>
                <a:spcPct val="110000"/>
              </a:lnSpc>
              <a:spcBef>
                <a:spcPts val="300"/>
              </a:spcBef>
              <a:buNone/>
            </a:pPr>
            <a:r>
              <a:rPr lang="mn-MN" sz="2400" dirty="0" smtClean="0">
                <a:solidFill>
                  <a:schemeClr val="tx2"/>
                </a:solidFill>
                <a:latin typeface="Times New Roman" panose="02020603050405020304" pitchFamily="18" charset="0"/>
                <a:cs typeface="Times New Roman" panose="02020603050405020304" pitchFamily="18" charset="0"/>
              </a:rPr>
              <a:t>100 төгрөг</a:t>
            </a:r>
          </a:p>
          <a:p>
            <a:pPr marL="0" indent="0">
              <a:lnSpc>
                <a:spcPct val="110000"/>
              </a:lnSpc>
              <a:spcBef>
                <a:spcPts val="300"/>
              </a:spcBef>
              <a:buNone/>
            </a:pPr>
            <a:r>
              <a:rPr lang="en-US" sz="2400" dirty="0" smtClean="0">
                <a:solidFill>
                  <a:schemeClr val="tx2"/>
                </a:solidFill>
                <a:latin typeface="Times New Roman" panose="02020603050405020304" pitchFamily="18" charset="0"/>
                <a:cs typeface="Times New Roman" panose="02020603050405020304" pitchFamily="18" charset="0"/>
              </a:rPr>
              <a:t>1</a:t>
            </a:r>
            <a:r>
              <a:rPr lang="mn-MN" sz="2400" smtClean="0">
                <a:solidFill>
                  <a:schemeClr val="tx2"/>
                </a:solidFill>
                <a:latin typeface="Times New Roman" panose="02020603050405020304" pitchFamily="18" charset="0"/>
                <a:cs typeface="Times New Roman" panose="02020603050405020304" pitchFamily="18" charset="0"/>
              </a:rPr>
              <a:t>75 </a:t>
            </a:r>
            <a:r>
              <a:rPr lang="mn-MN" sz="2400" dirty="0" smtClean="0">
                <a:solidFill>
                  <a:schemeClr val="tx2"/>
                </a:solidFill>
                <a:latin typeface="Times New Roman" panose="02020603050405020304" pitchFamily="18" charset="0"/>
                <a:cs typeface="Times New Roman" panose="02020603050405020304" pitchFamily="18" charset="0"/>
              </a:rPr>
              <a:t>төгрөг</a:t>
            </a:r>
          </a:p>
          <a:p>
            <a:pPr marL="0" indent="0">
              <a:spcBef>
                <a:spcPts val="0"/>
              </a:spcBef>
              <a:buNone/>
            </a:pPr>
            <a:endParaRPr lang="mn-MN" sz="2400" dirty="0" smtClean="0">
              <a:solidFill>
                <a:schemeClr val="tx2"/>
              </a:solidFill>
              <a:latin typeface="Times New Roman" panose="02020603050405020304" pitchFamily="18" charset="0"/>
              <a:cs typeface="Times New Roman" panose="02020603050405020304" pitchFamily="18" charset="0"/>
            </a:endParaRPr>
          </a:p>
          <a:p>
            <a:pPr marL="0" indent="0">
              <a:spcBef>
                <a:spcPts val="0"/>
              </a:spcBef>
              <a:buNone/>
            </a:pPr>
            <a:r>
              <a:rPr lang="mn-MN" sz="2400" dirty="0" smtClean="0">
                <a:solidFill>
                  <a:schemeClr val="tx2"/>
                </a:solidFill>
                <a:latin typeface="Times New Roman" panose="02020603050405020304" pitchFamily="18" charset="0"/>
                <a:cs typeface="Times New Roman" panose="02020603050405020304" pitchFamily="18" charset="0"/>
              </a:rPr>
              <a:t>78 543 001 ширхэг</a:t>
            </a:r>
          </a:p>
          <a:p>
            <a:pPr marL="0" indent="0">
              <a:spcBef>
                <a:spcPts val="0"/>
              </a:spcBef>
              <a:buNone/>
            </a:pPr>
            <a:r>
              <a:rPr lang="mn-MN" sz="2400" dirty="0" smtClean="0">
                <a:solidFill>
                  <a:schemeClr val="tx2"/>
                </a:solidFill>
                <a:latin typeface="Times New Roman" panose="02020603050405020304" pitchFamily="18" charset="0"/>
                <a:cs typeface="Times New Roman" panose="02020603050405020304" pitchFamily="18" charset="0"/>
              </a:rPr>
              <a:t>ТУЗ-ийн </a:t>
            </a:r>
            <a:r>
              <a:rPr lang="mn-MN" sz="2400" dirty="0">
                <a:solidFill>
                  <a:schemeClr val="tx2"/>
                </a:solidFill>
                <a:latin typeface="Times New Roman" panose="02020603050405020304" pitchFamily="18" charset="0"/>
                <a:cs typeface="Times New Roman" panose="02020603050405020304" pitchFamily="18" charset="0"/>
              </a:rPr>
              <a:t>дарга </a:t>
            </a:r>
            <a:r>
              <a:rPr lang="mn-MN" sz="2400" dirty="0" smtClean="0">
                <a:solidFill>
                  <a:schemeClr val="tx2"/>
                </a:solidFill>
                <a:latin typeface="Times New Roman" panose="02020603050405020304" pitchFamily="18" charset="0"/>
                <a:cs typeface="Times New Roman" panose="02020603050405020304" pitchFamily="18" charset="0"/>
              </a:rPr>
              <a:t>Д.Оюунсүрэн</a:t>
            </a:r>
          </a:p>
          <a:p>
            <a:pPr marL="0" indent="0">
              <a:spcBef>
                <a:spcPts val="0"/>
              </a:spcBef>
              <a:buNone/>
            </a:pPr>
            <a:r>
              <a:rPr lang="mn-MN" sz="2400" dirty="0" smtClean="0">
                <a:solidFill>
                  <a:schemeClr val="tx2"/>
                </a:solidFill>
                <a:latin typeface="Times New Roman" panose="02020603050405020304" pitchFamily="18" charset="0"/>
                <a:cs typeface="Times New Roman" panose="02020603050405020304" pitchFamily="18" charset="0"/>
              </a:rPr>
              <a:t> </a:t>
            </a:r>
            <a:r>
              <a:rPr lang="mn-MN" sz="2400" dirty="0">
                <a:solidFill>
                  <a:schemeClr val="tx2"/>
                </a:solidFill>
                <a:latin typeface="Times New Roman" panose="02020603050405020304" pitchFamily="18" charset="0"/>
                <a:cs typeface="Times New Roman" panose="02020603050405020304" pitchFamily="18" charset="0"/>
              </a:rPr>
              <a:t>Гүйцэтгэх захирал </a:t>
            </a:r>
            <a:r>
              <a:rPr lang="mn-MN" sz="2400" dirty="0" smtClean="0">
                <a:solidFill>
                  <a:schemeClr val="tx2"/>
                </a:solidFill>
                <a:latin typeface="Times New Roman" panose="02020603050405020304" pitchFamily="18" charset="0"/>
                <a:cs typeface="Times New Roman" panose="02020603050405020304" pitchFamily="18" charset="0"/>
              </a:rPr>
              <a:t>Б.Оюунцэцэг</a:t>
            </a:r>
            <a:endParaRPr lang="mn-MN" sz="2400" dirty="0">
              <a:solidFill>
                <a:schemeClr val="tx2"/>
              </a:solidFill>
              <a:latin typeface="Times New Roman" panose="02020603050405020304" pitchFamily="18" charset="0"/>
              <a:cs typeface="Times New Roman" panose="02020603050405020304" pitchFamily="18" charset="0"/>
            </a:endParaRPr>
          </a:p>
          <a:p>
            <a:pPr marL="0" indent="0">
              <a:lnSpc>
                <a:spcPct val="110000"/>
              </a:lnSpc>
              <a:spcBef>
                <a:spcPts val="300"/>
              </a:spcBef>
              <a:buNone/>
            </a:pPr>
            <a:r>
              <a:rPr lang="mn-MN" sz="2400" dirty="0" smtClean="0">
                <a:solidFill>
                  <a:schemeClr val="tx2"/>
                </a:solidFill>
                <a:latin typeface="Times New Roman" panose="02020603050405020304" pitchFamily="18" charset="0"/>
                <a:cs typeface="Times New Roman" panose="02020603050405020304" pitchFamily="18" charset="0"/>
              </a:rPr>
              <a:t>Түрээс </a:t>
            </a:r>
          </a:p>
          <a:p>
            <a:pPr marL="0" indent="0">
              <a:lnSpc>
                <a:spcPct val="110000"/>
              </a:lnSpc>
              <a:spcBef>
                <a:spcPts val="300"/>
              </a:spcBef>
              <a:buNone/>
            </a:pPr>
            <a:r>
              <a:rPr lang="mn-MN" sz="2400" dirty="0" smtClean="0">
                <a:solidFill>
                  <a:schemeClr val="tx2"/>
                </a:solidFill>
                <a:latin typeface="Times New Roman" panose="02020603050405020304" pitchFamily="18" charset="0"/>
                <a:cs typeface="Times New Roman" panose="02020603050405020304" pitchFamily="18" charset="0"/>
              </a:rPr>
              <a:t>Баянгол дүүрэг, 4-р хороо, Нарны зам 20/1 өөрийн байр</a:t>
            </a:r>
          </a:p>
          <a:p>
            <a:pPr marL="0" indent="0">
              <a:lnSpc>
                <a:spcPct val="110000"/>
              </a:lnSpc>
              <a:spcBef>
                <a:spcPts val="300"/>
              </a:spcBef>
              <a:buNone/>
            </a:pPr>
            <a:r>
              <a:rPr lang="mn-MN" sz="2400" dirty="0" smtClean="0">
                <a:solidFill>
                  <a:schemeClr val="tx2"/>
                </a:solidFill>
                <a:latin typeface="Times New Roman" panose="02020603050405020304" pitchFamily="18" charset="0"/>
                <a:cs typeface="Times New Roman" panose="02020603050405020304" pitchFamily="18" charset="0"/>
              </a:rPr>
              <a:t>2003 оны 07-р сарын 22-ны өдөр</a:t>
            </a:r>
            <a:endParaRPr lang="en-US" sz="2400" dirty="0">
              <a:solidFill>
                <a:schemeClr val="tx2"/>
              </a:solidFill>
              <a:latin typeface="Times New Roman" panose="02020603050405020304" pitchFamily="18" charset="0"/>
              <a:cs typeface="Times New Roman" panose="02020603050405020304" pitchFamily="18" charset="0"/>
            </a:endParaRPr>
          </a:p>
          <a:p>
            <a:pPr marL="0" indent="0">
              <a:lnSpc>
                <a:spcPct val="110000"/>
              </a:lnSpc>
              <a:spcBef>
                <a:spcPts val="300"/>
              </a:spcBef>
              <a:buNone/>
            </a:pPr>
            <a:r>
              <a:rPr lang="mn-MN" sz="2400" dirty="0" smtClean="0">
                <a:solidFill>
                  <a:schemeClr val="tx2"/>
                </a:solidFill>
                <a:latin typeface="Times New Roman" panose="02020603050405020304" pitchFamily="18" charset="0"/>
                <a:cs typeface="Times New Roman" panose="02020603050405020304" pitchFamily="18" charset="0"/>
              </a:rPr>
              <a:t>16</a:t>
            </a:r>
          </a:p>
          <a:p>
            <a:pPr marL="0" indent="0">
              <a:lnSpc>
                <a:spcPct val="110000"/>
              </a:lnSpc>
              <a:spcBef>
                <a:spcPts val="300"/>
              </a:spcBef>
              <a:buNone/>
            </a:pPr>
            <a:r>
              <a:rPr lang="mn-MN" sz="2400" dirty="0" smtClean="0">
                <a:solidFill>
                  <a:schemeClr val="tx2"/>
                </a:solidFill>
                <a:latin typeface="Times New Roman" panose="02020603050405020304" pitchFamily="18" charset="0"/>
                <a:cs typeface="Times New Roman" panose="02020603050405020304" pitchFamily="18" charset="0"/>
              </a:rPr>
              <a:t>30-15-77</a:t>
            </a:r>
          </a:p>
          <a:p>
            <a:pPr marL="0" indent="0">
              <a:lnSpc>
                <a:spcPct val="110000"/>
              </a:lnSpc>
              <a:spcBef>
                <a:spcPts val="300"/>
              </a:spcBef>
              <a:buNone/>
            </a:pPr>
            <a:r>
              <a:rPr lang="en-US" sz="2400" dirty="0" smtClean="0">
                <a:solidFill>
                  <a:schemeClr val="tx2"/>
                </a:solidFill>
                <a:latin typeface="Times New Roman" panose="02020603050405020304" pitchFamily="18" charset="0"/>
                <a:cs typeface="Times New Roman" panose="02020603050405020304" pitchFamily="18" charset="0"/>
              </a:rPr>
              <a:t>www.hermescenter.mn</a:t>
            </a:r>
          </a:p>
          <a:p>
            <a:pPr marL="0" indent="0">
              <a:buNone/>
            </a:pPr>
            <a:endParaRPr lang="mn-MN" sz="2000"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000"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28600"/>
            <a:ext cx="11201400" cy="990600"/>
          </a:xfrm>
        </p:spPr>
        <p:txBody>
          <a:bodyPr>
            <a:noAutofit/>
          </a:bodyPr>
          <a:lstStyle/>
          <a:p>
            <a:r>
              <a:rPr lang="mn-MN" sz="2800" b="1" dirty="0" smtClean="0">
                <a:solidFill>
                  <a:srgbClr val="FF5050"/>
                </a:solidFill>
                <a:latin typeface="Times New Roman" panose="02020603050405020304" pitchFamily="18" charset="0"/>
                <a:cs typeface="Times New Roman" panose="02020603050405020304" pitchFamily="18" charset="0"/>
              </a:rPr>
              <a:t>НОГДОЛ АШИГ ТАРААЛТЫН ТАЙЛАН </a:t>
            </a:r>
            <a:br>
              <a:rPr lang="mn-MN" sz="2800" b="1" dirty="0" smtClean="0">
                <a:solidFill>
                  <a:srgbClr val="FF5050"/>
                </a:solidFill>
                <a:latin typeface="Times New Roman" panose="02020603050405020304" pitchFamily="18" charset="0"/>
                <a:cs typeface="Times New Roman" panose="02020603050405020304" pitchFamily="18" charset="0"/>
              </a:rPr>
            </a:br>
            <a:r>
              <a:rPr lang="mn-MN" sz="2800" b="1" dirty="0" smtClean="0">
                <a:solidFill>
                  <a:srgbClr val="FF5050"/>
                </a:solidFill>
                <a:latin typeface="Times New Roman" panose="02020603050405020304" pitchFamily="18" charset="0"/>
                <a:cs typeface="Times New Roman" panose="02020603050405020304" pitchFamily="18" charset="0"/>
              </a:rPr>
              <a:t>2013-2017 ОН</a:t>
            </a:r>
            <a:endParaRPr lang="en-US" sz="2800" b="1" dirty="0">
              <a:solidFill>
                <a:srgbClr val="FF505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6CB4B4D-7CA3-9044-876B-883B54F8677D}" type="slidenum">
              <a:rPr lang="en-US" smtClean="0"/>
              <a:t>20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53213946"/>
              </p:ext>
            </p:extLst>
          </p:nvPr>
        </p:nvGraphicFramePr>
        <p:xfrm>
          <a:off x="558800" y="1600200"/>
          <a:ext cx="12115801" cy="6172200"/>
        </p:xfrm>
        <a:graphic>
          <a:graphicData uri="http://schemas.openxmlformats.org/drawingml/2006/table">
            <a:tbl>
              <a:tblPr firstRow="1" bandRow="1">
                <a:tableStyleId>{5940675A-B579-460E-94D1-54222C63F5DA}</a:tableStyleId>
              </a:tblPr>
              <a:tblGrid>
                <a:gridCol w="1524000"/>
                <a:gridCol w="1469571"/>
                <a:gridCol w="1959428"/>
                <a:gridCol w="2438400"/>
                <a:gridCol w="2254939"/>
                <a:gridCol w="2469463"/>
              </a:tblGrid>
              <a:tr h="1291590">
                <a:tc rowSpan="2">
                  <a:txBody>
                    <a:bodyPr/>
                    <a:lstStyle/>
                    <a:p>
                      <a:pPr algn="ctr"/>
                      <a:endParaRPr lang="mn-MN" sz="2600" dirty="0" smtClean="0">
                        <a:solidFill>
                          <a:schemeClr val="tx2"/>
                        </a:solidFill>
                        <a:latin typeface="Times New Roman" panose="02020603050405020304" pitchFamily="18" charset="0"/>
                        <a:cs typeface="Times New Roman" panose="02020603050405020304" pitchFamily="18" charset="0"/>
                      </a:endParaRPr>
                    </a:p>
                    <a:p>
                      <a:pPr algn="ctr"/>
                      <a:r>
                        <a:rPr lang="mn-MN" sz="2600" dirty="0" smtClean="0">
                          <a:solidFill>
                            <a:schemeClr val="tx2"/>
                          </a:solidFill>
                          <a:latin typeface="Times New Roman" panose="02020603050405020304" pitchFamily="18" charset="0"/>
                          <a:cs typeface="Times New Roman" panose="02020603050405020304" pitchFamily="18" charset="0"/>
                        </a:rPr>
                        <a:t>Ногдол ашиг зарласан он</a:t>
                      </a:r>
                      <a:endParaRPr lang="en-US" sz="2600" dirty="0">
                        <a:solidFill>
                          <a:schemeClr val="tx2"/>
                        </a:solidFill>
                        <a:latin typeface="Times New Roman" panose="02020603050405020304" pitchFamily="18" charset="0"/>
                        <a:cs typeface="Times New Roman" panose="02020603050405020304" pitchFamily="18" charset="0"/>
                      </a:endParaRPr>
                    </a:p>
                  </a:txBody>
                  <a:tcPr/>
                </a:tc>
                <a:tc gridSpan="2">
                  <a:txBody>
                    <a:bodyPr/>
                    <a:lstStyle/>
                    <a:p>
                      <a:pPr algn="ctr"/>
                      <a:endParaRPr lang="mn-MN" sz="2600" dirty="0" smtClean="0">
                        <a:solidFill>
                          <a:schemeClr val="tx2"/>
                        </a:solidFill>
                        <a:latin typeface="Times New Roman" panose="02020603050405020304" pitchFamily="18" charset="0"/>
                        <a:cs typeface="Times New Roman" panose="02020603050405020304" pitchFamily="18" charset="0"/>
                      </a:endParaRPr>
                    </a:p>
                    <a:p>
                      <a:pPr algn="ctr"/>
                      <a:r>
                        <a:rPr lang="mn-MN" sz="2600" dirty="0" smtClean="0">
                          <a:solidFill>
                            <a:schemeClr val="tx2"/>
                          </a:solidFill>
                          <a:latin typeface="Times New Roman" panose="02020603050405020304" pitchFamily="18" charset="0"/>
                          <a:cs typeface="Times New Roman" panose="02020603050405020304" pitchFamily="18" charset="0"/>
                        </a:rPr>
                        <a:t>Нэгж хувьцаанд</a:t>
                      </a:r>
                      <a:endParaRPr lang="en-US" sz="2600" dirty="0">
                        <a:solidFill>
                          <a:schemeClr val="tx2"/>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c rowSpan="2">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Нийт хуваарилсан</a:t>
                      </a:r>
                      <a:r>
                        <a:rPr lang="mn-MN" sz="2600" baseline="0" dirty="0" smtClean="0">
                          <a:solidFill>
                            <a:schemeClr val="tx2"/>
                          </a:solidFill>
                          <a:latin typeface="Times New Roman" panose="02020603050405020304" pitchFamily="18" charset="0"/>
                          <a:cs typeface="Times New Roman" panose="02020603050405020304" pitchFamily="18" charset="0"/>
                        </a:rPr>
                        <a:t> ногдол ашгийн хэмжээ /сая төгрөг/</a:t>
                      </a:r>
                      <a:endParaRPr lang="en-US" sz="2600" dirty="0">
                        <a:solidFill>
                          <a:schemeClr val="tx2"/>
                        </a:solidFill>
                        <a:latin typeface="Times New Roman" panose="02020603050405020304" pitchFamily="18" charset="0"/>
                        <a:cs typeface="Times New Roman" panose="02020603050405020304" pitchFamily="18" charset="0"/>
                      </a:endParaRPr>
                    </a:p>
                  </a:txBody>
                  <a:tcPr/>
                </a:tc>
                <a:tc rowSpan="2">
                  <a:txBody>
                    <a:bodyPr/>
                    <a:lstStyle/>
                    <a:p>
                      <a:pPr algn="ctr"/>
                      <a:endParaRPr lang="mn-MN" sz="2600" dirty="0" smtClean="0">
                        <a:solidFill>
                          <a:schemeClr val="tx2"/>
                        </a:solidFill>
                        <a:latin typeface="Times New Roman" panose="02020603050405020304" pitchFamily="18" charset="0"/>
                        <a:cs typeface="Times New Roman" panose="02020603050405020304" pitchFamily="18" charset="0"/>
                      </a:endParaRPr>
                    </a:p>
                    <a:p>
                      <a:pPr algn="ctr"/>
                      <a:r>
                        <a:rPr lang="mn-MN" sz="2600" dirty="0" smtClean="0">
                          <a:solidFill>
                            <a:schemeClr val="tx2"/>
                          </a:solidFill>
                          <a:latin typeface="Times New Roman" panose="02020603050405020304" pitchFamily="18" charset="0"/>
                          <a:cs typeface="Times New Roman" panose="02020603050405020304" pitchFamily="18" charset="0"/>
                        </a:rPr>
                        <a:t>Хувьцаа эзэмшигчдийн тоо</a:t>
                      </a:r>
                      <a:endParaRPr lang="en-US" sz="2600" dirty="0">
                        <a:solidFill>
                          <a:schemeClr val="tx2"/>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rowSpan="2">
                  <a:txBody>
                    <a:bodyPr/>
                    <a:lstStyle/>
                    <a:p>
                      <a:pPr algn="ctr"/>
                      <a:endParaRPr lang="mn-MN" sz="2600" dirty="0" smtClean="0">
                        <a:solidFill>
                          <a:schemeClr val="tx2"/>
                        </a:solidFill>
                        <a:latin typeface="Times New Roman" panose="02020603050405020304" pitchFamily="18" charset="0"/>
                        <a:cs typeface="Times New Roman" panose="02020603050405020304" pitchFamily="18" charset="0"/>
                      </a:endParaRPr>
                    </a:p>
                    <a:p>
                      <a:pPr algn="ctr"/>
                      <a:endParaRPr lang="mn-MN" sz="2600" dirty="0" smtClean="0">
                        <a:solidFill>
                          <a:schemeClr val="tx2"/>
                        </a:solidFill>
                        <a:latin typeface="Times New Roman" panose="02020603050405020304" pitchFamily="18" charset="0"/>
                        <a:cs typeface="Times New Roman" panose="02020603050405020304" pitchFamily="18" charset="0"/>
                      </a:endParaRPr>
                    </a:p>
                    <a:p>
                      <a:pPr algn="ctr"/>
                      <a:r>
                        <a:rPr lang="mn-MN" sz="2600" dirty="0" smtClean="0">
                          <a:solidFill>
                            <a:schemeClr val="tx2"/>
                          </a:solidFill>
                          <a:latin typeface="Times New Roman" panose="02020603050405020304" pitchFamily="18" charset="0"/>
                          <a:cs typeface="Times New Roman" panose="02020603050405020304" pitchFamily="18" charset="0"/>
                        </a:rPr>
                        <a:t>Ногдол</a:t>
                      </a:r>
                      <a:r>
                        <a:rPr lang="mn-MN" sz="2600" baseline="0" dirty="0" smtClean="0">
                          <a:solidFill>
                            <a:schemeClr val="tx2"/>
                          </a:solidFill>
                          <a:latin typeface="Times New Roman" panose="02020603050405020304" pitchFamily="18" charset="0"/>
                          <a:cs typeface="Times New Roman" panose="02020603050405020304" pitchFamily="18" charset="0"/>
                        </a:rPr>
                        <a:t> ашиг тараалт</a:t>
                      </a:r>
                      <a:endParaRPr lang="en-US" sz="2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r>
              <a:tr h="1070610">
                <a:tc vMerge="1">
                  <a:txBody>
                    <a:bodyPr/>
                    <a:lstStyle/>
                    <a:p>
                      <a:endParaRPr lang="en-US"/>
                    </a:p>
                  </a:txBody>
                  <a:tcPr/>
                </a:tc>
                <a:tc>
                  <a:txBody>
                    <a:bodyPr/>
                    <a:lstStyle/>
                    <a:p>
                      <a:pPr algn="ctr"/>
                      <a:endParaRPr lang="mn-MN" sz="1800" dirty="0" smtClean="0">
                        <a:solidFill>
                          <a:schemeClr val="tx2"/>
                        </a:solidFill>
                        <a:latin typeface="Times New Roman" panose="02020603050405020304" pitchFamily="18" charset="0"/>
                        <a:cs typeface="Times New Roman" panose="02020603050405020304" pitchFamily="18" charset="0"/>
                      </a:endParaRPr>
                    </a:p>
                    <a:p>
                      <a:pPr algn="ctr"/>
                      <a:r>
                        <a:rPr lang="mn-MN" sz="2400" dirty="0" smtClean="0">
                          <a:solidFill>
                            <a:schemeClr val="tx2"/>
                          </a:solidFill>
                          <a:latin typeface="Times New Roman" panose="02020603050405020304" pitchFamily="18" charset="0"/>
                          <a:cs typeface="Times New Roman" panose="02020603050405020304" pitchFamily="18" charset="0"/>
                        </a:rPr>
                        <a:t>Зарласан</a:t>
                      </a:r>
                      <a:r>
                        <a:rPr lang="mn-MN" sz="2400" baseline="0" dirty="0" smtClean="0">
                          <a:solidFill>
                            <a:schemeClr val="tx2"/>
                          </a:solidFill>
                          <a:latin typeface="Times New Roman" panose="02020603050405020304" pitchFamily="18" charset="0"/>
                          <a:cs typeface="Times New Roman" panose="02020603050405020304" pitchFamily="18" charset="0"/>
                        </a:rPr>
                        <a:t> </a:t>
                      </a:r>
                      <a:endParaRPr lang="en-US" sz="2400" dirty="0">
                        <a:solidFill>
                          <a:schemeClr val="tx2"/>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mn-MN" sz="1800" dirty="0" smtClean="0">
                        <a:solidFill>
                          <a:schemeClr val="tx2"/>
                        </a:solidFill>
                        <a:latin typeface="Times New Roman" panose="02020603050405020304" pitchFamily="18" charset="0"/>
                        <a:cs typeface="Times New Roman" panose="02020603050405020304" pitchFamily="18" charset="0"/>
                      </a:endParaRPr>
                    </a:p>
                    <a:p>
                      <a:pPr algn="ctr"/>
                      <a:r>
                        <a:rPr lang="mn-MN" sz="2400" dirty="0" smtClean="0">
                          <a:solidFill>
                            <a:schemeClr val="tx2"/>
                          </a:solidFill>
                          <a:latin typeface="Times New Roman" panose="02020603050405020304" pitchFamily="18" charset="0"/>
                          <a:cs typeface="Times New Roman" panose="02020603050405020304" pitchFamily="18" charset="0"/>
                        </a:rPr>
                        <a:t>Хуваарилсан</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en-US"/>
                    </a:p>
                  </a:txBody>
                  <a:tcPr/>
                </a:tc>
                <a:tc vMerge="1">
                  <a:txBody>
                    <a:bodyPr/>
                    <a:lstStyle/>
                    <a:p>
                      <a:endParaRPr lang="en-US"/>
                    </a:p>
                  </a:txBody>
                  <a:tcPr/>
                </a:tc>
                <a:tc vMerge="1">
                  <a:txBody>
                    <a:bodyPr/>
                    <a:lstStyle/>
                    <a:p>
                      <a:endParaRPr lang="en-US" dirty="0"/>
                    </a:p>
                  </a:txBody>
                  <a:tcPr/>
                </a:tc>
              </a:tr>
              <a:tr h="685800">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2013</a:t>
                      </a:r>
                      <a:endParaRPr lang="en-US" sz="2600" dirty="0">
                        <a:solidFill>
                          <a:schemeClr val="tx2"/>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5.3</a:t>
                      </a:r>
                      <a:endParaRPr lang="en-US" sz="2600" dirty="0">
                        <a:solidFill>
                          <a:schemeClr val="tx2"/>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5.82</a:t>
                      </a:r>
                      <a:endParaRPr lang="en-US" sz="2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457.1</a:t>
                      </a:r>
                      <a:endParaRPr lang="en-US" sz="2600" dirty="0">
                        <a:solidFill>
                          <a:schemeClr val="tx2"/>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873</a:t>
                      </a:r>
                      <a:endParaRPr lang="en-US" sz="2600" dirty="0">
                        <a:solidFill>
                          <a:schemeClr val="tx2"/>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5">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Компанийн төв байран дээр бэлнээр болон Үнэт цаас төвлөрсөн</a:t>
                      </a:r>
                      <a:r>
                        <a:rPr lang="mn-MN" sz="2600" baseline="0" dirty="0" smtClean="0">
                          <a:solidFill>
                            <a:schemeClr val="tx2"/>
                          </a:solidFill>
                          <a:latin typeface="Times New Roman" panose="02020603050405020304" pitchFamily="18" charset="0"/>
                          <a:cs typeface="Times New Roman" panose="02020603050405020304" pitchFamily="18" charset="0"/>
                        </a:rPr>
                        <a:t> хадгаламжийн төвөөр дамжуулан тарааж ирлээ.</a:t>
                      </a:r>
                      <a:endParaRPr lang="en-US" sz="2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r>
              <a:tr h="807720">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2014</a:t>
                      </a:r>
                      <a:endParaRPr lang="en-US" sz="2600" dirty="0">
                        <a:solidFill>
                          <a:schemeClr val="tx2"/>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7.6</a:t>
                      </a:r>
                      <a:endParaRPr lang="en-US" sz="2600" dirty="0">
                        <a:solidFill>
                          <a:schemeClr val="tx2"/>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10.39</a:t>
                      </a:r>
                      <a:endParaRPr lang="en-US" sz="2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800.1</a:t>
                      </a:r>
                      <a:endParaRPr lang="en-US" sz="2600" dirty="0">
                        <a:solidFill>
                          <a:schemeClr val="tx2"/>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902</a:t>
                      </a:r>
                      <a:endParaRPr lang="en-US" sz="2600" dirty="0">
                        <a:solidFill>
                          <a:schemeClr val="tx2"/>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latin typeface="Times New Roman" panose="02020603050405020304" pitchFamily="18" charset="0"/>
                        <a:cs typeface="Times New Roman" panose="02020603050405020304" pitchFamily="18" charset="0"/>
                      </a:endParaRPr>
                    </a:p>
                  </a:txBody>
                  <a:tcPr/>
                </a:tc>
              </a:tr>
              <a:tr h="685800">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2015</a:t>
                      </a:r>
                      <a:endParaRPr lang="en-US" sz="26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7.62</a:t>
                      </a:r>
                      <a:endParaRPr lang="en-US" sz="2600" dirty="0">
                        <a:solidFill>
                          <a:schemeClr val="tx2"/>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9.4</a:t>
                      </a:r>
                      <a:endParaRPr lang="en-US" sz="2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734.2</a:t>
                      </a:r>
                      <a:endParaRPr lang="en-US" sz="26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926</a:t>
                      </a:r>
                      <a:endParaRPr lang="en-US" sz="2600" dirty="0">
                        <a:solidFill>
                          <a:schemeClr val="tx2"/>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r>
              <a:tr h="838200">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2016</a:t>
                      </a:r>
                      <a:endParaRPr lang="en-US" sz="26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6.69</a:t>
                      </a:r>
                      <a:endParaRPr lang="en-US" sz="2600" dirty="0">
                        <a:solidFill>
                          <a:schemeClr val="tx2"/>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8.56</a:t>
                      </a:r>
                      <a:endParaRPr lang="en-US" sz="2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668.9</a:t>
                      </a:r>
                      <a:endParaRPr lang="en-US" sz="26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942</a:t>
                      </a:r>
                      <a:endParaRPr lang="en-US" sz="2600" dirty="0">
                        <a:solidFill>
                          <a:schemeClr val="tx2"/>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r>
              <a:tr h="792480">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2017</a:t>
                      </a:r>
                      <a:endParaRPr lang="en-US" sz="26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6.65</a:t>
                      </a:r>
                      <a:endParaRPr lang="en-US" sz="2600" dirty="0">
                        <a:solidFill>
                          <a:schemeClr val="tx2"/>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600" dirty="0" smtClean="0">
                          <a:solidFill>
                            <a:schemeClr val="tx2"/>
                          </a:solidFill>
                          <a:latin typeface="Times New Roman" panose="02020603050405020304" pitchFamily="18" charset="0"/>
                          <a:cs typeface="Times New Roman" panose="02020603050405020304" pitchFamily="18" charset="0"/>
                        </a:rPr>
                        <a:t>8</a:t>
                      </a:r>
                      <a:r>
                        <a:rPr lang="mn-MN" sz="2600" dirty="0" smtClean="0">
                          <a:solidFill>
                            <a:schemeClr val="tx2"/>
                          </a:solidFill>
                          <a:latin typeface="Times New Roman" panose="02020603050405020304" pitchFamily="18" charset="0"/>
                          <a:cs typeface="Times New Roman" panose="02020603050405020304" pitchFamily="18" charset="0"/>
                        </a:rPr>
                        <a:t>.</a:t>
                      </a:r>
                      <a:r>
                        <a:rPr lang="en-US" sz="2600" dirty="0" smtClean="0">
                          <a:solidFill>
                            <a:schemeClr val="tx2"/>
                          </a:solidFill>
                          <a:latin typeface="Times New Roman" panose="02020603050405020304" pitchFamily="18" charset="0"/>
                          <a:cs typeface="Times New Roman" panose="02020603050405020304" pitchFamily="18" charset="0"/>
                        </a:rPr>
                        <a:t>8</a:t>
                      </a:r>
                      <a:r>
                        <a:rPr lang="mn-MN" sz="2600" dirty="0" smtClean="0">
                          <a:solidFill>
                            <a:schemeClr val="tx2"/>
                          </a:solidFill>
                          <a:latin typeface="Times New Roman" panose="02020603050405020304" pitchFamily="18" charset="0"/>
                          <a:cs typeface="Times New Roman" panose="02020603050405020304" pitchFamily="18" charset="0"/>
                        </a:rPr>
                        <a:t>1</a:t>
                      </a:r>
                      <a:endParaRPr lang="en-US" sz="26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692.7</a:t>
                      </a:r>
                      <a:endParaRPr lang="en-US" sz="26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mn-MN" sz="2600" dirty="0" smtClean="0">
                          <a:solidFill>
                            <a:schemeClr val="tx2"/>
                          </a:solidFill>
                          <a:latin typeface="Times New Roman" panose="02020603050405020304" pitchFamily="18" charset="0"/>
                          <a:cs typeface="Times New Roman" panose="02020603050405020304" pitchFamily="18" charset="0"/>
                        </a:rPr>
                        <a:t>923</a:t>
                      </a:r>
                      <a:endParaRPr lang="en-US" sz="2600" dirty="0">
                        <a:solidFill>
                          <a:schemeClr val="tx2"/>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en-US" dirty="0"/>
                    </a:p>
                  </a:txBody>
                  <a:tcPr/>
                </a:tc>
              </a:tr>
            </a:tbl>
          </a:graphicData>
        </a:graphic>
      </p:graphicFrame>
    </p:spTree>
    <p:extLst>
      <p:ext uri="{BB962C8B-B14F-4D97-AF65-F5344CB8AC3E}">
        <p14:creationId xmlns:p14="http://schemas.microsoft.com/office/powerpoint/2010/main" val="3994995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n-MN" sz="2600" b="1" dirty="0" smtClean="0">
                <a:solidFill>
                  <a:srgbClr val="FF0000"/>
                </a:solidFill>
                <a:latin typeface="Times New Roman" panose="02020603050405020304" pitchFamily="18" charset="0"/>
                <a:cs typeface="Times New Roman" panose="02020603050405020304" pitchFamily="18" charset="0"/>
              </a:rPr>
              <a:t>“ГЕРМЕС ЦЕНТР”ХК-ИЙН НЭГДМЭЛ СОНИРХОЛТОЙ ЭТГЭЭД БОЛОН ТЭДГЭЭРИЙН ЭЗЭМШИЛД БАЙГАА ХУВЬЦААНЫ ТУХАЙ МЭДЭЭЛЭЛ</a:t>
            </a:r>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650240" y="2183272"/>
            <a:ext cx="10576560" cy="2083928"/>
          </a:xfrm>
        </p:spPr>
        <p:txBody>
          <a:bodyPr>
            <a:noAutofit/>
          </a:bodyPr>
          <a:lstStyle/>
          <a:p>
            <a:r>
              <a:rPr lang="mn-MN" sz="2000" dirty="0" smtClean="0">
                <a:solidFill>
                  <a:schemeClr val="tx2"/>
                </a:solidFill>
                <a:latin typeface="Times New Roman" panose="02020603050405020304" pitchFamily="18" charset="0"/>
                <a:cs typeface="Times New Roman" panose="02020603050405020304" pitchFamily="18" charset="0"/>
              </a:rPr>
              <a:t>Компанийн нэр: “Гермес Центр” ХК</a:t>
            </a:r>
          </a:p>
          <a:p>
            <a:endParaRPr lang="mn-MN" sz="2000" dirty="0" smtClean="0">
              <a:solidFill>
                <a:schemeClr val="tx2"/>
              </a:solidFill>
              <a:latin typeface="Times New Roman" panose="02020603050405020304" pitchFamily="18" charset="0"/>
              <a:cs typeface="Times New Roman" panose="02020603050405020304" pitchFamily="18" charset="0"/>
            </a:endParaRPr>
          </a:p>
          <a:p>
            <a:r>
              <a:rPr lang="mn-MN" sz="2000" dirty="0" smtClean="0">
                <a:solidFill>
                  <a:schemeClr val="tx2"/>
                </a:solidFill>
                <a:latin typeface="Times New Roman" panose="02020603050405020304" pitchFamily="18" charset="0"/>
                <a:cs typeface="Times New Roman" panose="02020603050405020304" pitchFamily="18" charset="0"/>
              </a:rPr>
              <a:t>Компанийн гаргасан хувьцааны тоо: 78 543 001</a:t>
            </a:r>
          </a:p>
          <a:p>
            <a:endParaRPr lang="mn-MN" sz="2000" dirty="0" smtClean="0">
              <a:solidFill>
                <a:schemeClr val="tx2"/>
              </a:solidFill>
              <a:latin typeface="Times New Roman" panose="02020603050405020304" pitchFamily="18" charset="0"/>
              <a:cs typeface="Times New Roman" panose="02020603050405020304" pitchFamily="18" charset="0"/>
            </a:endParaRPr>
          </a:p>
          <a:p>
            <a:r>
              <a:rPr lang="mn-MN" sz="2000" dirty="0" smtClean="0">
                <a:solidFill>
                  <a:schemeClr val="tx2"/>
                </a:solidFill>
                <a:latin typeface="Times New Roman" panose="02020603050405020304" pitchFamily="18" charset="0"/>
                <a:cs typeface="Times New Roman" panose="02020603050405020304" pitchFamily="18" charset="0"/>
              </a:rPr>
              <a:t>Мэдээлэл гаргасан огноо: Бүртгэлийн өдөр буюу </a:t>
            </a:r>
            <a:r>
              <a:rPr lang="mn-MN" sz="2000" dirty="0" smtClean="0">
                <a:solidFill>
                  <a:schemeClr val="tx2"/>
                </a:solidFill>
                <a:latin typeface="Times New Roman" panose="02020603050405020304" pitchFamily="18" charset="0"/>
                <a:cs typeface="Times New Roman" panose="02020603050405020304" pitchFamily="18" charset="0"/>
              </a:rPr>
              <a:t>201</a:t>
            </a:r>
            <a:r>
              <a:rPr lang="en-US" sz="2000" dirty="0" smtClean="0">
                <a:solidFill>
                  <a:schemeClr val="tx2"/>
                </a:solidFill>
                <a:latin typeface="Times New Roman" panose="02020603050405020304" pitchFamily="18" charset="0"/>
                <a:cs typeface="Times New Roman" panose="02020603050405020304" pitchFamily="18" charset="0"/>
              </a:rPr>
              <a:t>8</a:t>
            </a:r>
            <a:r>
              <a:rPr lang="mn-MN" sz="2000" dirty="0" smtClean="0">
                <a:solidFill>
                  <a:schemeClr val="tx2"/>
                </a:solidFill>
                <a:latin typeface="Times New Roman" panose="02020603050405020304" pitchFamily="18" charset="0"/>
                <a:cs typeface="Times New Roman" panose="02020603050405020304" pitchFamily="18" charset="0"/>
              </a:rPr>
              <a:t> </a:t>
            </a:r>
            <a:r>
              <a:rPr lang="mn-MN" sz="2000" dirty="0" smtClean="0">
                <a:solidFill>
                  <a:schemeClr val="tx2"/>
                </a:solidFill>
                <a:latin typeface="Times New Roman" panose="02020603050405020304" pitchFamily="18" charset="0"/>
                <a:cs typeface="Times New Roman" panose="02020603050405020304" pitchFamily="18" charset="0"/>
              </a:rPr>
              <a:t>оны </a:t>
            </a:r>
            <a:r>
              <a:rPr lang="mn-MN" sz="2000" dirty="0" smtClean="0">
                <a:solidFill>
                  <a:schemeClr val="tx2"/>
                </a:solidFill>
                <a:latin typeface="Times New Roman" panose="02020603050405020304" pitchFamily="18" charset="0"/>
                <a:cs typeface="Times New Roman" panose="02020603050405020304" pitchFamily="18" charset="0"/>
              </a:rPr>
              <a:t>0</a:t>
            </a:r>
            <a:r>
              <a:rPr lang="en-US" sz="2000" dirty="0" smtClean="0">
                <a:solidFill>
                  <a:schemeClr val="tx2"/>
                </a:solidFill>
                <a:latin typeface="Times New Roman" panose="02020603050405020304" pitchFamily="18" charset="0"/>
                <a:cs typeface="Times New Roman" panose="02020603050405020304" pitchFamily="18" charset="0"/>
              </a:rPr>
              <a:t>2</a:t>
            </a:r>
            <a:r>
              <a:rPr lang="mn-MN" sz="2000" dirty="0" smtClean="0">
                <a:solidFill>
                  <a:schemeClr val="tx2"/>
                </a:solidFill>
                <a:latin typeface="Times New Roman" panose="02020603050405020304" pitchFamily="18" charset="0"/>
                <a:cs typeface="Times New Roman" panose="02020603050405020304" pitchFamily="18" charset="0"/>
              </a:rPr>
              <a:t>-р </a:t>
            </a:r>
            <a:r>
              <a:rPr lang="mn-MN" sz="2000" dirty="0" smtClean="0">
                <a:solidFill>
                  <a:schemeClr val="tx2"/>
                </a:solidFill>
                <a:latin typeface="Times New Roman" panose="02020603050405020304" pitchFamily="18" charset="0"/>
                <a:cs typeface="Times New Roman" panose="02020603050405020304" pitchFamily="18" charset="0"/>
              </a:rPr>
              <a:t>сарын </a:t>
            </a:r>
            <a:r>
              <a:rPr lang="en-US" sz="2000" dirty="0" smtClean="0">
                <a:solidFill>
                  <a:schemeClr val="tx2"/>
                </a:solidFill>
                <a:latin typeface="Times New Roman" panose="02020603050405020304" pitchFamily="18" charset="0"/>
                <a:cs typeface="Times New Roman" panose="02020603050405020304" pitchFamily="18" charset="0"/>
              </a:rPr>
              <a:t>15</a:t>
            </a:r>
            <a:r>
              <a:rPr lang="mn-MN" sz="2000" dirty="0" smtClean="0">
                <a:solidFill>
                  <a:schemeClr val="tx2"/>
                </a:solidFill>
                <a:latin typeface="Times New Roman" panose="02020603050405020304" pitchFamily="18" charset="0"/>
                <a:cs typeface="Times New Roman" panose="02020603050405020304" pitchFamily="18" charset="0"/>
              </a:rPr>
              <a:t>-н</a:t>
            </a:r>
            <a:r>
              <a:rPr lang="mn-MN" sz="2000" dirty="0">
                <a:solidFill>
                  <a:schemeClr val="tx2"/>
                </a:solidFill>
                <a:latin typeface="Times New Roman" panose="02020603050405020304" pitchFamily="18" charset="0"/>
                <a:cs typeface="Times New Roman" panose="02020603050405020304" pitchFamily="18" charset="0"/>
              </a:rPr>
              <a:t>ы</a:t>
            </a:r>
            <a:r>
              <a:rPr lang="mn-MN" sz="2000" dirty="0" smtClean="0">
                <a:solidFill>
                  <a:schemeClr val="tx2"/>
                </a:solidFill>
                <a:latin typeface="Times New Roman" panose="02020603050405020304" pitchFamily="18" charset="0"/>
                <a:cs typeface="Times New Roman" panose="02020603050405020304" pitchFamily="18" charset="0"/>
              </a:rPr>
              <a:t> </a:t>
            </a:r>
            <a:r>
              <a:rPr lang="mn-MN" sz="2000" dirty="0" smtClean="0">
                <a:solidFill>
                  <a:schemeClr val="tx2"/>
                </a:solidFill>
                <a:latin typeface="Times New Roman" panose="02020603050405020304" pitchFamily="18" charset="0"/>
                <a:cs typeface="Times New Roman" panose="02020603050405020304" pitchFamily="18" charset="0"/>
              </a:rPr>
              <a:t>өдөр</a:t>
            </a:r>
            <a:endParaRPr lang="en-US" sz="2000" dirty="0">
              <a:solidFill>
                <a:schemeClr val="tx2"/>
              </a:solidFill>
              <a:latin typeface="Times New Roman" panose="02020603050405020304" pitchFamily="18" charset="0"/>
              <a:cs typeface="Times New Roman" panose="02020603050405020304" pitchFamily="18" charset="0"/>
            </a:endParaRP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888580704"/>
              </p:ext>
            </p:extLst>
          </p:nvPr>
        </p:nvGraphicFramePr>
        <p:xfrm>
          <a:off x="635000" y="4648200"/>
          <a:ext cx="11430001" cy="4450080"/>
        </p:xfrm>
        <a:graphic>
          <a:graphicData uri="http://schemas.openxmlformats.org/drawingml/2006/table">
            <a:tbl>
              <a:tblPr firstRow="1" bandRow="1">
                <a:tableStyleId>{5940675A-B579-460E-94D1-54222C63F5DA}</a:tableStyleId>
              </a:tblPr>
              <a:tblGrid>
                <a:gridCol w="782877"/>
                <a:gridCol w="3331923"/>
                <a:gridCol w="2362200"/>
                <a:gridCol w="1828800"/>
                <a:gridCol w="1600200"/>
                <a:gridCol w="1524001"/>
              </a:tblGrid>
              <a:tr h="708660">
                <a:tc rowSpan="2">
                  <a:txBody>
                    <a:bodyPr/>
                    <a:lstStyle/>
                    <a:p>
                      <a:pPr algn="ctr"/>
                      <a:endParaRPr lang="en-US" sz="2000" b="1" dirty="0" smtClean="0">
                        <a:solidFill>
                          <a:schemeClr val="tx2"/>
                        </a:solidFill>
                        <a:latin typeface="Times New Roman" panose="02020603050405020304" pitchFamily="18" charset="0"/>
                        <a:cs typeface="Times New Roman" panose="02020603050405020304" pitchFamily="18" charset="0"/>
                      </a:endParaRPr>
                    </a:p>
                    <a:p>
                      <a:pPr algn="ctr"/>
                      <a:endParaRPr lang="en-US" sz="2000" b="1" dirty="0" smtClean="0">
                        <a:solidFill>
                          <a:schemeClr val="tx2"/>
                        </a:solidFill>
                        <a:latin typeface="Times New Roman" panose="02020603050405020304" pitchFamily="18" charset="0"/>
                        <a:cs typeface="Times New Roman" panose="02020603050405020304" pitchFamily="18" charset="0"/>
                      </a:endParaRPr>
                    </a:p>
                    <a:p>
                      <a:pPr algn="ctr"/>
                      <a:r>
                        <a:rPr lang="mn-MN" sz="2000" b="1" dirty="0" smtClean="0">
                          <a:solidFill>
                            <a:schemeClr val="tx2"/>
                          </a:solidFill>
                          <a:latin typeface="Times New Roman" panose="02020603050405020304" pitchFamily="18" charset="0"/>
                          <a:cs typeface="Times New Roman" panose="02020603050405020304" pitchFamily="18" charset="0"/>
                        </a:rPr>
                        <a:t>№</a:t>
                      </a:r>
                      <a:endParaRPr lang="en-US" sz="2000" b="1" dirty="0">
                        <a:solidFill>
                          <a:schemeClr val="tx2"/>
                        </a:solidFill>
                        <a:latin typeface="Times New Roman" panose="02020603050405020304" pitchFamily="18" charset="0"/>
                        <a:cs typeface="Times New Roman" panose="02020603050405020304" pitchFamily="18" charset="0"/>
                      </a:endParaRPr>
                    </a:p>
                  </a:txBody>
                  <a:tcPr/>
                </a:tc>
                <a:tc rowSpan="2">
                  <a:txBody>
                    <a:bodyPr/>
                    <a:lstStyle/>
                    <a:p>
                      <a:pPr algn="ctr"/>
                      <a:endParaRPr lang="mn-MN" sz="2000" b="1" dirty="0" smtClean="0">
                        <a:solidFill>
                          <a:schemeClr val="tx2"/>
                        </a:solidFill>
                        <a:latin typeface="Times New Roman" panose="02020603050405020304" pitchFamily="18" charset="0"/>
                        <a:cs typeface="Times New Roman" panose="02020603050405020304" pitchFamily="18" charset="0"/>
                      </a:endParaRPr>
                    </a:p>
                    <a:p>
                      <a:pPr algn="ctr"/>
                      <a:endParaRPr lang="en-US" sz="2000" b="1" dirty="0" smtClean="0">
                        <a:solidFill>
                          <a:schemeClr val="tx2"/>
                        </a:solidFill>
                        <a:latin typeface="Times New Roman" panose="02020603050405020304" pitchFamily="18" charset="0"/>
                        <a:cs typeface="Times New Roman" panose="02020603050405020304" pitchFamily="18" charset="0"/>
                      </a:endParaRPr>
                    </a:p>
                    <a:p>
                      <a:pPr algn="ctr"/>
                      <a:r>
                        <a:rPr lang="mn-MN" sz="2000" b="1" dirty="0" smtClean="0">
                          <a:solidFill>
                            <a:schemeClr val="tx2"/>
                          </a:solidFill>
                          <a:latin typeface="Times New Roman" panose="02020603050405020304" pitchFamily="18" charset="0"/>
                          <a:cs typeface="Times New Roman" panose="02020603050405020304" pitchFamily="18" charset="0"/>
                        </a:rPr>
                        <a:t>Нэгдмэл сонирхолтой этгээдийн</a:t>
                      </a:r>
                      <a:r>
                        <a:rPr lang="mn-MN" sz="2000" b="1" baseline="0" dirty="0" smtClean="0">
                          <a:solidFill>
                            <a:schemeClr val="tx2"/>
                          </a:solidFill>
                          <a:latin typeface="Times New Roman" panose="02020603050405020304" pitchFamily="18" charset="0"/>
                          <a:cs typeface="Times New Roman" panose="02020603050405020304" pitchFamily="18" charset="0"/>
                        </a:rPr>
                        <a:t> овог, нэр</a:t>
                      </a:r>
                      <a:endParaRPr lang="en-US" sz="2000" b="1" dirty="0">
                        <a:solidFill>
                          <a:schemeClr val="tx2"/>
                        </a:solidFill>
                        <a:latin typeface="Times New Roman" panose="02020603050405020304" pitchFamily="18" charset="0"/>
                        <a:cs typeface="Times New Roman" panose="02020603050405020304" pitchFamily="18" charset="0"/>
                      </a:endParaRPr>
                    </a:p>
                  </a:txBody>
                  <a:tcPr/>
                </a:tc>
                <a:tc rowSpan="2">
                  <a:txBody>
                    <a:bodyPr/>
                    <a:lstStyle/>
                    <a:p>
                      <a:pPr algn="ctr"/>
                      <a:endParaRPr lang="mn-MN" sz="2000" b="1" dirty="0" smtClean="0">
                        <a:solidFill>
                          <a:schemeClr val="tx2"/>
                        </a:solidFill>
                        <a:latin typeface="Times New Roman" panose="02020603050405020304" pitchFamily="18" charset="0"/>
                        <a:cs typeface="Times New Roman" panose="02020603050405020304" pitchFamily="18" charset="0"/>
                      </a:endParaRPr>
                    </a:p>
                    <a:p>
                      <a:pPr algn="ctr"/>
                      <a:endParaRPr lang="en-US" sz="2000" b="1" dirty="0" smtClean="0">
                        <a:solidFill>
                          <a:schemeClr val="tx2"/>
                        </a:solidFill>
                        <a:latin typeface="Times New Roman" panose="02020603050405020304" pitchFamily="18" charset="0"/>
                        <a:cs typeface="Times New Roman" panose="02020603050405020304" pitchFamily="18" charset="0"/>
                      </a:endParaRPr>
                    </a:p>
                    <a:p>
                      <a:pPr algn="ctr"/>
                      <a:r>
                        <a:rPr lang="mn-MN" sz="2000" b="1" dirty="0" smtClean="0">
                          <a:solidFill>
                            <a:schemeClr val="tx2"/>
                          </a:solidFill>
                          <a:latin typeface="Times New Roman" panose="02020603050405020304" pitchFamily="18" charset="0"/>
                          <a:cs typeface="Times New Roman" panose="02020603050405020304" pitchFamily="18" charset="0"/>
                        </a:rPr>
                        <a:t>Эрхэлж буй</a:t>
                      </a:r>
                      <a:r>
                        <a:rPr lang="mn-MN" sz="2000" b="1" baseline="0" dirty="0" smtClean="0">
                          <a:solidFill>
                            <a:schemeClr val="tx2"/>
                          </a:solidFill>
                          <a:latin typeface="Times New Roman" panose="02020603050405020304" pitchFamily="18" charset="0"/>
                          <a:cs typeface="Times New Roman" panose="02020603050405020304" pitchFamily="18" charset="0"/>
                        </a:rPr>
                        <a:t> албан тушаал</a:t>
                      </a:r>
                      <a:endParaRPr lang="en-US" sz="2000" b="1" dirty="0">
                        <a:solidFill>
                          <a:schemeClr val="tx2"/>
                        </a:solidFill>
                        <a:latin typeface="Times New Roman" panose="02020603050405020304" pitchFamily="18" charset="0"/>
                        <a:cs typeface="Times New Roman" panose="02020603050405020304" pitchFamily="18" charset="0"/>
                      </a:endParaRPr>
                    </a:p>
                  </a:txBody>
                  <a:tcPr/>
                </a:tc>
                <a:tc gridSpan="3">
                  <a:txBody>
                    <a:bodyPr/>
                    <a:lstStyle/>
                    <a:p>
                      <a:pPr algn="ctr"/>
                      <a:r>
                        <a:rPr lang="mn-MN" sz="2000" b="1" dirty="0" smtClean="0">
                          <a:solidFill>
                            <a:schemeClr val="tx2"/>
                          </a:solidFill>
                          <a:latin typeface="Times New Roman" panose="02020603050405020304" pitchFamily="18" charset="0"/>
                          <a:cs typeface="Times New Roman" panose="02020603050405020304" pitchFamily="18" charset="0"/>
                        </a:rPr>
                        <a:t>Эзэмшиж буй хувьцааны тоо</a:t>
                      </a:r>
                      <a:endParaRPr lang="en-US" sz="2000" b="1" dirty="0">
                        <a:solidFill>
                          <a:schemeClr val="tx2"/>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1963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endParaRPr lang="mn-MN" sz="2000" b="1" dirty="0" smtClean="0">
                        <a:solidFill>
                          <a:schemeClr val="tx2"/>
                        </a:solidFill>
                        <a:latin typeface="Times New Roman" panose="02020603050405020304" pitchFamily="18" charset="0"/>
                        <a:cs typeface="Times New Roman" panose="02020603050405020304" pitchFamily="18" charset="0"/>
                      </a:endParaRPr>
                    </a:p>
                    <a:p>
                      <a:pPr algn="ctr"/>
                      <a:r>
                        <a:rPr lang="mn-MN" sz="2000" b="1" dirty="0" smtClean="0">
                          <a:solidFill>
                            <a:schemeClr val="tx2"/>
                          </a:solidFill>
                          <a:latin typeface="Times New Roman" panose="02020603050405020304" pitchFamily="18" charset="0"/>
                          <a:cs typeface="Times New Roman" panose="02020603050405020304" pitchFamily="18" charset="0"/>
                        </a:rPr>
                        <a:t>Тоо ширхэг</a:t>
                      </a:r>
                      <a:endParaRPr lang="en-US" sz="2000" b="1" dirty="0">
                        <a:solidFill>
                          <a:schemeClr val="tx2"/>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mn-MN" sz="2000" b="1" dirty="0" smtClean="0">
                          <a:solidFill>
                            <a:schemeClr val="tx2"/>
                          </a:solidFill>
                          <a:latin typeface="Times New Roman" panose="02020603050405020304" pitchFamily="18" charset="0"/>
                          <a:cs typeface="Times New Roman" panose="02020603050405020304" pitchFamily="18" charset="0"/>
                        </a:rPr>
                        <a:t>Нийт хувьцааны хэдэн хувь болох</a:t>
                      </a:r>
                      <a:endParaRPr lang="en-US" sz="2000" b="1"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mn-MN" sz="2000" b="1" dirty="0" smtClean="0">
                          <a:solidFill>
                            <a:schemeClr val="tx2"/>
                          </a:solidFill>
                          <a:latin typeface="Times New Roman" panose="02020603050405020304" pitchFamily="18" charset="0"/>
                          <a:cs typeface="Times New Roman" panose="02020603050405020304" pitchFamily="18" charset="0"/>
                        </a:rPr>
                        <a:t>Энэ</a:t>
                      </a:r>
                      <a:r>
                        <a:rPr lang="mn-MN" sz="2000" b="1" baseline="0" dirty="0" smtClean="0">
                          <a:solidFill>
                            <a:schemeClr val="tx2"/>
                          </a:solidFill>
                          <a:latin typeface="Times New Roman" panose="02020603050405020304" pitchFamily="18" charset="0"/>
                          <a:cs typeface="Times New Roman" panose="02020603050405020304" pitchFamily="18" charset="0"/>
                        </a:rPr>
                        <a:t> хувьд хүрсэн огноо</a:t>
                      </a:r>
                      <a:endParaRPr lang="en-US" sz="2000" b="1"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723900">
                <a:tc>
                  <a:txBody>
                    <a:bodyPr/>
                    <a:lstStyle/>
                    <a:p>
                      <a:pPr algn="ctr"/>
                      <a:r>
                        <a:rPr lang="mn-MN" sz="2000" b="1" dirty="0" smtClean="0">
                          <a:solidFill>
                            <a:schemeClr val="tx2"/>
                          </a:solidFill>
                          <a:latin typeface="Times New Roman" panose="02020603050405020304" pitchFamily="18" charset="0"/>
                          <a:cs typeface="Times New Roman" panose="02020603050405020304" pitchFamily="18" charset="0"/>
                        </a:rPr>
                        <a:t>1</a:t>
                      </a:r>
                      <a:endParaRPr lang="en-US" sz="2000" b="1"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mn-MN" sz="2000" b="1" dirty="0" smtClean="0">
                          <a:solidFill>
                            <a:schemeClr val="tx2"/>
                          </a:solidFill>
                          <a:latin typeface="Times New Roman" panose="02020603050405020304" pitchFamily="18" charset="0"/>
                          <a:cs typeface="Times New Roman" panose="02020603050405020304" pitchFamily="18" charset="0"/>
                        </a:rPr>
                        <a:t>Дэшзэвэгийн Зоригт</a:t>
                      </a:r>
                    </a:p>
                    <a:p>
                      <a:pPr algn="ctr"/>
                      <a:endParaRPr lang="en-US" sz="2000" b="1"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mn-MN" sz="2000" b="1" dirty="0" smtClean="0">
                          <a:solidFill>
                            <a:schemeClr val="tx2"/>
                          </a:solidFill>
                          <a:latin typeface="Times New Roman" panose="02020603050405020304" pitchFamily="18" charset="0"/>
                          <a:cs typeface="Times New Roman" panose="02020603050405020304" pitchFamily="18" charset="0"/>
                        </a:rPr>
                        <a:t>Иргэн</a:t>
                      </a:r>
                      <a:endParaRPr lang="en-US" sz="2000" b="1"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mn-MN" sz="2000" b="1" dirty="0" smtClean="0">
                          <a:solidFill>
                            <a:schemeClr val="tx2"/>
                          </a:solidFill>
                          <a:latin typeface="Times New Roman" panose="02020603050405020304" pitchFamily="18" charset="0"/>
                          <a:cs typeface="Times New Roman" panose="02020603050405020304" pitchFamily="18" charset="0"/>
                        </a:rPr>
                        <a:t>42 530 145</a:t>
                      </a:r>
                      <a:endParaRPr lang="en-US" sz="2000" b="1" dirty="0">
                        <a:solidFill>
                          <a:schemeClr val="tx2"/>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mn-MN" sz="2000" b="1" dirty="0" smtClean="0">
                          <a:solidFill>
                            <a:schemeClr val="tx2"/>
                          </a:solidFill>
                          <a:latin typeface="Times New Roman" panose="02020603050405020304" pitchFamily="18" charset="0"/>
                          <a:cs typeface="Times New Roman" panose="02020603050405020304" pitchFamily="18" charset="0"/>
                        </a:rPr>
                        <a:t>54.1%</a:t>
                      </a:r>
                      <a:endParaRPr lang="en-US" sz="2000" b="1"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mn-MN" sz="2000" b="1" dirty="0" smtClean="0">
                          <a:solidFill>
                            <a:schemeClr val="tx2"/>
                          </a:solidFill>
                          <a:latin typeface="Times New Roman" panose="02020603050405020304" pitchFamily="18" charset="0"/>
                          <a:cs typeface="Times New Roman" panose="02020603050405020304" pitchFamily="18" charset="0"/>
                        </a:rPr>
                        <a:t>2018.02.15</a:t>
                      </a:r>
                      <a:endParaRPr lang="en-US" sz="2000" b="1"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r>
              <a:tr h="685800">
                <a:tc>
                  <a:txBody>
                    <a:bodyPr/>
                    <a:lstStyle/>
                    <a:p>
                      <a:pPr algn="ctr"/>
                      <a:r>
                        <a:rPr lang="mn-MN" sz="2000" b="1" dirty="0" smtClean="0">
                          <a:solidFill>
                            <a:schemeClr val="tx2"/>
                          </a:solidFill>
                          <a:latin typeface="Times New Roman" panose="02020603050405020304" pitchFamily="18" charset="0"/>
                          <a:cs typeface="Times New Roman" panose="02020603050405020304" pitchFamily="18" charset="0"/>
                        </a:rPr>
                        <a:t>2</a:t>
                      </a:r>
                      <a:endParaRPr lang="en-US" sz="2000" b="1"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mn-MN" sz="2000" b="1" dirty="0" smtClean="0">
                          <a:solidFill>
                            <a:schemeClr val="tx2"/>
                          </a:solidFill>
                          <a:latin typeface="Times New Roman" panose="02020603050405020304" pitchFamily="18" charset="0"/>
                          <a:cs typeface="Times New Roman" panose="02020603050405020304" pitchFamily="18" charset="0"/>
                        </a:rPr>
                        <a:t>Дугаржавын</a:t>
                      </a:r>
                      <a:r>
                        <a:rPr lang="mn-MN" sz="2000" b="1" baseline="0" dirty="0" smtClean="0">
                          <a:solidFill>
                            <a:schemeClr val="tx2"/>
                          </a:solidFill>
                          <a:latin typeface="Times New Roman" panose="02020603050405020304" pitchFamily="18" charset="0"/>
                          <a:cs typeface="Times New Roman" panose="02020603050405020304" pitchFamily="18" charset="0"/>
                        </a:rPr>
                        <a:t> Оюунсүрэн</a:t>
                      </a:r>
                      <a:endParaRPr lang="en-US" sz="2000" b="1"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mn-MN" sz="2000" b="1" dirty="0" smtClean="0">
                          <a:solidFill>
                            <a:schemeClr val="tx2"/>
                          </a:solidFill>
                          <a:latin typeface="Times New Roman" panose="02020603050405020304" pitchFamily="18" charset="0"/>
                          <a:cs typeface="Times New Roman" panose="02020603050405020304" pitchFamily="18" charset="0"/>
                        </a:rPr>
                        <a:t>“АСУ” сургуулийн</a:t>
                      </a:r>
                      <a:r>
                        <a:rPr lang="mn-MN" sz="2000" b="1" baseline="0" dirty="0" smtClean="0">
                          <a:solidFill>
                            <a:schemeClr val="tx2"/>
                          </a:solidFill>
                          <a:latin typeface="Times New Roman" panose="02020603050405020304" pitchFamily="18" charset="0"/>
                          <a:cs typeface="Times New Roman" panose="02020603050405020304" pitchFamily="18" charset="0"/>
                        </a:rPr>
                        <a:t> захирал</a:t>
                      </a:r>
                      <a:endParaRPr lang="en-US" sz="2000" b="1"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mn-MN" sz="2000" b="1" dirty="0" smtClean="0">
                          <a:solidFill>
                            <a:schemeClr val="tx2"/>
                          </a:solidFill>
                          <a:latin typeface="Times New Roman" panose="02020603050405020304" pitchFamily="18" charset="0"/>
                          <a:cs typeface="Times New Roman" panose="02020603050405020304" pitchFamily="18" charset="0"/>
                        </a:rPr>
                        <a:t>23 460</a:t>
                      </a:r>
                      <a:r>
                        <a:rPr lang="mn-MN" sz="2000" b="1" baseline="0" dirty="0" smtClean="0">
                          <a:solidFill>
                            <a:schemeClr val="tx2"/>
                          </a:solidFill>
                          <a:latin typeface="Times New Roman" panose="02020603050405020304" pitchFamily="18" charset="0"/>
                          <a:cs typeface="Times New Roman" panose="02020603050405020304" pitchFamily="18" charset="0"/>
                        </a:rPr>
                        <a:t> 015</a:t>
                      </a:r>
                      <a:endParaRPr lang="en-US" sz="2000" b="1" dirty="0">
                        <a:solidFill>
                          <a:schemeClr val="tx2"/>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mn-MN" sz="2000" b="1" dirty="0" smtClean="0">
                          <a:solidFill>
                            <a:schemeClr val="tx2"/>
                          </a:solidFill>
                          <a:latin typeface="Times New Roman" panose="02020603050405020304" pitchFamily="18" charset="0"/>
                          <a:cs typeface="Times New Roman" panose="02020603050405020304" pitchFamily="18" charset="0"/>
                        </a:rPr>
                        <a:t>29.8%</a:t>
                      </a:r>
                      <a:endParaRPr lang="en-US" sz="2000" b="1"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mn-MN" sz="2000" b="1" smtClean="0">
                          <a:solidFill>
                            <a:schemeClr val="tx2"/>
                          </a:solidFill>
                          <a:latin typeface="Times New Roman" panose="02020603050405020304" pitchFamily="18" charset="0"/>
                          <a:cs typeface="Times New Roman" panose="02020603050405020304" pitchFamily="18" charset="0"/>
                        </a:rPr>
                        <a:t>2018.02.15</a:t>
                      </a:r>
                      <a:endParaRPr lang="en-US" sz="2000" b="1"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r>
              <a:tr h="670560">
                <a:tc gridSpan="2">
                  <a:txBody>
                    <a:bodyPr/>
                    <a:lstStyle/>
                    <a:p>
                      <a:pPr algn="ctr"/>
                      <a:endParaRPr lang="mn-MN" sz="2000" b="1" dirty="0" smtClean="0">
                        <a:solidFill>
                          <a:schemeClr val="tx2"/>
                        </a:solidFill>
                        <a:latin typeface="Times New Roman" panose="02020603050405020304" pitchFamily="18" charset="0"/>
                        <a:cs typeface="Times New Roman" panose="02020603050405020304" pitchFamily="18" charset="0"/>
                      </a:endParaRPr>
                    </a:p>
                    <a:p>
                      <a:pPr algn="ctr"/>
                      <a:r>
                        <a:rPr lang="mn-MN" sz="2000" b="1" dirty="0" smtClean="0">
                          <a:solidFill>
                            <a:schemeClr val="tx2"/>
                          </a:solidFill>
                          <a:latin typeface="Times New Roman" panose="02020603050405020304" pitchFamily="18" charset="0"/>
                          <a:cs typeface="Times New Roman" panose="02020603050405020304" pitchFamily="18" charset="0"/>
                        </a:rPr>
                        <a:t>Нийт </a:t>
                      </a:r>
                    </a:p>
                    <a:p>
                      <a:pPr algn="ctr"/>
                      <a:endParaRPr lang="en-US" sz="2000" b="1" dirty="0">
                        <a:solidFill>
                          <a:schemeClr val="tx2"/>
                        </a:solidFill>
                        <a:latin typeface="Times New Roman" panose="02020603050405020304" pitchFamily="18" charset="0"/>
                        <a:cs typeface="Times New Roman" panose="02020603050405020304" pitchFamily="18" charset="0"/>
                      </a:endParaRPr>
                    </a:p>
                  </a:txBody>
                  <a:tcPr/>
                </a:tc>
                <a:tc hMerge="1">
                  <a:txBody>
                    <a:bodyPr/>
                    <a:lstStyle/>
                    <a:p>
                      <a:pPr algn="ctr"/>
                      <a:endParaRPr lang="en-US" sz="2000" b="1"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endParaRPr lang="en-US" sz="2000" b="1"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endParaRPr lang="mn-MN" sz="2000" b="1" dirty="0" smtClean="0">
                        <a:solidFill>
                          <a:schemeClr val="tx2"/>
                        </a:solidFill>
                        <a:latin typeface="Times New Roman" panose="02020603050405020304" pitchFamily="18" charset="0"/>
                        <a:cs typeface="Times New Roman" panose="02020603050405020304" pitchFamily="18" charset="0"/>
                      </a:endParaRPr>
                    </a:p>
                    <a:p>
                      <a:pPr algn="ctr"/>
                      <a:r>
                        <a:rPr lang="mn-MN" sz="2000" b="1" dirty="0" smtClean="0">
                          <a:solidFill>
                            <a:schemeClr val="tx2"/>
                          </a:solidFill>
                          <a:latin typeface="Times New Roman" panose="02020603050405020304" pitchFamily="18" charset="0"/>
                          <a:cs typeface="Times New Roman" panose="02020603050405020304" pitchFamily="18" charset="0"/>
                        </a:rPr>
                        <a:t>65 990 160</a:t>
                      </a:r>
                      <a:endParaRPr lang="en-US" sz="2000" b="1" dirty="0">
                        <a:solidFill>
                          <a:schemeClr val="tx2"/>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endParaRPr lang="mn-MN" sz="2000" b="1" dirty="0" smtClean="0">
                        <a:solidFill>
                          <a:schemeClr val="tx2"/>
                        </a:solidFill>
                        <a:latin typeface="Times New Roman" panose="02020603050405020304" pitchFamily="18" charset="0"/>
                        <a:cs typeface="Times New Roman" panose="02020603050405020304" pitchFamily="18" charset="0"/>
                      </a:endParaRPr>
                    </a:p>
                    <a:p>
                      <a:pPr algn="ctr"/>
                      <a:r>
                        <a:rPr lang="mn-MN" sz="2000" b="1" dirty="0" smtClean="0">
                          <a:solidFill>
                            <a:schemeClr val="tx2"/>
                          </a:solidFill>
                          <a:latin typeface="Times New Roman" panose="02020603050405020304" pitchFamily="18" charset="0"/>
                          <a:cs typeface="Times New Roman" panose="02020603050405020304" pitchFamily="18" charset="0"/>
                        </a:rPr>
                        <a:t>83.9%</a:t>
                      </a:r>
                      <a:endParaRPr lang="en-US" sz="2000" b="1"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2000" b="1"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r>
            </a:tbl>
          </a:graphicData>
        </a:graphic>
      </p:graphicFrame>
      <p:sp>
        <p:nvSpPr>
          <p:cNvPr id="7" name="Slide Number Placeholder 6"/>
          <p:cNvSpPr>
            <a:spLocks noGrp="1"/>
          </p:cNvSpPr>
          <p:nvPr>
            <p:ph type="sldNum" sz="quarter" idx="12"/>
          </p:nvPr>
        </p:nvSpPr>
        <p:spPr/>
        <p:txBody>
          <a:bodyPr/>
          <a:lstStyle/>
          <a:p>
            <a:fld id="{86CB4B4D-7CA3-9044-876B-883B54F8677D}" type="slidenum">
              <a:rPr lang="en-US" smtClean="0"/>
              <a:t>21</a:t>
            </a:fld>
            <a:endParaRPr lang="en-US"/>
          </a:p>
        </p:txBody>
      </p:sp>
    </p:spTree>
    <p:extLst>
      <p:ext uri="{BB962C8B-B14F-4D97-AF65-F5344CB8AC3E}">
        <p14:creationId xmlns:p14="http://schemas.microsoft.com/office/powerpoint/2010/main" val="3882323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7"/>
            <a:ext cx="11704320" cy="1285804"/>
          </a:xfrm>
        </p:spPr>
        <p:txBody>
          <a:bodyPr>
            <a:normAutofit fontScale="90000"/>
          </a:bodyPr>
          <a:lstStyle/>
          <a:p>
            <a:r>
              <a:rPr lang="mn-MN" sz="2800" b="1" dirty="0" smtClean="0">
                <a:solidFill>
                  <a:srgbClr val="FF5050"/>
                </a:solidFill>
                <a:latin typeface="Times New Roman" panose="02020603050405020304" pitchFamily="18" charset="0"/>
                <a:cs typeface="Times New Roman" panose="02020603050405020304" pitchFamily="18" charset="0"/>
              </a:rPr>
              <a:t>ХУВЬЦАА ЭЗЭМШИГЧИД</a:t>
            </a:r>
            <a:br>
              <a:rPr lang="mn-MN" sz="2800" b="1" dirty="0" smtClean="0">
                <a:solidFill>
                  <a:srgbClr val="FF5050"/>
                </a:solidFill>
                <a:latin typeface="Times New Roman" panose="02020603050405020304" pitchFamily="18" charset="0"/>
                <a:cs typeface="Times New Roman" panose="02020603050405020304" pitchFamily="18" charset="0"/>
              </a:rPr>
            </a:br>
            <a:r>
              <a:rPr lang="mn-MN" sz="2800" b="1" dirty="0" smtClean="0">
                <a:solidFill>
                  <a:srgbClr val="FF5050"/>
                </a:solidFill>
                <a:latin typeface="Times New Roman" panose="02020603050405020304" pitchFamily="18" charset="0"/>
                <a:cs typeface="Times New Roman" panose="02020603050405020304" pitchFamily="18" charset="0"/>
              </a:rPr>
              <a:t/>
            </a:r>
            <a:br>
              <a:rPr lang="mn-MN" sz="2800" b="1" dirty="0" smtClean="0">
                <a:solidFill>
                  <a:srgbClr val="FF5050"/>
                </a:solidFill>
                <a:latin typeface="Times New Roman" panose="02020603050405020304" pitchFamily="18" charset="0"/>
                <a:cs typeface="Times New Roman" panose="02020603050405020304" pitchFamily="18" charset="0"/>
              </a:rPr>
            </a:br>
            <a:r>
              <a:rPr lang="mn-MN" sz="2800" b="1" dirty="0" smtClean="0">
                <a:solidFill>
                  <a:srgbClr val="FF5050"/>
                </a:solidFill>
                <a:latin typeface="Times New Roman" panose="02020603050405020304" pitchFamily="18" charset="0"/>
                <a:cs typeface="Times New Roman" panose="02020603050405020304" pitchFamily="18" charset="0"/>
              </a:rPr>
              <a:t>ХУВЬЦААНЫ 4%-ИАС ДЭЭШ БАГЦЫГ ЭЗЭМШИГЧИД</a:t>
            </a:r>
            <a:endParaRPr lang="en-US" sz="2800" b="1" dirty="0">
              <a:solidFill>
                <a:srgbClr val="FF5050"/>
              </a:solidFill>
              <a:latin typeface="Times New Roman" panose="02020603050405020304" pitchFamily="18" charset="0"/>
              <a:cs typeface="Times New Roman" panose="02020603050405020304" pitchFamily="18" charset="0"/>
            </a:endParaRPr>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3586179199"/>
              </p:ext>
            </p:extLst>
          </p:nvPr>
        </p:nvGraphicFramePr>
        <p:xfrm>
          <a:off x="406400" y="2667000"/>
          <a:ext cx="8153400" cy="640080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86CB4B4D-7CA3-9044-876B-883B54F8677D}" type="slidenum">
              <a:rPr lang="en-US" smtClean="0"/>
              <a:t>22</a:t>
            </a:fld>
            <a:endParaRPr lang="en-US"/>
          </a:p>
        </p:txBody>
      </p:sp>
      <p:sp>
        <p:nvSpPr>
          <p:cNvPr id="13" name="TextBox 12"/>
          <p:cNvSpPr txBox="1"/>
          <p:nvPr/>
        </p:nvSpPr>
        <p:spPr>
          <a:xfrm>
            <a:off x="8712200" y="2895600"/>
            <a:ext cx="3886200" cy="5016758"/>
          </a:xfrm>
          <a:prstGeom prst="rect">
            <a:avLst/>
          </a:prstGeom>
          <a:noFill/>
        </p:spPr>
        <p:txBody>
          <a:bodyPr wrap="square" rtlCol="0">
            <a:spAutoFit/>
          </a:bodyPr>
          <a:lstStyle/>
          <a:p>
            <a:endParaRPr lang="mn-MN" sz="2000" b="1" dirty="0" smtClean="0">
              <a:latin typeface="Times New Roman" panose="02020603050405020304" pitchFamily="18" charset="0"/>
              <a:cs typeface="Times New Roman" panose="02020603050405020304" pitchFamily="18" charset="0"/>
            </a:endParaRPr>
          </a:p>
          <a:p>
            <a:endParaRPr lang="mn-MN" sz="2000" b="1" dirty="0">
              <a:latin typeface="Times New Roman" panose="02020603050405020304" pitchFamily="18" charset="0"/>
              <a:cs typeface="Times New Roman" panose="02020603050405020304" pitchFamily="18" charset="0"/>
            </a:endParaRPr>
          </a:p>
          <a:p>
            <a:endParaRPr lang="mn-MN" sz="2000" b="1" dirty="0" smtClean="0">
              <a:latin typeface="Times New Roman" panose="02020603050405020304" pitchFamily="18" charset="0"/>
              <a:cs typeface="Times New Roman" panose="02020603050405020304" pitchFamily="18" charset="0"/>
            </a:endParaRPr>
          </a:p>
          <a:p>
            <a:r>
              <a:rPr lang="mn-MN" sz="2400" dirty="0" smtClean="0">
                <a:solidFill>
                  <a:schemeClr val="tx2"/>
                </a:solidFill>
                <a:latin typeface="Times New Roman" panose="02020603050405020304" pitchFamily="18" charset="0"/>
                <a:cs typeface="Times New Roman" panose="02020603050405020304" pitchFamily="18" charset="0"/>
              </a:rPr>
              <a:t>НИЙТ ХУВЬЦААНЫ ТОО</a:t>
            </a:r>
          </a:p>
          <a:p>
            <a:endParaRPr lang="mn-MN" sz="2000" b="1" dirty="0" smtClean="0">
              <a:solidFill>
                <a:schemeClr val="tx2"/>
              </a:solidFill>
              <a:latin typeface="Times New Roman" panose="02020603050405020304" pitchFamily="18" charset="0"/>
              <a:cs typeface="Times New Roman" panose="02020603050405020304" pitchFamily="18" charset="0"/>
            </a:endParaRPr>
          </a:p>
          <a:p>
            <a:r>
              <a:rPr lang="mn-MN" sz="2400" b="1" dirty="0" smtClean="0">
                <a:solidFill>
                  <a:schemeClr val="tx2"/>
                </a:solidFill>
                <a:latin typeface="Times New Roman" panose="02020603050405020304" pitchFamily="18" charset="0"/>
                <a:cs typeface="Times New Roman" panose="02020603050405020304" pitchFamily="18" charset="0"/>
              </a:rPr>
              <a:t>78 543 001</a:t>
            </a:r>
          </a:p>
          <a:p>
            <a:endParaRPr lang="mn-MN" sz="2000" b="1" dirty="0" smtClean="0">
              <a:solidFill>
                <a:schemeClr val="tx2"/>
              </a:solidFill>
              <a:latin typeface="Times New Roman" panose="02020603050405020304" pitchFamily="18" charset="0"/>
              <a:cs typeface="Times New Roman" panose="02020603050405020304" pitchFamily="18" charset="0"/>
            </a:endParaRPr>
          </a:p>
          <a:p>
            <a:r>
              <a:rPr lang="mn-MN" sz="2400" dirty="0" smtClean="0">
                <a:solidFill>
                  <a:schemeClr val="tx2"/>
                </a:solidFill>
                <a:latin typeface="Times New Roman" panose="02020603050405020304" pitchFamily="18" charset="0"/>
                <a:cs typeface="Times New Roman" panose="02020603050405020304" pitchFamily="18" charset="0"/>
              </a:rPr>
              <a:t>НИЙТ ХУВЬЦАА ЭЗЭМШИГЧДИЙН ТОО</a:t>
            </a:r>
          </a:p>
          <a:p>
            <a:r>
              <a:rPr lang="mn-MN" sz="2400" b="1" dirty="0" smtClean="0">
                <a:solidFill>
                  <a:schemeClr val="tx2"/>
                </a:solidFill>
                <a:latin typeface="Times New Roman" panose="02020603050405020304" pitchFamily="18" charset="0"/>
                <a:cs typeface="Times New Roman" panose="02020603050405020304" pitchFamily="18" charset="0"/>
              </a:rPr>
              <a:t>923 </a:t>
            </a:r>
          </a:p>
          <a:p>
            <a:r>
              <a:rPr lang="mn-MN" sz="2000" dirty="0" smtClean="0">
                <a:solidFill>
                  <a:schemeClr val="tx2"/>
                </a:solidFill>
                <a:latin typeface="Times New Roman" panose="02020603050405020304" pitchFamily="18" charset="0"/>
                <a:cs typeface="Times New Roman" panose="02020603050405020304" pitchFamily="18" charset="0"/>
              </a:rPr>
              <a:t>/201</a:t>
            </a:r>
            <a:r>
              <a:rPr lang="en-US" sz="2000" dirty="0" smtClean="0">
                <a:solidFill>
                  <a:schemeClr val="tx2"/>
                </a:solidFill>
                <a:latin typeface="Times New Roman" panose="02020603050405020304" pitchFamily="18" charset="0"/>
                <a:cs typeface="Times New Roman" panose="02020603050405020304" pitchFamily="18" charset="0"/>
              </a:rPr>
              <a:t>8</a:t>
            </a:r>
            <a:r>
              <a:rPr lang="mn-MN" sz="2000" dirty="0" smtClean="0">
                <a:solidFill>
                  <a:schemeClr val="tx2"/>
                </a:solidFill>
                <a:latin typeface="Times New Roman" panose="02020603050405020304" pitchFamily="18" charset="0"/>
                <a:cs typeface="Times New Roman" panose="02020603050405020304" pitchFamily="18" charset="0"/>
              </a:rPr>
              <a:t>.</a:t>
            </a:r>
            <a:r>
              <a:rPr lang="en-US" sz="2000" dirty="0" smtClean="0">
                <a:solidFill>
                  <a:schemeClr val="tx2"/>
                </a:solidFill>
                <a:latin typeface="Times New Roman" panose="02020603050405020304" pitchFamily="18" charset="0"/>
                <a:cs typeface="Times New Roman" panose="02020603050405020304" pitchFamily="18" charset="0"/>
              </a:rPr>
              <a:t>02</a:t>
            </a:r>
            <a:r>
              <a:rPr lang="mn-MN" sz="2000" dirty="0" smtClean="0">
                <a:solidFill>
                  <a:schemeClr val="tx2"/>
                </a:solidFill>
                <a:latin typeface="Times New Roman" panose="02020603050405020304" pitchFamily="18" charset="0"/>
                <a:cs typeface="Times New Roman" panose="02020603050405020304" pitchFamily="18" charset="0"/>
              </a:rPr>
              <a:t>.</a:t>
            </a:r>
            <a:r>
              <a:rPr lang="en-US" sz="2000" dirty="0" smtClean="0">
                <a:solidFill>
                  <a:schemeClr val="tx2"/>
                </a:solidFill>
                <a:latin typeface="Times New Roman" panose="02020603050405020304" pitchFamily="18" charset="0"/>
                <a:cs typeface="Times New Roman" panose="02020603050405020304" pitchFamily="18" charset="0"/>
              </a:rPr>
              <a:t>15</a:t>
            </a:r>
            <a:r>
              <a:rPr lang="mn-MN" sz="2000" dirty="0" smtClean="0">
                <a:solidFill>
                  <a:schemeClr val="tx2"/>
                </a:solidFill>
                <a:latin typeface="Times New Roman" panose="02020603050405020304" pitchFamily="18" charset="0"/>
                <a:cs typeface="Times New Roman" panose="02020603050405020304" pitchFamily="18" charset="0"/>
              </a:rPr>
              <a:t>-н</a:t>
            </a:r>
            <a:r>
              <a:rPr lang="mn-MN" sz="2000" dirty="0">
                <a:solidFill>
                  <a:schemeClr val="tx2"/>
                </a:solidFill>
                <a:latin typeface="Times New Roman" panose="02020603050405020304" pitchFamily="18" charset="0"/>
                <a:cs typeface="Times New Roman" panose="02020603050405020304" pitchFamily="18" charset="0"/>
              </a:rPr>
              <a:t>ы</a:t>
            </a:r>
            <a:r>
              <a:rPr lang="mn-MN" sz="2000" dirty="0" smtClean="0">
                <a:solidFill>
                  <a:schemeClr val="tx2"/>
                </a:solidFill>
                <a:latin typeface="Times New Roman" panose="02020603050405020304" pitchFamily="18" charset="0"/>
                <a:cs typeface="Times New Roman" panose="02020603050405020304" pitchFamily="18" charset="0"/>
              </a:rPr>
              <a:t> байдлаар/</a:t>
            </a:r>
          </a:p>
          <a:p>
            <a:endParaRPr lang="mn-MN" sz="2000" dirty="0">
              <a:latin typeface="Times New Roman" panose="02020603050405020304" pitchFamily="18" charset="0"/>
              <a:cs typeface="Times New Roman" panose="02020603050405020304" pitchFamily="18" charset="0"/>
            </a:endParaRPr>
          </a:p>
          <a:p>
            <a:endParaRPr lang="mn-MN" sz="2000" dirty="0" smtClean="0">
              <a:latin typeface="Times New Roman" panose="02020603050405020304" pitchFamily="18" charset="0"/>
              <a:cs typeface="Times New Roman" panose="02020603050405020304" pitchFamily="18" charset="0"/>
            </a:endParaRPr>
          </a:p>
          <a:p>
            <a:endParaRPr lang="mn-MN"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9164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7"/>
            <a:ext cx="11704320" cy="1133404"/>
          </a:xfrm>
        </p:spPr>
        <p:txBody>
          <a:bodyPr>
            <a:normAutofit/>
          </a:bodyPr>
          <a:lstStyle/>
          <a:p>
            <a:r>
              <a:rPr lang="mn-MN" sz="2800" b="1" dirty="0" smtClean="0">
                <a:solidFill>
                  <a:srgbClr val="FF5050"/>
                </a:solidFill>
                <a:latin typeface="Times New Roman" panose="02020603050405020304" pitchFamily="18" charset="0"/>
                <a:cs typeface="Times New Roman" panose="02020603050405020304" pitchFamily="18" charset="0"/>
              </a:rPr>
              <a:t>КОМПАНИЙН ЗАСАГЛАЛ</a:t>
            </a:r>
            <a:br>
              <a:rPr lang="mn-MN" sz="2800" b="1" dirty="0" smtClean="0">
                <a:solidFill>
                  <a:srgbClr val="FF5050"/>
                </a:solidFill>
                <a:latin typeface="Times New Roman" panose="02020603050405020304" pitchFamily="18" charset="0"/>
                <a:cs typeface="Times New Roman" panose="02020603050405020304" pitchFamily="18" charset="0"/>
              </a:rPr>
            </a:br>
            <a:r>
              <a:rPr lang="mn-MN" sz="2800" b="1" dirty="0" smtClean="0">
                <a:solidFill>
                  <a:srgbClr val="FF5050"/>
                </a:solidFill>
                <a:latin typeface="Times New Roman" panose="02020603050405020304" pitchFamily="18" charset="0"/>
                <a:cs typeface="Times New Roman" panose="02020603050405020304" pitchFamily="18" charset="0"/>
              </a:rPr>
              <a:t>ЗАСАГЛАЛЫН ТОГТОЛЦОО</a:t>
            </a:r>
            <a:endParaRPr lang="en-US" sz="2800" b="1" dirty="0">
              <a:solidFill>
                <a:srgbClr val="FF5050"/>
              </a:solidFill>
              <a:latin typeface="Times New Roman" panose="02020603050405020304" pitchFamily="18" charset="0"/>
              <a:cs typeface="Times New Roman" panose="02020603050405020304" pitchFamily="18" charset="0"/>
            </a:endParaRP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563174000"/>
              </p:ext>
            </p:extLst>
          </p:nvPr>
        </p:nvGraphicFramePr>
        <p:xfrm>
          <a:off x="635000" y="2362200"/>
          <a:ext cx="11871325" cy="693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86CB4B4D-7CA3-9044-876B-883B54F8677D}" type="slidenum">
              <a:rPr lang="en-US" smtClean="0"/>
              <a:t>23</a:t>
            </a:fld>
            <a:endParaRPr lang="en-US"/>
          </a:p>
        </p:txBody>
      </p:sp>
    </p:spTree>
    <p:extLst>
      <p:ext uri="{BB962C8B-B14F-4D97-AF65-F5344CB8AC3E}">
        <p14:creationId xmlns:p14="http://schemas.microsoft.com/office/powerpoint/2010/main" val="1199464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n-MN" sz="2800" b="1" dirty="0" smtClean="0">
                <a:solidFill>
                  <a:srgbClr val="FF5050"/>
                </a:solidFill>
                <a:latin typeface="Times New Roman" panose="02020603050405020304" pitchFamily="18" charset="0"/>
                <a:cs typeface="Times New Roman" panose="02020603050405020304" pitchFamily="18" charset="0"/>
              </a:rPr>
              <a:t>“ГЕРМЕС ЦЕНТР” ХК-ИЙН </a:t>
            </a:r>
            <a:br>
              <a:rPr lang="mn-MN" sz="2800" b="1" dirty="0" smtClean="0">
                <a:solidFill>
                  <a:srgbClr val="FF5050"/>
                </a:solidFill>
                <a:latin typeface="Times New Roman" panose="02020603050405020304" pitchFamily="18" charset="0"/>
                <a:cs typeface="Times New Roman" panose="02020603050405020304" pitchFamily="18" charset="0"/>
              </a:rPr>
            </a:br>
            <a:r>
              <a:rPr lang="mn-MN" sz="2800" b="1" dirty="0" smtClean="0">
                <a:solidFill>
                  <a:srgbClr val="FF5050"/>
                </a:solidFill>
                <a:latin typeface="Times New Roman" panose="02020603050405020304" pitchFamily="18" charset="0"/>
                <a:cs typeface="Times New Roman" panose="02020603050405020304" pitchFamily="18" charset="0"/>
              </a:rPr>
              <a:t>2018 ОНЫ ҮЙЛ АЖИЛЛАГААНЫ ЗОРИЛТ</a:t>
            </a:r>
            <a:endParaRPr lang="en-US" sz="2800" b="1" dirty="0">
              <a:solidFill>
                <a:srgbClr val="FF5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mn-MN" sz="2000" b="1" i="1" u="sng" dirty="0" smtClean="0">
                <a:solidFill>
                  <a:schemeClr val="tx2"/>
                </a:solidFill>
                <a:latin typeface="Times New Roman" panose="02020603050405020304" pitchFamily="18" charset="0"/>
                <a:cs typeface="Times New Roman" panose="02020603050405020304" pitchFamily="18" charset="0"/>
              </a:rPr>
              <a:t>Компанийн орлого</a:t>
            </a:r>
          </a:p>
          <a:p>
            <a:pPr marL="0" indent="0">
              <a:buNone/>
            </a:pPr>
            <a:r>
              <a:rPr lang="mn-MN" sz="2000" dirty="0" smtClean="0">
                <a:solidFill>
                  <a:schemeClr val="tx2"/>
                </a:solidFill>
                <a:latin typeface="Times New Roman" panose="02020603050405020304" pitchFamily="18" charset="0"/>
                <a:cs typeface="Times New Roman" panose="02020603050405020304" pitchFamily="18" charset="0"/>
              </a:rPr>
              <a:t>Тус компани нь 2018 оны эцэст 1,332.6 сая төгрөгийн цэвэр борлуулалтын орлоготой ажиллана</a:t>
            </a:r>
            <a:r>
              <a:rPr lang="mn-MN" sz="2000" dirty="0" smtClean="0">
                <a:latin typeface="Times New Roman" panose="02020603050405020304" pitchFamily="18" charset="0"/>
                <a:cs typeface="Times New Roman" panose="02020603050405020304" pitchFamily="18" charset="0"/>
              </a:rPr>
              <a:t>. </a:t>
            </a:r>
          </a:p>
          <a:p>
            <a:pPr marL="0" indent="0">
              <a:buNone/>
            </a:pPr>
            <a:endParaRPr lang="mn-MN" sz="2000" dirty="0" smtClean="0">
              <a:latin typeface="Times New Roman" panose="02020603050405020304" pitchFamily="18" charset="0"/>
              <a:cs typeface="Times New Roman" panose="02020603050405020304" pitchFamily="18" charset="0"/>
            </a:endParaRPr>
          </a:p>
          <a:p>
            <a:pPr marL="0" indent="0">
              <a:buNone/>
            </a:pPr>
            <a:r>
              <a:rPr lang="mn-MN" sz="2000" b="1" i="1" u="sng" dirty="0" smtClean="0">
                <a:solidFill>
                  <a:schemeClr val="tx2"/>
                </a:solidFill>
                <a:latin typeface="Times New Roman" panose="02020603050405020304" pitchFamily="18" charset="0"/>
                <a:cs typeface="Times New Roman" panose="02020603050405020304" pitchFamily="18" charset="0"/>
              </a:rPr>
              <a:t>Компанийн зарлага</a:t>
            </a:r>
          </a:p>
          <a:p>
            <a:pPr marL="0" indent="0">
              <a:buNone/>
            </a:pPr>
            <a:r>
              <a:rPr lang="mn-MN" sz="2000" dirty="0" smtClean="0">
                <a:solidFill>
                  <a:schemeClr val="tx2"/>
                </a:solidFill>
                <a:latin typeface="Times New Roman" panose="02020603050405020304" pitchFamily="18" charset="0"/>
                <a:cs typeface="Times New Roman" panose="02020603050405020304" pitchFamily="18" charset="0"/>
              </a:rPr>
              <a:t>Компанийн хэмжээгээр 2018 онд  төсөвлөснөөр 771.3 сая төгрөгийн зардалтай ажиллана. </a:t>
            </a:r>
          </a:p>
          <a:p>
            <a:pPr marL="0" indent="0">
              <a:buNone/>
            </a:pPr>
            <a:endParaRPr lang="mn-MN" sz="2000" dirty="0" smtClean="0">
              <a:solidFill>
                <a:schemeClr val="tx2"/>
              </a:solidFill>
              <a:latin typeface="Times New Roman" panose="02020603050405020304" pitchFamily="18" charset="0"/>
              <a:cs typeface="Times New Roman" panose="02020603050405020304" pitchFamily="18" charset="0"/>
            </a:endParaRPr>
          </a:p>
          <a:p>
            <a:pPr marL="0" indent="0">
              <a:buNone/>
            </a:pPr>
            <a:r>
              <a:rPr lang="mn-MN" sz="2000" b="1" i="1" u="sng" dirty="0" smtClean="0">
                <a:solidFill>
                  <a:schemeClr val="tx2"/>
                </a:solidFill>
                <a:latin typeface="Times New Roman" panose="02020603050405020304" pitchFamily="18" charset="0"/>
                <a:cs typeface="Times New Roman" panose="02020603050405020304" pitchFamily="18" charset="0"/>
              </a:rPr>
              <a:t>Компанийн ашиг</a:t>
            </a:r>
          </a:p>
          <a:p>
            <a:pPr marL="0" indent="0">
              <a:buNone/>
            </a:pPr>
            <a:r>
              <a:rPr lang="mn-MN" sz="2000" dirty="0" smtClean="0">
                <a:solidFill>
                  <a:schemeClr val="tx2"/>
                </a:solidFill>
                <a:latin typeface="Times New Roman" panose="02020603050405020304" pitchFamily="18" charset="0"/>
                <a:cs typeface="Times New Roman" panose="02020603050405020304" pitchFamily="18" charset="0"/>
              </a:rPr>
              <a:t>Татварын дараах цэвэр ашиг төсөвлөснөөр 658.3 сая төгрөг байна. </a:t>
            </a:r>
          </a:p>
          <a:p>
            <a:pPr marL="0" indent="0">
              <a:buNone/>
            </a:pPr>
            <a:endParaRPr lang="mn-MN" sz="2000" dirty="0" smtClean="0">
              <a:solidFill>
                <a:schemeClr val="tx2"/>
              </a:solidFill>
              <a:latin typeface="Times New Roman" panose="02020603050405020304" pitchFamily="18" charset="0"/>
              <a:cs typeface="Times New Roman" panose="02020603050405020304" pitchFamily="18" charset="0"/>
            </a:endParaRPr>
          </a:p>
          <a:p>
            <a:pPr marL="0" indent="0">
              <a:buNone/>
            </a:pPr>
            <a:r>
              <a:rPr lang="mn-MN" sz="2000" b="1" i="1" u="sng" dirty="0" smtClean="0">
                <a:solidFill>
                  <a:schemeClr val="tx2"/>
                </a:solidFill>
                <a:latin typeface="Times New Roman" panose="02020603050405020304" pitchFamily="18" charset="0"/>
                <a:cs typeface="Times New Roman" panose="02020603050405020304" pitchFamily="18" charset="0"/>
              </a:rPr>
              <a:t>Компанийн  нэгж хувьцаанд хуваарилах ашиг</a:t>
            </a:r>
          </a:p>
          <a:p>
            <a:pPr marL="0" indent="0">
              <a:buNone/>
            </a:pPr>
            <a:r>
              <a:rPr lang="mn-MN" sz="2000" dirty="0" smtClean="0">
                <a:solidFill>
                  <a:schemeClr val="tx2"/>
                </a:solidFill>
                <a:latin typeface="Times New Roman" panose="02020603050405020304" pitchFamily="18" charset="0"/>
                <a:cs typeface="Times New Roman" panose="02020603050405020304" pitchFamily="18" charset="0"/>
              </a:rPr>
              <a:t>“Гермес Центр” ХК-ийн нэгж хувьцаанд 8 төгрөг 38 мөнгөний ногдол ашиг оногдохоор төлөвлөсөн.</a:t>
            </a:r>
          </a:p>
          <a:p>
            <a:pPr marL="0" indent="0">
              <a:buNone/>
            </a:pPr>
            <a:endParaRPr lang="mn-MN" sz="2000" dirty="0" smtClean="0">
              <a:solidFill>
                <a:schemeClr val="tx2"/>
              </a:solidFill>
              <a:latin typeface="Times New Roman" panose="02020603050405020304" pitchFamily="18" charset="0"/>
              <a:cs typeface="Times New Roman" panose="02020603050405020304" pitchFamily="18" charset="0"/>
            </a:endParaRPr>
          </a:p>
          <a:p>
            <a:pPr marL="0" indent="0">
              <a:buNone/>
            </a:pPr>
            <a:r>
              <a:rPr lang="mn-MN" sz="2000" b="1" i="1" u="sng" dirty="0" smtClean="0">
                <a:solidFill>
                  <a:schemeClr val="tx2"/>
                </a:solidFill>
                <a:latin typeface="Times New Roman" panose="02020603050405020304" pitchFamily="18" charset="0"/>
                <a:cs typeface="Times New Roman" panose="02020603050405020304" pitchFamily="18" charset="0"/>
              </a:rPr>
              <a:t>Компанийн бүтэц зохион байгуулалт</a:t>
            </a:r>
          </a:p>
          <a:p>
            <a:pPr marL="0" indent="0">
              <a:buNone/>
            </a:pPr>
            <a:r>
              <a:rPr lang="mn-MN" sz="2000" dirty="0" smtClean="0">
                <a:solidFill>
                  <a:schemeClr val="tx2"/>
                </a:solidFill>
                <a:latin typeface="Times New Roman" panose="02020603050405020304" pitchFamily="18" charset="0"/>
                <a:cs typeface="Times New Roman" panose="02020603050405020304" pitchFamily="18" charset="0"/>
              </a:rPr>
              <a:t>Компани нь 16 ажиллагсадтайгаар үйл ажиллагаагаа явуулна. </a:t>
            </a:r>
            <a:endParaRPr lang="en-US" sz="2000" dirty="0">
              <a:solidFill>
                <a:schemeClr val="tx2"/>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6CB4B4D-7CA3-9044-876B-883B54F8677D}" type="slidenum">
              <a:rPr lang="en-US" smtClean="0"/>
              <a:t>24</a:t>
            </a:fld>
            <a:endParaRPr lang="en-US"/>
          </a:p>
        </p:txBody>
      </p:sp>
    </p:spTree>
    <p:extLst>
      <p:ext uri="{BB962C8B-B14F-4D97-AF65-F5344CB8AC3E}">
        <p14:creationId xmlns:p14="http://schemas.microsoft.com/office/powerpoint/2010/main" val="4155539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161997"/>
            <a:ext cx="11704320" cy="1057204"/>
          </a:xfrm>
        </p:spPr>
        <p:txBody>
          <a:bodyPr>
            <a:noAutofit/>
          </a:bodyPr>
          <a:lstStyle/>
          <a:p>
            <a:r>
              <a:rPr lang="mn-MN" sz="2000" b="1" u="sng" dirty="0">
                <a:solidFill>
                  <a:srgbClr val="FF5050"/>
                </a:solidFill>
                <a:latin typeface="Times New Roman" panose="02020603050405020304" pitchFamily="18" charset="0"/>
                <a:cs typeface="Times New Roman" panose="02020603050405020304" pitchFamily="18" charset="0"/>
              </a:rPr>
              <a:t>“ГЕРМЕС ЦЕНТР” </a:t>
            </a:r>
            <a:r>
              <a:rPr lang="mn-MN" sz="2000" b="1" u="sng" dirty="0" smtClean="0">
                <a:solidFill>
                  <a:srgbClr val="FF5050"/>
                </a:solidFill>
                <a:latin typeface="Times New Roman" panose="02020603050405020304" pitchFamily="18" charset="0"/>
                <a:cs typeface="Times New Roman" panose="02020603050405020304" pitchFamily="18" charset="0"/>
              </a:rPr>
              <a:t>ХУВЬЦААТ КОМПАНИ</a:t>
            </a:r>
            <a:br>
              <a:rPr lang="mn-MN" sz="2000" b="1" u="sng" dirty="0" smtClean="0">
                <a:solidFill>
                  <a:srgbClr val="FF5050"/>
                </a:solidFill>
                <a:latin typeface="Times New Roman" panose="02020603050405020304" pitchFamily="18" charset="0"/>
                <a:cs typeface="Times New Roman" panose="02020603050405020304" pitchFamily="18" charset="0"/>
              </a:rPr>
            </a:br>
            <a:r>
              <a:rPr lang="en-US" sz="2000" b="1" dirty="0">
                <a:solidFill>
                  <a:srgbClr val="FF5050"/>
                </a:solidFill>
                <a:latin typeface="Times New Roman" panose="02020603050405020304" pitchFamily="18" charset="0"/>
                <a:cs typeface="Times New Roman" panose="02020603050405020304" pitchFamily="18" charset="0"/>
              </a:rPr>
              <a:t/>
            </a:r>
            <a:br>
              <a:rPr lang="en-US" sz="2000" b="1" dirty="0">
                <a:solidFill>
                  <a:srgbClr val="FF5050"/>
                </a:solidFill>
                <a:latin typeface="Times New Roman" panose="02020603050405020304" pitchFamily="18" charset="0"/>
                <a:cs typeface="Times New Roman" panose="02020603050405020304" pitchFamily="18" charset="0"/>
              </a:rPr>
            </a:br>
            <a:r>
              <a:rPr lang="mn-MN" sz="2000" b="1" dirty="0" smtClean="0">
                <a:solidFill>
                  <a:srgbClr val="FF5050"/>
                </a:solidFill>
                <a:latin typeface="Times New Roman" panose="02020603050405020304" pitchFamily="18" charset="0"/>
                <a:cs typeface="Times New Roman" panose="02020603050405020304" pitchFamily="18" charset="0"/>
              </a:rPr>
              <a:t>ТӨЛӨӨЛӨН УДИРДАХ ЗӨВЛӨЛИЙН ЕРДИЙН ГИШҮҮН</a:t>
            </a:r>
            <a:endParaRPr lang="en-US" sz="2000" dirty="0">
              <a:solidFill>
                <a:srgbClr val="FF505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2"/>
          </p:nvPr>
        </p:nvSpPr>
        <p:spPr>
          <a:xfrm>
            <a:off x="482600" y="1345637"/>
            <a:ext cx="12115800" cy="7798365"/>
          </a:xfrm>
        </p:spPr>
        <p:txBody>
          <a:bodyPr>
            <a:normAutofit/>
          </a:bodyPr>
          <a:lstStyle/>
          <a:p>
            <a:pPr marL="342900" indent="-342900">
              <a:buAutoNum type="arabicPeriod"/>
            </a:pPr>
            <a:r>
              <a:rPr lang="mn-MN" sz="2000" dirty="0" smtClean="0">
                <a:solidFill>
                  <a:schemeClr val="tx2"/>
                </a:solidFill>
                <a:latin typeface="Times New Roman" panose="02020603050405020304" pitchFamily="18" charset="0"/>
                <a:cs typeface="Times New Roman" panose="02020603050405020304" pitchFamily="18" charset="0"/>
              </a:rPr>
              <a:t>Овог, нэр : Дугаржав Оюунсүрэн</a:t>
            </a:r>
          </a:p>
          <a:p>
            <a:pPr marL="342900" indent="-342900">
              <a:buAutoNum type="arabicPeriod"/>
            </a:pPr>
            <a:r>
              <a:rPr lang="mn-MN" sz="2000" dirty="0" smtClean="0">
                <a:solidFill>
                  <a:schemeClr val="tx2"/>
                </a:solidFill>
                <a:latin typeface="Times New Roman" panose="02020603050405020304" pitchFamily="18" charset="0"/>
                <a:cs typeface="Times New Roman" panose="02020603050405020304" pitchFamily="18" charset="0"/>
              </a:rPr>
              <a:t>Оршин суугаа хаяг: УБ хот, БЗД, 13-р хороо, АОС 2 тоот</a:t>
            </a:r>
          </a:p>
          <a:p>
            <a:pPr marL="342900" indent="-342900">
              <a:buAutoNum type="arabicPeriod"/>
            </a:pPr>
            <a:r>
              <a:rPr lang="mn-MN" sz="2000" dirty="0" smtClean="0">
                <a:solidFill>
                  <a:schemeClr val="tx2"/>
                </a:solidFill>
                <a:latin typeface="Times New Roman" panose="02020603050405020304" pitchFamily="18" charset="0"/>
                <a:cs typeface="Times New Roman" panose="02020603050405020304" pitchFamily="18" charset="0"/>
              </a:rPr>
              <a:t>Утас: 9111-3484</a:t>
            </a:r>
          </a:p>
          <a:p>
            <a:pPr marL="342900" indent="-342900">
              <a:buAutoNum type="arabicPeriod"/>
            </a:pPr>
            <a:r>
              <a:rPr lang="mn-MN" sz="2000" dirty="0" smtClean="0">
                <a:solidFill>
                  <a:schemeClr val="tx2"/>
                </a:solidFill>
                <a:latin typeface="Times New Roman" panose="02020603050405020304" pitchFamily="18" charset="0"/>
                <a:cs typeface="Times New Roman" panose="02020603050405020304" pitchFamily="18" charset="0"/>
              </a:rPr>
              <a:t>Е майл хаяг: </a:t>
            </a:r>
            <a:r>
              <a:rPr lang="en-US" sz="2000" dirty="0" smtClean="0">
                <a:solidFill>
                  <a:schemeClr val="tx2"/>
                </a:solidFill>
                <a:latin typeface="Times New Roman" panose="02020603050405020304" pitchFamily="18" charset="0"/>
                <a:cs typeface="Times New Roman" panose="02020603050405020304" pitchFamily="18" charset="0"/>
                <a:hlinkClick r:id="rId3"/>
              </a:rPr>
              <a:t>managingdirector@asu.edu.mn</a:t>
            </a:r>
            <a:endParaRPr lang="en-US" sz="2000" dirty="0" smtClean="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smtClean="0">
                <a:solidFill>
                  <a:schemeClr val="tx2"/>
                </a:solidFill>
                <a:latin typeface="Times New Roman" panose="02020603050405020304" pitchFamily="18" charset="0"/>
                <a:cs typeface="Times New Roman" panose="02020603050405020304" pitchFamily="18" charset="0"/>
              </a:rPr>
              <a:t>Хүйс: Эр               </a:t>
            </a:r>
            <a:r>
              <a:rPr lang="mn-MN" sz="2000" u="sng" dirty="0" smtClean="0">
                <a:solidFill>
                  <a:schemeClr val="tx2"/>
                </a:solidFill>
                <a:latin typeface="Times New Roman" panose="02020603050405020304" pitchFamily="18" charset="0"/>
                <a:cs typeface="Times New Roman" panose="02020603050405020304" pitchFamily="18" charset="0"/>
              </a:rPr>
              <a:t>Эм</a:t>
            </a:r>
          </a:p>
          <a:p>
            <a:pPr marL="342900" indent="-342900">
              <a:buAutoNum type="arabicPeriod"/>
            </a:pPr>
            <a:r>
              <a:rPr lang="mn-MN" sz="2000" dirty="0" smtClean="0">
                <a:solidFill>
                  <a:schemeClr val="tx2"/>
                </a:solidFill>
                <a:latin typeface="Times New Roman" panose="02020603050405020304" pitchFamily="18" charset="0"/>
                <a:cs typeface="Times New Roman" panose="02020603050405020304" pitchFamily="18" charset="0"/>
              </a:rPr>
              <a:t>Төрсөн огноо: 1959 оны 02-р сар 08 өдөр</a:t>
            </a:r>
          </a:p>
          <a:p>
            <a:pPr marL="342900" indent="-342900">
              <a:buAutoNum type="arabicPeriod"/>
            </a:pPr>
            <a:r>
              <a:rPr lang="mn-MN" sz="2000" dirty="0" smtClean="0">
                <a:solidFill>
                  <a:schemeClr val="tx2"/>
                </a:solidFill>
                <a:latin typeface="Times New Roman" panose="02020603050405020304" pitchFamily="18" charset="0"/>
                <a:cs typeface="Times New Roman" panose="02020603050405020304" pitchFamily="18" charset="0"/>
              </a:rPr>
              <a:t>Регистрийн дугаар: ЧС 59020887</a:t>
            </a:r>
          </a:p>
          <a:p>
            <a:pPr marL="342900" indent="-342900">
              <a:buAutoNum type="arabicPeriod"/>
            </a:pPr>
            <a:r>
              <a:rPr lang="mn-MN" sz="2000" dirty="0" smtClean="0">
                <a:solidFill>
                  <a:schemeClr val="tx2"/>
                </a:solidFill>
                <a:latin typeface="Times New Roman" panose="02020603050405020304" pitchFamily="18" charset="0"/>
                <a:cs typeface="Times New Roman" panose="02020603050405020304" pitchFamily="18" charset="0"/>
              </a:rPr>
              <a:t>Төгссөн сургууль: ОХУ, Москва хот, Технологийн дээд сургууль</a:t>
            </a:r>
          </a:p>
          <a:p>
            <a:pPr marL="342900" indent="-342900">
              <a:buAutoNum type="arabicPeriod"/>
            </a:pPr>
            <a:r>
              <a:rPr lang="mn-MN" sz="2000" dirty="0" smtClean="0">
                <a:solidFill>
                  <a:schemeClr val="tx2"/>
                </a:solidFill>
                <a:latin typeface="Times New Roman" panose="02020603050405020304" pitchFamily="18" charset="0"/>
                <a:cs typeface="Times New Roman" panose="02020603050405020304" pitchFamily="18" charset="0"/>
              </a:rPr>
              <a:t>Мэргэжил: Инженер эдийн засагч</a:t>
            </a:r>
          </a:p>
          <a:p>
            <a:pPr marL="342900" indent="-342900">
              <a:buAutoNum type="arabicPeriod"/>
            </a:pPr>
            <a:r>
              <a:rPr lang="mn-MN" sz="2000" dirty="0" smtClean="0">
                <a:solidFill>
                  <a:schemeClr val="tx2"/>
                </a:solidFill>
                <a:latin typeface="Times New Roman" panose="02020603050405020304" pitchFamily="18" charset="0"/>
                <a:cs typeface="Times New Roman" panose="02020603050405020304" pitchFamily="18" charset="0"/>
              </a:rPr>
              <a:t> “Гермес Центр”ХК-д ямар ажил эрхэлдэг: ТУЗ-ийн дарга</a:t>
            </a:r>
          </a:p>
          <a:p>
            <a:pPr marL="342900" indent="-342900">
              <a:buAutoNum type="arabicPeriod"/>
            </a:pPr>
            <a:r>
              <a:rPr lang="mn-MN" sz="2000" dirty="0" smtClean="0">
                <a:solidFill>
                  <a:schemeClr val="tx2"/>
                </a:solidFill>
                <a:latin typeface="Times New Roman" panose="02020603050405020304" pitchFamily="18" charset="0"/>
                <a:cs typeface="Times New Roman" panose="02020603050405020304" pitchFamily="18" charset="0"/>
              </a:rPr>
              <a:t>Хэдэн жил ажилласан: 39 жил</a:t>
            </a:r>
          </a:p>
          <a:p>
            <a:pPr marL="342900" indent="-342900">
              <a:buAutoNum type="arabicPeriod"/>
            </a:pPr>
            <a:r>
              <a:rPr lang="mn-MN" sz="2000" dirty="0" smtClean="0">
                <a:solidFill>
                  <a:schemeClr val="tx2"/>
                </a:solidFill>
                <a:latin typeface="Times New Roman" panose="02020603050405020304" pitchFamily="18" charset="0"/>
                <a:cs typeface="Times New Roman" panose="02020603050405020304" pitchFamily="18" charset="0"/>
              </a:rPr>
              <a:t>Хувьцаа эзэмшдэг эсэх: </a:t>
            </a:r>
            <a:r>
              <a:rPr lang="mn-MN" sz="2000" u="sng" dirty="0" smtClean="0">
                <a:solidFill>
                  <a:schemeClr val="tx2"/>
                </a:solidFill>
                <a:latin typeface="Times New Roman" panose="02020603050405020304" pitchFamily="18" charset="0"/>
                <a:cs typeface="Times New Roman" panose="02020603050405020304" pitchFamily="18" charset="0"/>
              </a:rPr>
              <a:t>тийм</a:t>
            </a:r>
            <a:r>
              <a:rPr lang="mn-MN" sz="2000" dirty="0" smtClean="0">
                <a:solidFill>
                  <a:schemeClr val="tx2"/>
                </a:solidFill>
                <a:latin typeface="Times New Roman" panose="02020603050405020304" pitchFamily="18" charset="0"/>
                <a:cs typeface="Times New Roman" panose="02020603050405020304" pitchFamily="18" charset="0"/>
              </a:rPr>
              <a:t>                  үгүй</a:t>
            </a:r>
          </a:p>
          <a:p>
            <a:pPr marL="342900" indent="-342900">
              <a:buAutoNum type="arabicPeriod"/>
            </a:pPr>
            <a:r>
              <a:rPr lang="mn-MN" sz="2000" dirty="0" smtClean="0">
                <a:solidFill>
                  <a:schemeClr val="tx2"/>
                </a:solidFill>
                <a:latin typeface="Times New Roman" panose="02020603050405020304" pitchFamily="18" charset="0"/>
                <a:cs typeface="Times New Roman" panose="02020603050405020304" pitchFamily="18" charset="0"/>
              </a:rPr>
              <a:t>Ажил эрхлэлтийн байдал</a:t>
            </a:r>
          </a:p>
          <a:p>
            <a:pPr marL="0" indent="0">
              <a:buNone/>
            </a:pPr>
            <a:endParaRPr lang="en-US" sz="1800" dirty="0">
              <a:solidFill>
                <a:schemeClr val="tx2"/>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6885" y="1447800"/>
            <a:ext cx="2252915" cy="3200400"/>
          </a:xfrm>
          <a:prstGeom prst="rect">
            <a:avLst/>
          </a:prstGeom>
        </p:spPr>
      </p:pic>
      <p:graphicFrame>
        <p:nvGraphicFramePr>
          <p:cNvPr id="6" name="Content Placeholder 9"/>
          <p:cNvGraphicFramePr>
            <a:graphicFrameLocks noGrp="1"/>
          </p:cNvGraphicFramePr>
          <p:nvPr>
            <p:ph sz="quarter" idx="4"/>
            <p:extLst>
              <p:ext uri="{D42A27DB-BD31-4B8C-83A1-F6EECF244321}">
                <p14:modId xmlns:p14="http://schemas.microsoft.com/office/powerpoint/2010/main" val="3783515491"/>
              </p:ext>
            </p:extLst>
          </p:nvPr>
        </p:nvGraphicFramePr>
        <p:xfrm>
          <a:off x="482600" y="6400802"/>
          <a:ext cx="11887202" cy="3003802"/>
        </p:xfrm>
        <a:graphic>
          <a:graphicData uri="http://schemas.openxmlformats.org/drawingml/2006/table">
            <a:tbl>
              <a:tblPr firstRow="1" bandRow="1">
                <a:tableStyleId>{CF821DB8-F4EB-4A41-A1BA-3FCAFE7338EE}</a:tableStyleId>
              </a:tblPr>
              <a:tblGrid>
                <a:gridCol w="718019"/>
                <a:gridCol w="4650395"/>
                <a:gridCol w="2300748"/>
                <a:gridCol w="2147365"/>
                <a:gridCol w="2070675"/>
              </a:tblGrid>
              <a:tr h="838198">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Байгууллага</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Албан тушаал</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Ажилд орсон огноо</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Ажилласан хугацаа</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457200">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1</a:t>
                      </a:r>
                      <a:endParaRPr lang="en-US" sz="16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НААҮЯамны Хувцас загвар бүтээх товчоо</a:t>
                      </a:r>
                      <a:endParaRPr lang="en-US" sz="16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Эдийн засагч</a:t>
                      </a:r>
                      <a:endParaRPr lang="en-US" sz="16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1982</a:t>
                      </a:r>
                      <a:endParaRPr lang="en-US" sz="16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4</a:t>
                      </a:r>
                      <a:endParaRPr lang="en-US" sz="16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81000">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2</a:t>
                      </a:r>
                      <a:endParaRPr lang="en-US" sz="16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НААҮЯамны МХХэлтэс</a:t>
                      </a:r>
                      <a:endParaRPr lang="en-US" sz="16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Мэргэжилтэн</a:t>
                      </a:r>
                      <a:endParaRPr lang="en-US" sz="16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1985</a:t>
                      </a:r>
                      <a:endParaRPr lang="en-US" sz="16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4</a:t>
                      </a:r>
                      <a:endParaRPr lang="en-US" sz="16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04800">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3</a:t>
                      </a:r>
                      <a:endParaRPr lang="en-US" sz="16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НААҮЯамны Агентлагт</a:t>
                      </a:r>
                      <a:endParaRPr lang="en-US" sz="16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Мэргэжилтэн</a:t>
                      </a:r>
                      <a:endParaRPr lang="en-US" sz="16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1989</a:t>
                      </a:r>
                      <a:endParaRPr lang="en-US" sz="16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3</a:t>
                      </a:r>
                      <a:endParaRPr lang="en-US" sz="16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81000">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4</a:t>
                      </a:r>
                      <a:endParaRPr lang="en-US" sz="16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ХҮЯам</a:t>
                      </a:r>
                      <a:endParaRPr lang="en-US" sz="16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Мэргэжилтэн</a:t>
                      </a:r>
                      <a:endParaRPr lang="en-US" sz="16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1991</a:t>
                      </a:r>
                      <a:endParaRPr lang="en-US" sz="16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5</a:t>
                      </a:r>
                      <a:endParaRPr lang="en-US" sz="16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04800">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5</a:t>
                      </a:r>
                      <a:endParaRPr lang="en-US" sz="16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ГХЯ ХХХАХ</a:t>
                      </a:r>
                      <a:endParaRPr lang="en-US" sz="16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Мэргэжилтэн</a:t>
                      </a:r>
                      <a:endParaRPr lang="en-US" sz="16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1996</a:t>
                      </a:r>
                      <a:endParaRPr lang="en-US" sz="16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6</a:t>
                      </a:r>
                      <a:endParaRPr lang="en-US" sz="16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04800">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6</a:t>
                      </a:r>
                      <a:endParaRPr lang="en-US" sz="16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АСУ сургуулийн Гүйцэтгэх захирал</a:t>
                      </a:r>
                      <a:endParaRPr lang="en-US" sz="16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Гүйцэтгэх захирал</a:t>
                      </a:r>
                      <a:endParaRPr lang="en-US" sz="16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2001</a:t>
                      </a:r>
                      <a:endParaRPr lang="en-US" sz="16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Одоо хүртэл</a:t>
                      </a:r>
                      <a:endParaRPr lang="en-US" sz="16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161997"/>
            <a:ext cx="11704320" cy="1057204"/>
          </a:xfrm>
        </p:spPr>
        <p:txBody>
          <a:bodyPr>
            <a:noAutofit/>
          </a:bodyPr>
          <a:lstStyle/>
          <a:p>
            <a:r>
              <a:rPr lang="mn-MN" sz="2000" b="1" u="sng" dirty="0">
                <a:solidFill>
                  <a:srgbClr val="FF5050"/>
                </a:solidFill>
                <a:latin typeface="Times New Roman" panose="02020603050405020304" pitchFamily="18" charset="0"/>
                <a:cs typeface="Times New Roman" panose="02020603050405020304" pitchFamily="18" charset="0"/>
              </a:rPr>
              <a:t>“ГЕРМЕС ЦЕНТР” ХУВЬЦААТ КОМПАНИ</a:t>
            </a:r>
            <a:br>
              <a:rPr lang="mn-MN" sz="2000" b="1" u="sng" dirty="0">
                <a:solidFill>
                  <a:srgbClr val="FF5050"/>
                </a:solidFill>
                <a:latin typeface="Times New Roman" panose="02020603050405020304" pitchFamily="18" charset="0"/>
                <a:cs typeface="Times New Roman" panose="02020603050405020304" pitchFamily="18" charset="0"/>
              </a:rPr>
            </a:br>
            <a:r>
              <a:rPr lang="en-US" sz="2000" b="1" dirty="0">
                <a:solidFill>
                  <a:srgbClr val="FF5050"/>
                </a:solidFill>
                <a:latin typeface="Times New Roman" panose="02020603050405020304" pitchFamily="18" charset="0"/>
                <a:cs typeface="Times New Roman" panose="02020603050405020304" pitchFamily="18" charset="0"/>
              </a:rPr>
              <a:t/>
            </a:r>
            <a:br>
              <a:rPr lang="en-US" sz="2000" b="1" dirty="0">
                <a:solidFill>
                  <a:srgbClr val="FF5050"/>
                </a:solidFill>
                <a:latin typeface="Times New Roman" panose="02020603050405020304" pitchFamily="18" charset="0"/>
                <a:cs typeface="Times New Roman" panose="02020603050405020304" pitchFamily="18" charset="0"/>
              </a:rPr>
            </a:br>
            <a:r>
              <a:rPr lang="mn-MN" sz="2000" b="1" dirty="0">
                <a:solidFill>
                  <a:srgbClr val="FF5050"/>
                </a:solidFill>
                <a:latin typeface="Times New Roman" panose="02020603050405020304" pitchFamily="18" charset="0"/>
                <a:cs typeface="Times New Roman" panose="02020603050405020304" pitchFamily="18" charset="0"/>
              </a:rPr>
              <a:t>ТӨЛӨӨЛӨН УДИРДАХ ЗӨВЛӨЛИЙН ЕРДИЙН </a:t>
            </a:r>
            <a:r>
              <a:rPr lang="mn-MN" sz="2000" b="1" dirty="0" smtClean="0">
                <a:solidFill>
                  <a:srgbClr val="FF5050"/>
                </a:solidFill>
                <a:latin typeface="Times New Roman" panose="02020603050405020304" pitchFamily="18" charset="0"/>
                <a:cs typeface="Times New Roman" panose="02020603050405020304" pitchFamily="18" charset="0"/>
              </a:rPr>
              <a:t>ГИШҮҮН</a:t>
            </a:r>
            <a:endParaRPr lang="en-US" sz="2000" dirty="0">
              <a:solidFill>
                <a:srgbClr val="FF505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2"/>
          </p:nvPr>
        </p:nvSpPr>
        <p:spPr>
          <a:xfrm>
            <a:off x="406400" y="1219202"/>
            <a:ext cx="12192000" cy="8229601"/>
          </a:xfrm>
        </p:spPr>
        <p:txBody>
          <a:bodyPr>
            <a:normAutofit/>
          </a:bodyPr>
          <a:lstStyle/>
          <a:p>
            <a:pPr marL="342900" indent="-342900">
              <a:buAutoNum type="arabicPeriod"/>
            </a:pPr>
            <a:r>
              <a:rPr lang="mn-MN" sz="2000" dirty="0" smtClean="0">
                <a:solidFill>
                  <a:schemeClr val="tx2"/>
                </a:solidFill>
                <a:latin typeface="Times New Roman" panose="02020603050405020304" pitchFamily="18" charset="0"/>
                <a:cs typeface="Times New Roman" panose="02020603050405020304" pitchFamily="18" charset="0"/>
              </a:rPr>
              <a:t>Овог</a:t>
            </a:r>
            <a:r>
              <a:rPr lang="mn-MN" sz="2000" dirty="0">
                <a:solidFill>
                  <a:schemeClr val="tx2"/>
                </a:solidFill>
                <a:latin typeface="Times New Roman" panose="02020603050405020304" pitchFamily="18" charset="0"/>
                <a:cs typeface="Times New Roman" panose="02020603050405020304" pitchFamily="18" charset="0"/>
              </a:rPr>
              <a:t>, нэр : </a:t>
            </a:r>
            <a:r>
              <a:rPr lang="mn-MN" sz="2000" dirty="0" smtClean="0">
                <a:solidFill>
                  <a:schemeClr val="tx2"/>
                </a:solidFill>
                <a:latin typeface="Times New Roman" panose="02020603050405020304" pitchFamily="18" charset="0"/>
                <a:cs typeface="Times New Roman" panose="02020603050405020304" pitchFamily="18" charset="0"/>
              </a:rPr>
              <a:t>Батсүх Оюунцэцэг</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Оршин суугаа хаяг: </a:t>
            </a:r>
            <a:r>
              <a:rPr lang="mn-MN" sz="2000" dirty="0" smtClean="0">
                <a:solidFill>
                  <a:schemeClr val="tx2"/>
                </a:solidFill>
                <a:latin typeface="Times New Roman" panose="02020603050405020304" pitchFamily="18" charset="0"/>
                <a:cs typeface="Times New Roman" panose="02020603050405020304" pitchFamily="18" charset="0"/>
              </a:rPr>
              <a:t>УБ хот, БЗД 1-р хороо, 29 байрны 20 тоот</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Утас: </a:t>
            </a:r>
            <a:r>
              <a:rPr lang="mn-MN" sz="2000" dirty="0" smtClean="0">
                <a:solidFill>
                  <a:schemeClr val="tx2"/>
                </a:solidFill>
                <a:latin typeface="Times New Roman" panose="02020603050405020304" pitchFamily="18" charset="0"/>
                <a:cs typeface="Times New Roman" panose="02020603050405020304" pitchFamily="18" charset="0"/>
              </a:rPr>
              <a:t>9911-3321</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Е майл хаяг: </a:t>
            </a:r>
            <a:r>
              <a:rPr lang="en-US" sz="2000" dirty="0" smtClean="0">
                <a:solidFill>
                  <a:schemeClr val="tx2"/>
                </a:solidFill>
                <a:latin typeface="Times New Roman" panose="02020603050405020304" pitchFamily="18" charset="0"/>
                <a:cs typeface="Times New Roman" panose="02020603050405020304" pitchFamily="18" charset="0"/>
              </a:rPr>
              <a:t>otsetseg2004@yahoo.com</a:t>
            </a:r>
            <a:endParaRPr lang="en-US"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Хүйс: Эр               </a:t>
            </a:r>
            <a:r>
              <a:rPr lang="mn-MN" sz="2000" u="sng" dirty="0">
                <a:solidFill>
                  <a:schemeClr val="tx2"/>
                </a:solidFill>
                <a:latin typeface="Times New Roman" panose="02020603050405020304" pitchFamily="18" charset="0"/>
                <a:cs typeface="Times New Roman" panose="02020603050405020304" pitchFamily="18" charset="0"/>
              </a:rPr>
              <a:t>Эм</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Төрсөн огноо: </a:t>
            </a:r>
            <a:r>
              <a:rPr lang="mn-MN" sz="2000" dirty="0" smtClean="0">
                <a:solidFill>
                  <a:schemeClr val="tx2"/>
                </a:solidFill>
                <a:latin typeface="Times New Roman" panose="02020603050405020304" pitchFamily="18" charset="0"/>
                <a:cs typeface="Times New Roman" panose="02020603050405020304" pitchFamily="18" charset="0"/>
              </a:rPr>
              <a:t>19</a:t>
            </a:r>
            <a:r>
              <a:rPr lang="en-US" sz="2000" dirty="0" smtClean="0">
                <a:solidFill>
                  <a:schemeClr val="tx2"/>
                </a:solidFill>
                <a:latin typeface="Times New Roman" panose="02020603050405020304" pitchFamily="18" charset="0"/>
                <a:cs typeface="Times New Roman" panose="02020603050405020304" pitchFamily="18" charset="0"/>
              </a:rPr>
              <a:t>65</a:t>
            </a:r>
            <a:r>
              <a:rPr lang="mn-MN" sz="2000" dirty="0" smtClean="0">
                <a:solidFill>
                  <a:schemeClr val="tx2"/>
                </a:solidFill>
                <a:latin typeface="Times New Roman" panose="02020603050405020304" pitchFamily="18" charset="0"/>
                <a:cs typeface="Times New Roman" panose="02020603050405020304" pitchFamily="18" charset="0"/>
              </a:rPr>
              <a:t> </a:t>
            </a:r>
            <a:r>
              <a:rPr lang="mn-MN" sz="2000" dirty="0">
                <a:solidFill>
                  <a:schemeClr val="tx2"/>
                </a:solidFill>
                <a:latin typeface="Times New Roman" panose="02020603050405020304" pitchFamily="18" charset="0"/>
                <a:cs typeface="Times New Roman" panose="02020603050405020304" pitchFamily="18" charset="0"/>
              </a:rPr>
              <a:t>оны </a:t>
            </a:r>
            <a:r>
              <a:rPr lang="en-US" sz="2000" dirty="0" smtClean="0">
                <a:solidFill>
                  <a:schemeClr val="tx2"/>
                </a:solidFill>
                <a:latin typeface="Times New Roman" panose="02020603050405020304" pitchFamily="18" charset="0"/>
                <a:cs typeface="Times New Roman" panose="02020603050405020304" pitchFamily="18" charset="0"/>
              </a:rPr>
              <a:t>05</a:t>
            </a:r>
            <a:r>
              <a:rPr lang="mn-MN" sz="2000" dirty="0" smtClean="0">
                <a:solidFill>
                  <a:schemeClr val="tx2"/>
                </a:solidFill>
                <a:latin typeface="Times New Roman" panose="02020603050405020304" pitchFamily="18" charset="0"/>
                <a:cs typeface="Times New Roman" panose="02020603050405020304" pitchFamily="18" charset="0"/>
              </a:rPr>
              <a:t>-р </a:t>
            </a:r>
            <a:r>
              <a:rPr lang="mn-MN" sz="2000" dirty="0">
                <a:solidFill>
                  <a:schemeClr val="tx2"/>
                </a:solidFill>
                <a:latin typeface="Times New Roman" panose="02020603050405020304" pitchFamily="18" charset="0"/>
                <a:cs typeface="Times New Roman" panose="02020603050405020304" pitchFamily="18" charset="0"/>
              </a:rPr>
              <a:t>сар </a:t>
            </a:r>
            <a:r>
              <a:rPr lang="en-US" sz="2000" dirty="0" smtClean="0">
                <a:solidFill>
                  <a:schemeClr val="tx2"/>
                </a:solidFill>
                <a:latin typeface="Times New Roman" panose="02020603050405020304" pitchFamily="18" charset="0"/>
                <a:cs typeface="Times New Roman" panose="02020603050405020304" pitchFamily="18" charset="0"/>
              </a:rPr>
              <a:t>21</a:t>
            </a:r>
            <a:r>
              <a:rPr lang="mn-MN" sz="2000" dirty="0" smtClean="0">
                <a:solidFill>
                  <a:schemeClr val="tx2"/>
                </a:solidFill>
                <a:latin typeface="Times New Roman" panose="02020603050405020304" pitchFamily="18" charset="0"/>
                <a:cs typeface="Times New Roman" panose="02020603050405020304" pitchFamily="18" charset="0"/>
              </a:rPr>
              <a:t> </a:t>
            </a:r>
            <a:r>
              <a:rPr lang="mn-MN" sz="2000" dirty="0">
                <a:solidFill>
                  <a:schemeClr val="tx2"/>
                </a:solidFill>
                <a:latin typeface="Times New Roman" panose="02020603050405020304" pitchFamily="18" charset="0"/>
                <a:cs typeface="Times New Roman" panose="02020603050405020304" pitchFamily="18" charset="0"/>
              </a:rPr>
              <a:t>өдөр</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Регистрийн дугаар: </a:t>
            </a:r>
            <a:r>
              <a:rPr lang="mn-MN" sz="2000" dirty="0" smtClean="0">
                <a:solidFill>
                  <a:schemeClr val="tx2"/>
                </a:solidFill>
                <a:latin typeface="Times New Roman" panose="02020603050405020304" pitchFamily="18" charset="0"/>
                <a:cs typeface="Times New Roman" panose="02020603050405020304" pitchFamily="18" charset="0"/>
              </a:rPr>
              <a:t>ХД 65052167</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Төгссөн сургууль: ОХУ, </a:t>
            </a:r>
            <a:r>
              <a:rPr lang="mn-MN" sz="2000" dirty="0" smtClean="0">
                <a:solidFill>
                  <a:schemeClr val="tx2"/>
                </a:solidFill>
                <a:latin typeface="Times New Roman" panose="02020603050405020304" pitchFamily="18" charset="0"/>
                <a:cs typeface="Times New Roman" panose="02020603050405020304" pitchFamily="18" charset="0"/>
              </a:rPr>
              <a:t>Эрхүү хот</a:t>
            </a:r>
            <a:r>
              <a:rPr lang="mn-MN" sz="2000" dirty="0">
                <a:solidFill>
                  <a:schemeClr val="tx2"/>
                </a:solidFill>
                <a:latin typeface="Times New Roman" panose="02020603050405020304" pitchFamily="18" charset="0"/>
                <a:cs typeface="Times New Roman" panose="02020603050405020304" pitchFamily="18" charset="0"/>
              </a:rPr>
              <a:t>, </a:t>
            </a:r>
            <a:r>
              <a:rPr lang="mn-MN" sz="2000" dirty="0" smtClean="0">
                <a:solidFill>
                  <a:schemeClr val="tx2"/>
                </a:solidFill>
                <a:latin typeface="Times New Roman" panose="02020603050405020304" pitchFamily="18" charset="0"/>
                <a:cs typeface="Times New Roman" panose="02020603050405020304" pitchFamily="18" charset="0"/>
              </a:rPr>
              <a:t>УАААДСургууль, ТЗУХ-ийн институт</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Мэргэжил: Инженер эдийн засагч</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 “Гермес Центр”ХК-д ямар ажил эрхэлдэг: </a:t>
            </a:r>
            <a:r>
              <a:rPr lang="mn-MN" sz="2000" dirty="0" smtClean="0">
                <a:solidFill>
                  <a:schemeClr val="tx2"/>
                </a:solidFill>
                <a:latin typeface="Times New Roman" panose="02020603050405020304" pitchFamily="18" charset="0"/>
                <a:cs typeface="Times New Roman" panose="02020603050405020304" pitchFamily="18" charset="0"/>
              </a:rPr>
              <a:t>Гүйцэтгэх захирал, ТУЗ-ийн гишүүн</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Хэдэн жил ажилласан: </a:t>
            </a:r>
            <a:r>
              <a:rPr lang="mn-MN" sz="2000" dirty="0" smtClean="0">
                <a:solidFill>
                  <a:schemeClr val="tx2"/>
                </a:solidFill>
                <a:latin typeface="Times New Roman" panose="02020603050405020304" pitchFamily="18" charset="0"/>
                <a:cs typeface="Times New Roman" panose="02020603050405020304" pitchFamily="18" charset="0"/>
              </a:rPr>
              <a:t>29 </a:t>
            </a:r>
            <a:r>
              <a:rPr lang="mn-MN" sz="2000" dirty="0">
                <a:solidFill>
                  <a:schemeClr val="tx2"/>
                </a:solidFill>
                <a:latin typeface="Times New Roman" panose="02020603050405020304" pitchFamily="18" charset="0"/>
                <a:cs typeface="Times New Roman" panose="02020603050405020304" pitchFamily="18" charset="0"/>
              </a:rPr>
              <a:t>жил</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Хувьцаа эзэмшдэг эсэх: </a:t>
            </a:r>
            <a:r>
              <a:rPr lang="mn-MN" sz="2000" u="sng" dirty="0">
                <a:solidFill>
                  <a:schemeClr val="tx2"/>
                </a:solidFill>
                <a:latin typeface="Times New Roman" panose="02020603050405020304" pitchFamily="18" charset="0"/>
                <a:cs typeface="Times New Roman" panose="02020603050405020304" pitchFamily="18" charset="0"/>
              </a:rPr>
              <a:t>тийм</a:t>
            </a:r>
            <a:r>
              <a:rPr lang="mn-MN" sz="2000" dirty="0">
                <a:solidFill>
                  <a:schemeClr val="tx2"/>
                </a:solidFill>
                <a:latin typeface="Times New Roman" panose="02020603050405020304" pitchFamily="18" charset="0"/>
                <a:cs typeface="Times New Roman" panose="02020603050405020304" pitchFamily="18" charset="0"/>
              </a:rPr>
              <a:t>                  үгүй</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Ажил эрхлэлтийн </a:t>
            </a:r>
            <a:r>
              <a:rPr lang="mn-MN" sz="2000" dirty="0" smtClean="0">
                <a:solidFill>
                  <a:schemeClr val="tx2"/>
                </a:solidFill>
                <a:latin typeface="Times New Roman" panose="02020603050405020304" pitchFamily="18" charset="0"/>
                <a:cs typeface="Times New Roman" panose="02020603050405020304" pitchFamily="18" charset="0"/>
              </a:rPr>
              <a:t>байдал</a:t>
            </a:r>
            <a:endParaRPr lang="mn-MN" sz="2000" dirty="0">
              <a:solidFill>
                <a:schemeClr val="tx2"/>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6885" y="1524000"/>
            <a:ext cx="2252915" cy="2893936"/>
          </a:xfrm>
          <a:prstGeom prst="rect">
            <a:avLst/>
          </a:prstGeom>
        </p:spPr>
      </p:pic>
      <p:graphicFrame>
        <p:nvGraphicFramePr>
          <p:cNvPr id="12" name="Content Placeholder 11"/>
          <p:cNvGraphicFramePr>
            <a:graphicFrameLocks noGrp="1"/>
          </p:cNvGraphicFramePr>
          <p:nvPr>
            <p:ph sz="quarter" idx="4"/>
            <p:extLst>
              <p:ext uri="{D42A27DB-BD31-4B8C-83A1-F6EECF244321}">
                <p14:modId xmlns:p14="http://schemas.microsoft.com/office/powerpoint/2010/main" val="670509463"/>
              </p:ext>
            </p:extLst>
          </p:nvPr>
        </p:nvGraphicFramePr>
        <p:xfrm>
          <a:off x="330200" y="6172202"/>
          <a:ext cx="11811000" cy="3124198"/>
        </p:xfrm>
        <a:graphic>
          <a:graphicData uri="http://schemas.openxmlformats.org/drawingml/2006/table">
            <a:tbl>
              <a:tblPr firstRow="1" bandRow="1">
                <a:tableStyleId>{CF821DB8-F4EB-4A41-A1BA-3FCAFE7338EE}</a:tableStyleId>
              </a:tblPr>
              <a:tblGrid>
                <a:gridCol w="713416"/>
                <a:gridCol w="3782384"/>
                <a:gridCol w="3352800"/>
                <a:gridCol w="1981200"/>
                <a:gridCol w="1981200"/>
              </a:tblGrid>
              <a:tr h="838198">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Байгууллага</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Албан тушаал</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Ажилд орсон огноо</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Ажилласан хугацаа</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457200">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1</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СОТ 2 барилгын</a:t>
                      </a:r>
                      <a:r>
                        <a:rPr lang="mn-MN" sz="1800" baseline="0" dirty="0" smtClean="0">
                          <a:solidFill>
                            <a:schemeClr val="tx2"/>
                          </a:solidFill>
                          <a:effectLst/>
                          <a:latin typeface="Times New Roman" panose="02020603050405020304" pitchFamily="18" charset="0"/>
                          <a:ea typeface="Calibri"/>
                          <a:cs typeface="Times New Roman" panose="02020603050405020304" pitchFamily="18" charset="0"/>
                        </a:rPr>
                        <a:t> орос захиргаа</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Эдийн засагч</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1989 </a:t>
                      </a:r>
                      <a:r>
                        <a:rPr lang="mn-MN" sz="1800" dirty="0">
                          <a:solidFill>
                            <a:schemeClr val="tx2"/>
                          </a:solidFill>
                          <a:effectLst/>
                          <a:latin typeface="Times New Roman" panose="02020603050405020304" pitchFamily="18" charset="0"/>
                          <a:ea typeface="Calibri"/>
                          <a:cs typeface="Times New Roman" panose="02020603050405020304" pitchFamily="18" charset="0"/>
                        </a:rPr>
                        <a:t>- </a:t>
                      </a: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1993</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4</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457200">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2</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ТЗУдирдлагын</a:t>
                      </a:r>
                      <a:r>
                        <a:rPr lang="mn-MN" sz="1800" baseline="0" dirty="0" smtClean="0">
                          <a:solidFill>
                            <a:schemeClr val="tx2"/>
                          </a:solidFill>
                          <a:effectLst/>
                          <a:latin typeface="Times New Roman" panose="02020603050405020304" pitchFamily="18" charset="0"/>
                          <a:ea typeface="Calibri"/>
                          <a:cs typeface="Times New Roman" panose="02020603050405020304" pitchFamily="18" charset="0"/>
                        </a:rPr>
                        <a:t> хөгжлийн институт</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Оюутан</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1994-</a:t>
                      </a:r>
                      <a:r>
                        <a:rPr lang="mn-MN" sz="1800" baseline="0" dirty="0" smtClean="0">
                          <a:solidFill>
                            <a:schemeClr val="tx2"/>
                          </a:solidFill>
                          <a:effectLst/>
                          <a:latin typeface="Times New Roman" panose="02020603050405020304" pitchFamily="18" charset="0"/>
                          <a:ea typeface="Calibri"/>
                          <a:cs typeface="Times New Roman" panose="02020603050405020304" pitchFamily="18" charset="0"/>
                        </a:rPr>
                        <a:t> 1995</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1</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457200">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3</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Монгол шуудан банк</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Хэлтсийн захирал</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1996- 2009 </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14</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457200">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4</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Гермес Центр ХК</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ТУЗ-ийн нарийн бичгийн дарга</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2009- 2015</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6</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r>
              <a:tr h="457200">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5</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indent="0" algn="l" defTabSz="1300393" rtl="0" eaLnBrk="1" fontAlgn="auto" latinLnBrk="0" hangingPunct="1">
                        <a:lnSpc>
                          <a:spcPct val="115000"/>
                        </a:lnSpc>
                        <a:spcBef>
                          <a:spcPts val="0"/>
                        </a:spcBef>
                        <a:spcAft>
                          <a:spcPts val="0"/>
                        </a:spcAft>
                        <a:buClrTx/>
                        <a:buSzTx/>
                        <a:buFontTx/>
                        <a:buNone/>
                        <a:tabLst/>
                        <a:defRPr/>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Гермес Центр ХК</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Гүйцэтгэх захирал</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2016</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Одоог хүртэл</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60176630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161999"/>
            <a:ext cx="11704320" cy="1082267"/>
          </a:xfrm>
        </p:spPr>
        <p:txBody>
          <a:bodyPr>
            <a:noAutofit/>
          </a:bodyPr>
          <a:lstStyle/>
          <a:p>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2"/>
          </p:nvPr>
        </p:nvSpPr>
        <p:spPr>
          <a:xfrm>
            <a:off x="406400" y="1244263"/>
            <a:ext cx="12192000" cy="8204538"/>
          </a:xfrm>
        </p:spPr>
        <p:txBody>
          <a:bodyPr>
            <a:normAutofit/>
          </a:bodyPr>
          <a:lstStyle/>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Овог, нэр : </a:t>
            </a:r>
            <a:r>
              <a:rPr lang="mn-MN" sz="2000" dirty="0" smtClean="0">
                <a:solidFill>
                  <a:schemeClr val="tx2"/>
                </a:solidFill>
                <a:latin typeface="Times New Roman" panose="02020603050405020304" pitchFamily="18" charset="0"/>
                <a:cs typeface="Times New Roman" panose="02020603050405020304" pitchFamily="18" charset="0"/>
              </a:rPr>
              <a:t>Намсрай Мөнхзул</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Оршин суугаа хаяг: СБД, 4-р хороо, 34-р байр 37 тоот</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Утас: </a:t>
            </a:r>
            <a:r>
              <a:rPr lang="mn-MN" sz="2000" dirty="0" smtClean="0">
                <a:solidFill>
                  <a:schemeClr val="tx2"/>
                </a:solidFill>
                <a:latin typeface="Times New Roman" panose="02020603050405020304" pitchFamily="18" charset="0"/>
                <a:cs typeface="Times New Roman" panose="02020603050405020304" pitchFamily="18" charset="0"/>
              </a:rPr>
              <a:t>9909-6636</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Е майл хаяг: </a:t>
            </a:r>
            <a:r>
              <a:rPr lang="en-US" sz="2000" dirty="0" smtClean="0">
                <a:solidFill>
                  <a:schemeClr val="tx2"/>
                </a:solidFill>
                <a:latin typeface="Times New Roman" panose="02020603050405020304" pitchFamily="18" charset="0"/>
                <a:cs typeface="Times New Roman" panose="02020603050405020304" pitchFamily="18" charset="0"/>
              </a:rPr>
              <a:t>munkzul61@yahoo.com</a:t>
            </a:r>
            <a:endParaRPr lang="en-US"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Хүйс: Эр               </a:t>
            </a:r>
            <a:r>
              <a:rPr lang="mn-MN" sz="2000" u="sng" dirty="0">
                <a:solidFill>
                  <a:schemeClr val="tx2"/>
                </a:solidFill>
                <a:latin typeface="Times New Roman" panose="02020603050405020304" pitchFamily="18" charset="0"/>
                <a:cs typeface="Times New Roman" panose="02020603050405020304" pitchFamily="18" charset="0"/>
              </a:rPr>
              <a:t>Эм</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Төрсөн огноо: </a:t>
            </a:r>
            <a:r>
              <a:rPr lang="mn-MN" sz="2000" dirty="0" smtClean="0">
                <a:solidFill>
                  <a:schemeClr val="tx2"/>
                </a:solidFill>
                <a:latin typeface="Times New Roman" panose="02020603050405020304" pitchFamily="18" charset="0"/>
                <a:cs typeface="Times New Roman" panose="02020603050405020304" pitchFamily="18" charset="0"/>
              </a:rPr>
              <a:t>19</a:t>
            </a:r>
            <a:r>
              <a:rPr lang="en-US" sz="2000" dirty="0" smtClean="0">
                <a:solidFill>
                  <a:schemeClr val="tx2"/>
                </a:solidFill>
                <a:latin typeface="Times New Roman" panose="02020603050405020304" pitchFamily="18" charset="0"/>
                <a:cs typeface="Times New Roman" panose="02020603050405020304" pitchFamily="18" charset="0"/>
              </a:rPr>
              <a:t>61</a:t>
            </a:r>
            <a:r>
              <a:rPr lang="mn-MN" sz="2000" dirty="0" smtClean="0">
                <a:solidFill>
                  <a:schemeClr val="tx2"/>
                </a:solidFill>
                <a:latin typeface="Times New Roman" panose="02020603050405020304" pitchFamily="18" charset="0"/>
                <a:cs typeface="Times New Roman" panose="02020603050405020304" pitchFamily="18" charset="0"/>
              </a:rPr>
              <a:t> оны</a:t>
            </a:r>
            <a:r>
              <a:rPr lang="en-US" sz="2000" dirty="0" smtClean="0">
                <a:solidFill>
                  <a:schemeClr val="tx2"/>
                </a:solidFill>
                <a:latin typeface="Times New Roman" panose="02020603050405020304" pitchFamily="18" charset="0"/>
                <a:cs typeface="Times New Roman" panose="02020603050405020304" pitchFamily="18" charset="0"/>
              </a:rPr>
              <a:t> 10</a:t>
            </a:r>
            <a:r>
              <a:rPr lang="mn-MN" sz="2000" dirty="0" smtClean="0">
                <a:solidFill>
                  <a:schemeClr val="tx2"/>
                </a:solidFill>
                <a:latin typeface="Times New Roman" panose="02020603050405020304" pitchFamily="18" charset="0"/>
                <a:cs typeface="Times New Roman" panose="02020603050405020304" pitchFamily="18" charset="0"/>
              </a:rPr>
              <a:t>-р </a:t>
            </a:r>
            <a:r>
              <a:rPr lang="mn-MN" sz="2000" dirty="0">
                <a:solidFill>
                  <a:schemeClr val="tx2"/>
                </a:solidFill>
                <a:latin typeface="Times New Roman" panose="02020603050405020304" pitchFamily="18" charset="0"/>
                <a:cs typeface="Times New Roman" panose="02020603050405020304" pitchFamily="18" charset="0"/>
              </a:rPr>
              <a:t>сар </a:t>
            </a:r>
            <a:r>
              <a:rPr lang="en-US" sz="2000" dirty="0" smtClean="0">
                <a:solidFill>
                  <a:schemeClr val="tx2"/>
                </a:solidFill>
                <a:latin typeface="Times New Roman" panose="02020603050405020304" pitchFamily="18" charset="0"/>
                <a:cs typeface="Times New Roman" panose="02020603050405020304" pitchFamily="18" charset="0"/>
              </a:rPr>
              <a:t>17</a:t>
            </a:r>
            <a:r>
              <a:rPr lang="mn-MN" sz="2000" dirty="0" smtClean="0">
                <a:solidFill>
                  <a:schemeClr val="tx2"/>
                </a:solidFill>
                <a:latin typeface="Times New Roman" panose="02020603050405020304" pitchFamily="18" charset="0"/>
                <a:cs typeface="Times New Roman" panose="02020603050405020304" pitchFamily="18" charset="0"/>
              </a:rPr>
              <a:t> </a:t>
            </a:r>
            <a:r>
              <a:rPr lang="mn-MN" sz="2000" dirty="0">
                <a:solidFill>
                  <a:schemeClr val="tx2"/>
                </a:solidFill>
                <a:latin typeface="Times New Roman" panose="02020603050405020304" pitchFamily="18" charset="0"/>
                <a:cs typeface="Times New Roman" panose="02020603050405020304" pitchFamily="18" charset="0"/>
              </a:rPr>
              <a:t>өдөр</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Регистрийн дугаар: </a:t>
            </a:r>
            <a:r>
              <a:rPr lang="en-US" sz="2000" dirty="0" smtClean="0">
                <a:solidFill>
                  <a:schemeClr val="tx2"/>
                </a:solidFill>
                <a:latin typeface="Times New Roman" panose="02020603050405020304" pitchFamily="18" charset="0"/>
                <a:cs typeface="Times New Roman" panose="02020603050405020304" pitchFamily="18" charset="0"/>
              </a:rPr>
              <a:t> </a:t>
            </a:r>
            <a:r>
              <a:rPr lang="mn-MN" sz="2000" dirty="0" smtClean="0">
                <a:solidFill>
                  <a:schemeClr val="tx2"/>
                </a:solidFill>
                <a:latin typeface="Times New Roman" panose="02020603050405020304" pitchFamily="18" charset="0"/>
                <a:cs typeface="Times New Roman" panose="02020603050405020304" pitchFamily="18" charset="0"/>
              </a:rPr>
              <a:t>ТЖ 61101701</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Төгссөн сургууль: ОХУ, Эрхүү хот, </a:t>
            </a:r>
            <a:r>
              <a:rPr lang="mn-MN" sz="2000" dirty="0" smtClean="0">
                <a:solidFill>
                  <a:schemeClr val="tx2"/>
                </a:solidFill>
                <a:latin typeface="Times New Roman" panose="02020603050405020304" pitchFamily="18" charset="0"/>
                <a:cs typeface="Times New Roman" panose="02020603050405020304" pitchFamily="18" charset="0"/>
              </a:rPr>
              <a:t>их сургууль, СЭЗДСургууль</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Мэргэжил: </a:t>
            </a:r>
            <a:r>
              <a:rPr lang="mn-MN" sz="2000" dirty="0" smtClean="0">
                <a:solidFill>
                  <a:schemeClr val="tx2"/>
                </a:solidFill>
                <a:latin typeface="Times New Roman" panose="02020603050405020304" pitchFamily="18" charset="0"/>
                <a:cs typeface="Times New Roman" panose="02020603050405020304" pitchFamily="18" charset="0"/>
              </a:rPr>
              <a:t> Эдийн </a:t>
            </a:r>
            <a:r>
              <a:rPr lang="mn-MN" sz="2000" dirty="0">
                <a:solidFill>
                  <a:schemeClr val="tx2"/>
                </a:solidFill>
                <a:latin typeface="Times New Roman" panose="02020603050405020304" pitchFamily="18" charset="0"/>
                <a:cs typeface="Times New Roman" panose="02020603050405020304" pitchFamily="18" charset="0"/>
              </a:rPr>
              <a:t>засагч</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 “Гермес Центр”ХК-д ямар ажил эрхэлдэг: </a:t>
            </a:r>
            <a:r>
              <a:rPr lang="mn-MN" sz="2000" dirty="0" smtClean="0">
                <a:solidFill>
                  <a:schemeClr val="tx2"/>
                </a:solidFill>
                <a:latin typeface="Times New Roman" panose="02020603050405020304" pitchFamily="18" charset="0"/>
                <a:cs typeface="Times New Roman" panose="02020603050405020304" pitchFamily="18" charset="0"/>
              </a:rPr>
              <a:t>ТУЗ-ийн </a:t>
            </a:r>
            <a:r>
              <a:rPr lang="mn-MN" sz="2000" dirty="0">
                <a:solidFill>
                  <a:schemeClr val="tx2"/>
                </a:solidFill>
                <a:latin typeface="Times New Roman" panose="02020603050405020304" pitchFamily="18" charset="0"/>
                <a:cs typeface="Times New Roman" panose="02020603050405020304" pitchFamily="18" charset="0"/>
              </a:rPr>
              <a:t>гишүүн</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Хэдэн жил ажилласан: </a:t>
            </a:r>
            <a:r>
              <a:rPr lang="mn-MN" sz="2000" dirty="0" smtClean="0">
                <a:solidFill>
                  <a:schemeClr val="tx2"/>
                </a:solidFill>
                <a:latin typeface="Times New Roman" panose="02020603050405020304" pitchFamily="18" charset="0"/>
                <a:cs typeface="Times New Roman" panose="02020603050405020304" pitchFamily="18" charset="0"/>
              </a:rPr>
              <a:t>33 </a:t>
            </a:r>
            <a:r>
              <a:rPr lang="mn-MN" sz="2000" dirty="0">
                <a:solidFill>
                  <a:schemeClr val="tx2"/>
                </a:solidFill>
                <a:latin typeface="Times New Roman" panose="02020603050405020304" pitchFamily="18" charset="0"/>
                <a:cs typeface="Times New Roman" panose="02020603050405020304" pitchFamily="18" charset="0"/>
              </a:rPr>
              <a:t>жил</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Хувьцаа эзэмшдэг эсэх: </a:t>
            </a:r>
            <a:r>
              <a:rPr lang="mn-MN" sz="2000" u="sng" dirty="0">
                <a:solidFill>
                  <a:schemeClr val="tx2"/>
                </a:solidFill>
                <a:latin typeface="Times New Roman" panose="02020603050405020304" pitchFamily="18" charset="0"/>
                <a:cs typeface="Times New Roman" panose="02020603050405020304" pitchFamily="18" charset="0"/>
              </a:rPr>
              <a:t>тийм</a:t>
            </a:r>
            <a:r>
              <a:rPr lang="mn-MN" sz="2000" dirty="0">
                <a:solidFill>
                  <a:schemeClr val="tx2"/>
                </a:solidFill>
                <a:latin typeface="Times New Roman" panose="02020603050405020304" pitchFamily="18" charset="0"/>
                <a:cs typeface="Times New Roman" panose="02020603050405020304" pitchFamily="18" charset="0"/>
              </a:rPr>
              <a:t>                  үгүй</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Ажил эрхлэлтийн байдал</a:t>
            </a:r>
          </a:p>
          <a:p>
            <a:pPr marL="0" indent="0">
              <a:buNone/>
            </a:pPr>
            <a:endParaRPr lang="en-US" sz="2400" dirty="0">
              <a:latin typeface="Arial" pitchFamily="34" charset="0"/>
              <a:cs typeface="Arial" pitchFamily="34" charset="0"/>
            </a:endParaRPr>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955416011"/>
              </p:ext>
            </p:extLst>
          </p:nvPr>
        </p:nvGraphicFramePr>
        <p:xfrm>
          <a:off x="482600" y="6096000"/>
          <a:ext cx="11811000" cy="3374136"/>
        </p:xfrm>
        <a:graphic>
          <a:graphicData uri="http://schemas.openxmlformats.org/drawingml/2006/table">
            <a:tbl>
              <a:tblPr firstRow="1" bandRow="1">
                <a:tableStyleId>{CF821DB8-F4EB-4A41-A1BA-3FCAFE7338EE}</a:tableStyleId>
              </a:tblPr>
              <a:tblGrid>
                <a:gridCol w="713416"/>
                <a:gridCol w="4010984"/>
                <a:gridCol w="3048000"/>
                <a:gridCol w="2057400"/>
                <a:gridCol w="1981200"/>
              </a:tblGrid>
              <a:tr h="1064705">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Байгууллага</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Албан тушаал</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Ажилд орсон огноо</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Ажилласан хугацаа</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455357">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1</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Ургамал газар тариалангийн хүрээлэн</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ажилтан</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1985 - 2003</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18</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77063">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2</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МШБанк</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Эдийн засагч</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2003 - 2009</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6</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453263">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3</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Хадгаламж банк</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Эдийн засагч</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2009 - 2012</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3</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92812">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4</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Төрийн банк</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Эдийн засагч</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2012- 2016</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4</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r>
              <a:tr h="541274">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5</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l">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Хувийн бизнес</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Хувиараа хөдөлмөр эрхэлдэг</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2016 оноос</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2</a:t>
                      </a:r>
                    </a:p>
                    <a:p>
                      <a:pPr algn="ctr">
                        <a:lnSpc>
                          <a:spcPct val="115000"/>
                        </a:lnSpc>
                        <a:spcAft>
                          <a:spcPts val="0"/>
                        </a:spcAft>
                      </a:pP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r>
            </a:tbl>
          </a:graphicData>
        </a:graphic>
      </p:graphicFrame>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6600" y="1600200"/>
            <a:ext cx="2667000" cy="2743200"/>
          </a:xfrm>
          <a:prstGeom prst="rect">
            <a:avLst/>
          </a:prstGeom>
        </p:spPr>
      </p:pic>
      <p:sp>
        <p:nvSpPr>
          <p:cNvPr id="3" name="Rectangle 2"/>
          <p:cNvSpPr/>
          <p:nvPr/>
        </p:nvSpPr>
        <p:spPr>
          <a:xfrm>
            <a:off x="330200" y="228603"/>
            <a:ext cx="11963400" cy="1015663"/>
          </a:xfrm>
          <a:prstGeom prst="rect">
            <a:avLst/>
          </a:prstGeom>
        </p:spPr>
        <p:txBody>
          <a:bodyPr wrap="square">
            <a:spAutoFit/>
          </a:bodyPr>
          <a:lstStyle/>
          <a:p>
            <a:r>
              <a:rPr lang="mn-MN" sz="2000" b="1" u="sng" dirty="0" smtClean="0">
                <a:solidFill>
                  <a:srgbClr val="FF5050"/>
                </a:solidFill>
                <a:latin typeface="Times New Roman" panose="02020603050405020304" pitchFamily="18" charset="0"/>
                <a:cs typeface="Times New Roman" panose="02020603050405020304" pitchFamily="18" charset="0"/>
              </a:rPr>
              <a:t>“ГЕРМЕС </a:t>
            </a:r>
            <a:r>
              <a:rPr lang="mn-MN" sz="2000" b="1" u="sng" dirty="0">
                <a:solidFill>
                  <a:srgbClr val="FF5050"/>
                </a:solidFill>
                <a:latin typeface="Times New Roman" panose="02020603050405020304" pitchFamily="18" charset="0"/>
                <a:cs typeface="Times New Roman" panose="02020603050405020304" pitchFamily="18" charset="0"/>
              </a:rPr>
              <a:t>ЦЕНТР” ХУВЬЦААТ КОМПАНИ</a:t>
            </a:r>
            <a:br>
              <a:rPr lang="mn-MN" sz="2000" b="1" u="sng" dirty="0">
                <a:solidFill>
                  <a:srgbClr val="FF5050"/>
                </a:solidFill>
                <a:latin typeface="Times New Roman" panose="02020603050405020304" pitchFamily="18" charset="0"/>
                <a:cs typeface="Times New Roman" panose="02020603050405020304" pitchFamily="18" charset="0"/>
              </a:rPr>
            </a:br>
            <a:r>
              <a:rPr lang="en-US" sz="2000" b="1" dirty="0">
                <a:solidFill>
                  <a:srgbClr val="FF5050"/>
                </a:solidFill>
                <a:latin typeface="Times New Roman" panose="02020603050405020304" pitchFamily="18" charset="0"/>
                <a:cs typeface="Times New Roman" panose="02020603050405020304" pitchFamily="18" charset="0"/>
              </a:rPr>
              <a:t/>
            </a:r>
            <a:br>
              <a:rPr lang="en-US" sz="2000" b="1" dirty="0">
                <a:solidFill>
                  <a:srgbClr val="FF5050"/>
                </a:solidFill>
                <a:latin typeface="Times New Roman" panose="02020603050405020304" pitchFamily="18" charset="0"/>
                <a:cs typeface="Times New Roman" panose="02020603050405020304" pitchFamily="18" charset="0"/>
              </a:rPr>
            </a:br>
            <a:r>
              <a:rPr lang="mn-MN" sz="2000" b="1" dirty="0" smtClean="0">
                <a:solidFill>
                  <a:srgbClr val="FF5050"/>
                </a:solidFill>
                <a:latin typeface="Times New Roman" panose="02020603050405020304" pitchFamily="18" charset="0"/>
                <a:cs typeface="Times New Roman" panose="02020603050405020304" pitchFamily="18" charset="0"/>
              </a:rPr>
              <a:t>   ТӨЛӨӨЛӨН </a:t>
            </a:r>
            <a:r>
              <a:rPr lang="mn-MN" sz="2000" b="1" dirty="0">
                <a:solidFill>
                  <a:srgbClr val="FF5050"/>
                </a:solidFill>
                <a:latin typeface="Times New Roman" panose="02020603050405020304" pitchFamily="18" charset="0"/>
                <a:cs typeface="Times New Roman" panose="02020603050405020304" pitchFamily="18" charset="0"/>
              </a:rPr>
              <a:t>УДИРДАХ ЗӨВЛӨЛИЙН ЕРДИЙН </a:t>
            </a:r>
            <a:r>
              <a:rPr lang="mn-MN" sz="2000" b="1" dirty="0" smtClean="0">
                <a:solidFill>
                  <a:srgbClr val="FF5050"/>
                </a:solidFill>
                <a:latin typeface="Times New Roman" panose="02020603050405020304" pitchFamily="18" charset="0"/>
                <a:cs typeface="Times New Roman" panose="02020603050405020304" pitchFamily="18" charset="0"/>
              </a:rPr>
              <a:t>ГИШҮҮН</a:t>
            </a:r>
            <a:endParaRPr lang="en-US" sz="2000" dirty="0">
              <a:solidFill>
                <a:srgbClr val="FF5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664009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161997"/>
            <a:ext cx="11704320" cy="1057204"/>
          </a:xfrm>
        </p:spPr>
        <p:txBody>
          <a:bodyPr>
            <a:noAutofit/>
          </a:bodyPr>
          <a:lstStyle/>
          <a:p>
            <a:r>
              <a:rPr lang="mn-MN" sz="2000" b="1" u="sng" dirty="0">
                <a:solidFill>
                  <a:srgbClr val="FF5050"/>
                </a:solidFill>
                <a:latin typeface="Times New Roman" panose="02020603050405020304" pitchFamily="18" charset="0"/>
                <a:cs typeface="Times New Roman" panose="02020603050405020304" pitchFamily="18" charset="0"/>
              </a:rPr>
              <a:t>“ГЕРМЕС ЦЕНТР” ХУВЬЦААТ КОМПАНИ</a:t>
            </a:r>
            <a:br>
              <a:rPr lang="mn-MN" sz="2000" b="1" u="sng" dirty="0">
                <a:solidFill>
                  <a:srgbClr val="FF5050"/>
                </a:solidFill>
                <a:latin typeface="Times New Roman" panose="02020603050405020304" pitchFamily="18" charset="0"/>
                <a:cs typeface="Times New Roman" panose="02020603050405020304" pitchFamily="18" charset="0"/>
              </a:rPr>
            </a:br>
            <a:r>
              <a:rPr lang="en-US" sz="2000" b="1" dirty="0">
                <a:solidFill>
                  <a:srgbClr val="FF5050"/>
                </a:solidFill>
                <a:latin typeface="Times New Roman" panose="02020603050405020304" pitchFamily="18" charset="0"/>
                <a:cs typeface="Times New Roman" panose="02020603050405020304" pitchFamily="18" charset="0"/>
              </a:rPr>
              <a:t/>
            </a:r>
            <a:br>
              <a:rPr lang="en-US" sz="2000" b="1" dirty="0">
                <a:solidFill>
                  <a:srgbClr val="FF5050"/>
                </a:solidFill>
                <a:latin typeface="Times New Roman" panose="02020603050405020304" pitchFamily="18" charset="0"/>
                <a:cs typeface="Times New Roman" panose="02020603050405020304" pitchFamily="18" charset="0"/>
              </a:rPr>
            </a:br>
            <a:r>
              <a:rPr lang="mn-MN" sz="2000" b="1" dirty="0">
                <a:solidFill>
                  <a:srgbClr val="FF5050"/>
                </a:solidFill>
                <a:latin typeface="Times New Roman" panose="02020603050405020304" pitchFamily="18" charset="0"/>
                <a:cs typeface="Times New Roman" panose="02020603050405020304" pitchFamily="18" charset="0"/>
              </a:rPr>
              <a:t>ТӨЛӨӨЛӨН УДИРДАХ ЗӨВЛӨЛИЙН ЕРДИЙН </a:t>
            </a:r>
            <a:r>
              <a:rPr lang="mn-MN" sz="2000" b="1" dirty="0" smtClean="0">
                <a:solidFill>
                  <a:srgbClr val="FF5050"/>
                </a:solidFill>
                <a:latin typeface="Times New Roman" panose="02020603050405020304" pitchFamily="18" charset="0"/>
                <a:cs typeface="Times New Roman" panose="02020603050405020304" pitchFamily="18" charset="0"/>
              </a:rPr>
              <a:t>ГИШҮҮН</a:t>
            </a:r>
            <a:endParaRPr lang="en-US" sz="2000" dirty="0">
              <a:solidFill>
                <a:srgbClr val="FF505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2"/>
          </p:nvPr>
        </p:nvSpPr>
        <p:spPr>
          <a:xfrm>
            <a:off x="406400" y="1219202"/>
            <a:ext cx="12192000" cy="8229601"/>
          </a:xfrm>
        </p:spPr>
        <p:txBody>
          <a:bodyPr>
            <a:normAutofit/>
          </a:bodyPr>
          <a:lstStyle/>
          <a:p>
            <a:pPr marL="342900" indent="-342900">
              <a:buAutoNum type="arabicPeriod"/>
            </a:pPr>
            <a:endParaRPr lang="mn-MN" sz="2000" dirty="0" smtClean="0">
              <a:latin typeface="Times New Roman" panose="02020603050405020304" pitchFamily="18" charset="0"/>
              <a:cs typeface="Times New Roman" panose="02020603050405020304" pitchFamily="18" charset="0"/>
            </a:endParaRPr>
          </a:p>
          <a:p>
            <a:pPr marL="342900" indent="-342900">
              <a:buAutoNum type="arabicPeriod"/>
            </a:pPr>
            <a:r>
              <a:rPr lang="mn-MN" sz="2000" dirty="0" smtClean="0">
                <a:solidFill>
                  <a:schemeClr val="tx2"/>
                </a:solidFill>
                <a:latin typeface="Times New Roman" panose="02020603050405020304" pitchFamily="18" charset="0"/>
                <a:cs typeface="Times New Roman" panose="02020603050405020304" pitchFamily="18" charset="0"/>
              </a:rPr>
              <a:t>Овог</a:t>
            </a:r>
            <a:r>
              <a:rPr lang="mn-MN" sz="2000" dirty="0">
                <a:solidFill>
                  <a:schemeClr val="tx2"/>
                </a:solidFill>
                <a:latin typeface="Times New Roman" panose="02020603050405020304" pitchFamily="18" charset="0"/>
                <a:cs typeface="Times New Roman" panose="02020603050405020304" pitchFamily="18" charset="0"/>
              </a:rPr>
              <a:t>, нэр : </a:t>
            </a:r>
            <a:r>
              <a:rPr lang="mn-MN" sz="2000" dirty="0" smtClean="0">
                <a:solidFill>
                  <a:schemeClr val="tx2"/>
                </a:solidFill>
                <a:latin typeface="Times New Roman" panose="02020603050405020304" pitchFamily="18" charset="0"/>
                <a:cs typeface="Times New Roman" panose="02020603050405020304" pitchFamily="18" charset="0"/>
              </a:rPr>
              <a:t>Дүвчиндорж Алтанчимэг</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Оршин суугаа хаяг: </a:t>
            </a:r>
            <a:r>
              <a:rPr lang="mn-MN" sz="2000" dirty="0" smtClean="0">
                <a:solidFill>
                  <a:schemeClr val="tx2"/>
                </a:solidFill>
                <a:latin typeface="Times New Roman" panose="02020603050405020304" pitchFamily="18" charset="0"/>
                <a:cs typeface="Times New Roman" panose="02020603050405020304" pitchFamily="18" charset="0"/>
              </a:rPr>
              <a:t>БЗД, 7-р </a:t>
            </a:r>
            <a:r>
              <a:rPr lang="mn-MN" sz="2000" dirty="0">
                <a:solidFill>
                  <a:schemeClr val="tx2"/>
                </a:solidFill>
                <a:latin typeface="Times New Roman" panose="02020603050405020304" pitchFamily="18" charset="0"/>
                <a:cs typeface="Times New Roman" panose="02020603050405020304" pitchFamily="18" charset="0"/>
              </a:rPr>
              <a:t>хороо, </a:t>
            </a:r>
            <a:r>
              <a:rPr lang="mn-MN" sz="2000" dirty="0" smtClean="0">
                <a:solidFill>
                  <a:schemeClr val="tx2"/>
                </a:solidFill>
                <a:latin typeface="Times New Roman" panose="02020603050405020304" pitchFamily="18" charset="0"/>
                <a:cs typeface="Times New Roman" panose="02020603050405020304" pitchFamily="18" charset="0"/>
              </a:rPr>
              <a:t>38а-р </a:t>
            </a:r>
            <a:r>
              <a:rPr lang="mn-MN" sz="2000" dirty="0">
                <a:solidFill>
                  <a:schemeClr val="tx2"/>
                </a:solidFill>
                <a:latin typeface="Times New Roman" panose="02020603050405020304" pitchFamily="18" charset="0"/>
                <a:cs typeface="Times New Roman" panose="02020603050405020304" pitchFamily="18" charset="0"/>
              </a:rPr>
              <a:t>байр </a:t>
            </a:r>
            <a:r>
              <a:rPr lang="mn-MN" sz="2000" dirty="0" smtClean="0">
                <a:solidFill>
                  <a:schemeClr val="tx2"/>
                </a:solidFill>
                <a:latin typeface="Times New Roman" panose="02020603050405020304" pitchFamily="18" charset="0"/>
                <a:cs typeface="Times New Roman" panose="02020603050405020304" pitchFamily="18" charset="0"/>
              </a:rPr>
              <a:t>15 </a:t>
            </a:r>
            <a:r>
              <a:rPr lang="mn-MN" sz="2000" dirty="0">
                <a:solidFill>
                  <a:schemeClr val="tx2"/>
                </a:solidFill>
                <a:latin typeface="Times New Roman" panose="02020603050405020304" pitchFamily="18" charset="0"/>
                <a:cs typeface="Times New Roman" panose="02020603050405020304" pitchFamily="18" charset="0"/>
              </a:rPr>
              <a:t>тоот</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Утас: </a:t>
            </a:r>
            <a:r>
              <a:rPr lang="mn-MN" sz="2000" dirty="0" smtClean="0">
                <a:solidFill>
                  <a:schemeClr val="tx2"/>
                </a:solidFill>
                <a:latin typeface="Times New Roman" panose="02020603050405020304" pitchFamily="18" charset="0"/>
                <a:cs typeface="Times New Roman" panose="02020603050405020304" pitchFamily="18" charset="0"/>
              </a:rPr>
              <a:t>9985-1033</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Е майл хаяг: </a:t>
            </a:r>
            <a:r>
              <a:rPr lang="en-US" sz="2000" dirty="0" smtClean="0">
                <a:solidFill>
                  <a:schemeClr val="tx2"/>
                </a:solidFill>
                <a:latin typeface="Times New Roman" panose="02020603050405020304" pitchFamily="18" charset="0"/>
                <a:cs typeface="Times New Roman" panose="02020603050405020304" pitchFamily="18" charset="0"/>
              </a:rPr>
              <a:t>altanchimeg69@yahoo.com</a:t>
            </a:r>
            <a:endParaRPr lang="en-US"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Хүйс: Эр               </a:t>
            </a:r>
            <a:r>
              <a:rPr lang="mn-MN" sz="2000" u="sng" dirty="0">
                <a:solidFill>
                  <a:schemeClr val="tx2"/>
                </a:solidFill>
                <a:latin typeface="Times New Roman" panose="02020603050405020304" pitchFamily="18" charset="0"/>
                <a:cs typeface="Times New Roman" panose="02020603050405020304" pitchFamily="18" charset="0"/>
              </a:rPr>
              <a:t>Эм</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Төрсөн огноо: </a:t>
            </a:r>
            <a:r>
              <a:rPr lang="mn-MN" sz="2000" dirty="0" smtClean="0">
                <a:solidFill>
                  <a:schemeClr val="tx2"/>
                </a:solidFill>
                <a:latin typeface="Times New Roman" panose="02020603050405020304" pitchFamily="18" charset="0"/>
                <a:cs typeface="Times New Roman" panose="02020603050405020304" pitchFamily="18" charset="0"/>
              </a:rPr>
              <a:t>19</a:t>
            </a:r>
            <a:r>
              <a:rPr lang="en-US" sz="2000" dirty="0" smtClean="0">
                <a:solidFill>
                  <a:schemeClr val="tx2"/>
                </a:solidFill>
                <a:latin typeface="Times New Roman" panose="02020603050405020304" pitchFamily="18" charset="0"/>
                <a:cs typeface="Times New Roman" panose="02020603050405020304" pitchFamily="18" charset="0"/>
              </a:rPr>
              <a:t>74</a:t>
            </a:r>
            <a:r>
              <a:rPr lang="mn-MN" sz="2000" dirty="0" smtClean="0">
                <a:solidFill>
                  <a:schemeClr val="tx2"/>
                </a:solidFill>
                <a:latin typeface="Times New Roman" panose="02020603050405020304" pitchFamily="18" charset="0"/>
                <a:cs typeface="Times New Roman" panose="02020603050405020304" pitchFamily="18" charset="0"/>
              </a:rPr>
              <a:t> </a:t>
            </a:r>
            <a:r>
              <a:rPr lang="mn-MN" sz="2000" dirty="0">
                <a:solidFill>
                  <a:schemeClr val="tx2"/>
                </a:solidFill>
                <a:latin typeface="Times New Roman" panose="02020603050405020304" pitchFamily="18" charset="0"/>
                <a:cs typeface="Times New Roman" panose="02020603050405020304" pitchFamily="18" charset="0"/>
              </a:rPr>
              <a:t>оны</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smtClean="0">
                <a:solidFill>
                  <a:schemeClr val="tx2"/>
                </a:solidFill>
                <a:latin typeface="Times New Roman" panose="02020603050405020304" pitchFamily="18" charset="0"/>
                <a:cs typeface="Times New Roman" panose="02020603050405020304" pitchFamily="18" charset="0"/>
              </a:rPr>
              <a:t>12</a:t>
            </a:r>
            <a:r>
              <a:rPr lang="mn-MN" sz="2000" dirty="0" smtClean="0">
                <a:solidFill>
                  <a:schemeClr val="tx2"/>
                </a:solidFill>
                <a:latin typeface="Times New Roman" panose="02020603050405020304" pitchFamily="18" charset="0"/>
                <a:cs typeface="Times New Roman" panose="02020603050405020304" pitchFamily="18" charset="0"/>
              </a:rPr>
              <a:t>-р </a:t>
            </a:r>
            <a:r>
              <a:rPr lang="mn-MN" sz="2000" dirty="0">
                <a:solidFill>
                  <a:schemeClr val="tx2"/>
                </a:solidFill>
                <a:latin typeface="Times New Roman" panose="02020603050405020304" pitchFamily="18" charset="0"/>
                <a:cs typeface="Times New Roman" panose="02020603050405020304" pitchFamily="18" charset="0"/>
              </a:rPr>
              <a:t>сар </a:t>
            </a:r>
            <a:r>
              <a:rPr lang="en-US" sz="2000" dirty="0" smtClean="0">
                <a:solidFill>
                  <a:schemeClr val="tx2"/>
                </a:solidFill>
                <a:latin typeface="Times New Roman" panose="02020603050405020304" pitchFamily="18" charset="0"/>
                <a:cs typeface="Times New Roman" panose="02020603050405020304" pitchFamily="18" charset="0"/>
              </a:rPr>
              <a:t>09</a:t>
            </a:r>
            <a:r>
              <a:rPr lang="mn-MN" sz="2000" dirty="0" smtClean="0">
                <a:solidFill>
                  <a:schemeClr val="tx2"/>
                </a:solidFill>
                <a:latin typeface="Times New Roman" panose="02020603050405020304" pitchFamily="18" charset="0"/>
                <a:cs typeface="Times New Roman" panose="02020603050405020304" pitchFamily="18" charset="0"/>
              </a:rPr>
              <a:t> </a:t>
            </a:r>
            <a:r>
              <a:rPr lang="mn-MN" sz="2000" dirty="0">
                <a:solidFill>
                  <a:schemeClr val="tx2"/>
                </a:solidFill>
                <a:latin typeface="Times New Roman" panose="02020603050405020304" pitchFamily="18" charset="0"/>
                <a:cs typeface="Times New Roman" panose="02020603050405020304" pitchFamily="18" charset="0"/>
              </a:rPr>
              <a:t>өдөр</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Регистрийн дугаар: </a:t>
            </a:r>
            <a:r>
              <a:rPr lang="en-US" sz="2000" dirty="0">
                <a:solidFill>
                  <a:schemeClr val="tx2"/>
                </a:solidFill>
                <a:latin typeface="Times New Roman" panose="02020603050405020304" pitchFamily="18" charset="0"/>
                <a:cs typeface="Times New Roman" panose="02020603050405020304" pitchFamily="18" charset="0"/>
              </a:rPr>
              <a:t> </a:t>
            </a:r>
            <a:r>
              <a:rPr lang="mn-MN" sz="2000" dirty="0" smtClean="0">
                <a:solidFill>
                  <a:schemeClr val="tx2"/>
                </a:solidFill>
                <a:latin typeface="Times New Roman" panose="02020603050405020304" pitchFamily="18" charset="0"/>
                <a:cs typeface="Times New Roman" panose="02020603050405020304" pitchFamily="18" charset="0"/>
              </a:rPr>
              <a:t>АЭ 74120969</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Төгссөн сургууль: </a:t>
            </a:r>
            <a:r>
              <a:rPr lang="mn-MN" sz="2000" dirty="0" smtClean="0">
                <a:solidFill>
                  <a:schemeClr val="tx2"/>
                </a:solidFill>
                <a:latin typeface="Times New Roman" panose="02020603050405020304" pitchFamily="18" charset="0"/>
                <a:cs typeface="Times New Roman" panose="02020603050405020304" pitchFamily="18" charset="0"/>
              </a:rPr>
              <a:t>МУИС-ийн эдийн засгийн дээд сургууль</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Мэргэжил:  </a:t>
            </a:r>
            <a:r>
              <a:rPr lang="mn-MN" sz="2000" dirty="0" smtClean="0">
                <a:solidFill>
                  <a:schemeClr val="tx2"/>
                </a:solidFill>
                <a:latin typeface="Times New Roman" panose="02020603050405020304" pitchFamily="18" charset="0"/>
                <a:cs typeface="Times New Roman" panose="02020603050405020304" pitchFamily="18" charset="0"/>
              </a:rPr>
              <a:t>Нягтлан бодогч</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 “Гермес Центр”ХК-д ямар ажил эрхэлдэг: ТУЗ-ийн гишүүн</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Хэдэн жил ажилласан: </a:t>
            </a:r>
            <a:r>
              <a:rPr lang="mn-MN" sz="2000" dirty="0" smtClean="0">
                <a:solidFill>
                  <a:schemeClr val="tx2"/>
                </a:solidFill>
                <a:latin typeface="Times New Roman" panose="02020603050405020304" pitchFamily="18" charset="0"/>
                <a:cs typeface="Times New Roman" panose="02020603050405020304" pitchFamily="18" charset="0"/>
              </a:rPr>
              <a:t>23 жил</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Хувьцаа эзэмшдэг эсэх: </a:t>
            </a:r>
            <a:r>
              <a:rPr lang="mn-MN" sz="2000" u="sng" dirty="0">
                <a:solidFill>
                  <a:schemeClr val="tx2"/>
                </a:solidFill>
                <a:latin typeface="Times New Roman" panose="02020603050405020304" pitchFamily="18" charset="0"/>
                <a:cs typeface="Times New Roman" panose="02020603050405020304" pitchFamily="18" charset="0"/>
              </a:rPr>
              <a:t>тийм</a:t>
            </a:r>
            <a:r>
              <a:rPr lang="mn-MN" sz="2000" dirty="0">
                <a:solidFill>
                  <a:schemeClr val="tx2"/>
                </a:solidFill>
                <a:latin typeface="Times New Roman" panose="02020603050405020304" pitchFamily="18" charset="0"/>
                <a:cs typeface="Times New Roman" panose="02020603050405020304" pitchFamily="18" charset="0"/>
              </a:rPr>
              <a:t>                  үгүй</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Ажил эрхлэлтийн байдал</a:t>
            </a:r>
          </a:p>
          <a:p>
            <a:pPr marL="342900" indent="-342900">
              <a:buAutoNum type="arabicPeriod"/>
            </a:pPr>
            <a:endParaRPr lang="mn-MN" sz="2400" dirty="0" smtClean="0">
              <a:latin typeface="Times New Roman" panose="02020603050405020304" pitchFamily="18" charset="0"/>
              <a:cs typeface="Times New Roman" panose="02020603050405020304" pitchFamily="18" charset="0"/>
            </a:endParaRPr>
          </a:p>
          <a:p>
            <a:pPr marL="0" indent="0">
              <a:buNone/>
            </a:pPr>
            <a:endParaRPr lang="mn-MN" sz="2400" dirty="0">
              <a:latin typeface="Times New Roman" panose="02020603050405020304" pitchFamily="18" charset="0"/>
              <a:cs typeface="Times New Roman" panose="02020603050405020304" pitchFamily="18" charset="0"/>
            </a:endParaRPr>
          </a:p>
          <a:p>
            <a:pPr marL="342900" indent="-342900">
              <a:buAutoNum type="arabicPeriod"/>
            </a:pPr>
            <a:endParaRPr lang="mn-MN" sz="2400" dirty="0">
              <a:latin typeface="Times New Roman" panose="02020603050405020304" pitchFamily="18" charset="0"/>
              <a:cs typeface="Times New Roman" panose="02020603050405020304" pitchFamily="18" charset="0"/>
            </a:endParaRPr>
          </a:p>
          <a:p>
            <a:pPr marL="342900" indent="-342900">
              <a:buAutoNum type="arabicPeriod"/>
            </a:pPr>
            <a:r>
              <a:rPr lang="mn-MN" sz="2400" dirty="0">
                <a:latin typeface="Times New Roman" panose="02020603050405020304" pitchFamily="18" charset="0"/>
                <a:cs typeface="Times New Roman" panose="02020603050405020304" pitchFamily="18" charset="0"/>
              </a:rPr>
              <a:t>Хувьцаа эзэмшдэг эсэх: </a:t>
            </a:r>
            <a:r>
              <a:rPr lang="mn-MN" sz="2400" u="sng" dirty="0">
                <a:latin typeface="Times New Roman" panose="02020603050405020304" pitchFamily="18" charset="0"/>
                <a:cs typeface="Times New Roman" panose="02020603050405020304" pitchFamily="18" charset="0"/>
              </a:rPr>
              <a:t>тийм</a:t>
            </a:r>
            <a:r>
              <a:rPr lang="mn-MN" sz="2400" dirty="0">
                <a:latin typeface="Times New Roman" panose="02020603050405020304" pitchFamily="18" charset="0"/>
                <a:cs typeface="Times New Roman" panose="02020603050405020304" pitchFamily="18" charset="0"/>
              </a:rPr>
              <a:t>                  үгүй</a:t>
            </a:r>
          </a:p>
          <a:p>
            <a:pPr marL="342900" indent="-342900">
              <a:buAutoNum type="arabicPeriod"/>
            </a:pPr>
            <a:r>
              <a:rPr lang="mn-MN" sz="2400" dirty="0">
                <a:latin typeface="Times New Roman" panose="02020603050405020304" pitchFamily="18" charset="0"/>
                <a:cs typeface="Times New Roman" panose="02020603050405020304" pitchFamily="18" charset="0"/>
              </a:rPr>
              <a:t>Ажил эрхлэлтийн байдал</a:t>
            </a:r>
          </a:p>
          <a:p>
            <a:pPr marL="0" indent="0">
              <a:buNone/>
            </a:pPr>
            <a:endParaRPr lang="en-US" sz="2400" dirty="0">
              <a:latin typeface="Arial" pitchFamily="34" charset="0"/>
              <a:cs typeface="Arial" pitchFamily="34" charset="0"/>
            </a:endParaRPr>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396131314"/>
              </p:ext>
            </p:extLst>
          </p:nvPr>
        </p:nvGraphicFramePr>
        <p:xfrm>
          <a:off x="517571" y="6705600"/>
          <a:ext cx="11811000" cy="2388890"/>
        </p:xfrm>
        <a:graphic>
          <a:graphicData uri="http://schemas.openxmlformats.org/drawingml/2006/table">
            <a:tbl>
              <a:tblPr firstRow="1" bandRow="1">
                <a:tableStyleId>{CF821DB8-F4EB-4A41-A1BA-3FCAFE7338EE}</a:tableStyleId>
              </a:tblPr>
              <a:tblGrid>
                <a:gridCol w="713416"/>
                <a:gridCol w="4010984"/>
                <a:gridCol w="2362200"/>
                <a:gridCol w="2362200"/>
                <a:gridCol w="2362200"/>
              </a:tblGrid>
              <a:tr h="761998">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Байгууллага</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Албан тушаал</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Ажилд орсон огноо</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Ажилласан хугацаа</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506708">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1</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“Ханбүргэдэй” ХХК</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Нябо</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1997 - 2000</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4</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506708">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2</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“Айрлинк” ХХК</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Нябо</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2000 - 2006</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7</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613476">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3</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“Одод”ХХК</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Нябо</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2006</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Одоо хүртэл</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8119" y="1372434"/>
            <a:ext cx="2170452" cy="2893936"/>
          </a:xfrm>
          <a:prstGeom prst="rect">
            <a:avLst/>
          </a:prstGeom>
        </p:spPr>
      </p:pic>
    </p:spTree>
    <p:extLst>
      <p:ext uri="{BB962C8B-B14F-4D97-AF65-F5344CB8AC3E}">
        <p14:creationId xmlns:p14="http://schemas.microsoft.com/office/powerpoint/2010/main" val="247177638"/>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161997"/>
            <a:ext cx="11704320" cy="1285804"/>
          </a:xfrm>
        </p:spPr>
        <p:txBody>
          <a:bodyPr>
            <a:noAutofit/>
          </a:bodyPr>
          <a:lstStyle/>
          <a:p>
            <a:r>
              <a:rPr lang="mn-MN" sz="2000" b="1" u="sng" dirty="0">
                <a:solidFill>
                  <a:srgbClr val="FF5050"/>
                </a:solidFill>
                <a:latin typeface="Times New Roman" panose="02020603050405020304" pitchFamily="18" charset="0"/>
                <a:cs typeface="Times New Roman" panose="02020603050405020304" pitchFamily="18" charset="0"/>
              </a:rPr>
              <a:t>“ГЕРМЕС ЦЕНТР” ХУВЬЦААТ КОМПАНИ</a:t>
            </a:r>
            <a:br>
              <a:rPr lang="mn-MN" sz="2000" b="1" u="sng" dirty="0">
                <a:solidFill>
                  <a:srgbClr val="FF5050"/>
                </a:solidFill>
                <a:latin typeface="Times New Roman" panose="02020603050405020304" pitchFamily="18" charset="0"/>
                <a:cs typeface="Times New Roman" panose="02020603050405020304" pitchFamily="18" charset="0"/>
              </a:rPr>
            </a:br>
            <a:r>
              <a:rPr lang="en-US" sz="2000" b="1" dirty="0">
                <a:solidFill>
                  <a:srgbClr val="FF5050"/>
                </a:solidFill>
                <a:latin typeface="Times New Roman" panose="02020603050405020304" pitchFamily="18" charset="0"/>
                <a:cs typeface="Times New Roman" panose="02020603050405020304" pitchFamily="18" charset="0"/>
              </a:rPr>
              <a:t/>
            </a:r>
            <a:br>
              <a:rPr lang="en-US" sz="2000" b="1" dirty="0">
                <a:solidFill>
                  <a:srgbClr val="FF5050"/>
                </a:solidFill>
                <a:latin typeface="Times New Roman" panose="02020603050405020304" pitchFamily="18" charset="0"/>
                <a:cs typeface="Times New Roman" panose="02020603050405020304" pitchFamily="18" charset="0"/>
              </a:rPr>
            </a:br>
            <a:r>
              <a:rPr lang="mn-MN" sz="2000" b="1" dirty="0">
                <a:solidFill>
                  <a:srgbClr val="FF5050"/>
                </a:solidFill>
                <a:latin typeface="Times New Roman" panose="02020603050405020304" pitchFamily="18" charset="0"/>
                <a:cs typeface="Times New Roman" panose="02020603050405020304" pitchFamily="18" charset="0"/>
              </a:rPr>
              <a:t>ТӨЛӨӨЛӨН УДИРДАХ ЗӨВЛӨЛИЙН </a:t>
            </a:r>
            <a:r>
              <a:rPr lang="mn-MN" sz="2000" b="1" dirty="0" smtClean="0">
                <a:solidFill>
                  <a:srgbClr val="FF5050"/>
                </a:solidFill>
                <a:latin typeface="Times New Roman" panose="02020603050405020304" pitchFamily="18" charset="0"/>
                <a:cs typeface="Times New Roman" panose="02020603050405020304" pitchFamily="18" charset="0"/>
              </a:rPr>
              <a:t>ЕРДИЙН ГИШҮҮН</a:t>
            </a:r>
            <a:endParaRPr lang="en-US" sz="2000" dirty="0">
              <a:solidFill>
                <a:srgbClr val="FF505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2"/>
          </p:nvPr>
        </p:nvSpPr>
        <p:spPr>
          <a:xfrm>
            <a:off x="406400" y="1295400"/>
            <a:ext cx="12496800" cy="8153403"/>
          </a:xfrm>
          <a:solidFill>
            <a:schemeClr val="bg1">
              <a:lumMod val="95000"/>
            </a:schemeClr>
          </a:solidFill>
        </p:spPr>
        <p:txBody>
          <a:bodyPr>
            <a:normAutofit/>
          </a:bodyPr>
          <a:lstStyle/>
          <a:p>
            <a:pPr marL="342900" indent="-342900">
              <a:buAutoNum type="arabicPeriod"/>
            </a:pPr>
            <a:endParaRPr lang="mn-MN" sz="2000" dirty="0" smtClean="0">
              <a:latin typeface="Times New Roman" panose="02020603050405020304" pitchFamily="18" charset="0"/>
              <a:cs typeface="Times New Roman" panose="02020603050405020304" pitchFamily="18" charset="0"/>
            </a:endParaRPr>
          </a:p>
          <a:p>
            <a:pPr marL="342900" indent="-342900">
              <a:buAutoNum type="arabicPeriod"/>
            </a:pPr>
            <a:r>
              <a:rPr lang="mn-MN" sz="2000" dirty="0" smtClean="0">
                <a:solidFill>
                  <a:schemeClr val="tx2"/>
                </a:solidFill>
                <a:latin typeface="Times New Roman" panose="02020603050405020304" pitchFamily="18" charset="0"/>
                <a:cs typeface="Times New Roman" panose="02020603050405020304" pitchFamily="18" charset="0"/>
              </a:rPr>
              <a:t>Овог</a:t>
            </a:r>
            <a:r>
              <a:rPr lang="mn-MN" sz="2000" dirty="0">
                <a:solidFill>
                  <a:schemeClr val="tx2"/>
                </a:solidFill>
                <a:latin typeface="Times New Roman" panose="02020603050405020304" pitchFamily="18" charset="0"/>
                <a:cs typeface="Times New Roman" panose="02020603050405020304" pitchFamily="18" charset="0"/>
              </a:rPr>
              <a:t>, нэр : </a:t>
            </a:r>
            <a:r>
              <a:rPr lang="mn-MN" sz="2000" dirty="0" smtClean="0">
                <a:solidFill>
                  <a:schemeClr val="tx2"/>
                </a:solidFill>
                <a:latin typeface="Times New Roman" panose="02020603050405020304" pitchFamily="18" charset="0"/>
                <a:cs typeface="Times New Roman" panose="02020603050405020304" pitchFamily="18" charset="0"/>
              </a:rPr>
              <a:t>Цэенсүрэн Түвшинжаргал</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Оршин суугаа </a:t>
            </a:r>
            <a:r>
              <a:rPr lang="mn-MN" sz="2000" dirty="0" smtClean="0">
                <a:solidFill>
                  <a:schemeClr val="tx2"/>
                </a:solidFill>
                <a:latin typeface="Times New Roman" panose="02020603050405020304" pitchFamily="18" charset="0"/>
                <a:cs typeface="Times New Roman" panose="02020603050405020304" pitchFamily="18" charset="0"/>
              </a:rPr>
              <a:t>хаяг: СХД, Өнөр хороолол 27-5-156 тоот</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Утас: </a:t>
            </a:r>
            <a:r>
              <a:rPr lang="mn-MN" sz="2000" dirty="0" smtClean="0">
                <a:solidFill>
                  <a:schemeClr val="tx2"/>
                </a:solidFill>
                <a:latin typeface="Times New Roman" panose="02020603050405020304" pitchFamily="18" charset="0"/>
                <a:cs typeface="Times New Roman" panose="02020603050405020304" pitchFamily="18" charset="0"/>
              </a:rPr>
              <a:t>9111-1118</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Е майл хаяг: </a:t>
            </a:r>
            <a:endParaRPr lang="en-US" sz="2000" dirty="0" smtClean="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smtClean="0">
                <a:solidFill>
                  <a:schemeClr val="tx2"/>
                </a:solidFill>
                <a:latin typeface="Times New Roman" panose="02020603050405020304" pitchFamily="18" charset="0"/>
                <a:cs typeface="Times New Roman" panose="02020603050405020304" pitchFamily="18" charset="0"/>
              </a:rPr>
              <a:t>Хүйс</a:t>
            </a:r>
            <a:r>
              <a:rPr lang="mn-MN" sz="2000" dirty="0">
                <a:solidFill>
                  <a:schemeClr val="tx2"/>
                </a:solidFill>
                <a:latin typeface="Times New Roman" panose="02020603050405020304" pitchFamily="18" charset="0"/>
                <a:cs typeface="Times New Roman" panose="02020603050405020304" pitchFamily="18" charset="0"/>
              </a:rPr>
              <a:t>: </a:t>
            </a:r>
            <a:r>
              <a:rPr lang="mn-MN" sz="2000" u="sng" dirty="0">
                <a:solidFill>
                  <a:schemeClr val="tx2"/>
                </a:solidFill>
                <a:latin typeface="Times New Roman" panose="02020603050405020304" pitchFamily="18" charset="0"/>
                <a:cs typeface="Times New Roman" panose="02020603050405020304" pitchFamily="18" charset="0"/>
              </a:rPr>
              <a:t>Эр  </a:t>
            </a:r>
            <a:r>
              <a:rPr lang="mn-MN" sz="2000" dirty="0">
                <a:solidFill>
                  <a:schemeClr val="tx2"/>
                </a:solidFill>
                <a:latin typeface="Times New Roman" panose="02020603050405020304" pitchFamily="18" charset="0"/>
                <a:cs typeface="Times New Roman" panose="02020603050405020304" pitchFamily="18" charset="0"/>
              </a:rPr>
              <a:t>             Эм</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Төрсөн огноо: </a:t>
            </a:r>
            <a:r>
              <a:rPr lang="mn-MN" sz="2000" dirty="0" smtClean="0">
                <a:solidFill>
                  <a:schemeClr val="tx2"/>
                </a:solidFill>
                <a:latin typeface="Times New Roman" panose="02020603050405020304" pitchFamily="18" charset="0"/>
                <a:cs typeface="Times New Roman" panose="02020603050405020304" pitchFamily="18" charset="0"/>
              </a:rPr>
              <a:t>19</a:t>
            </a:r>
            <a:r>
              <a:rPr lang="en-US" sz="2000" dirty="0" smtClean="0">
                <a:solidFill>
                  <a:schemeClr val="tx2"/>
                </a:solidFill>
                <a:latin typeface="Times New Roman" panose="02020603050405020304" pitchFamily="18" charset="0"/>
                <a:cs typeface="Times New Roman" panose="02020603050405020304" pitchFamily="18" charset="0"/>
              </a:rPr>
              <a:t>58</a:t>
            </a:r>
            <a:r>
              <a:rPr lang="mn-MN" sz="2000" dirty="0" smtClean="0">
                <a:solidFill>
                  <a:schemeClr val="tx2"/>
                </a:solidFill>
                <a:latin typeface="Times New Roman" panose="02020603050405020304" pitchFamily="18" charset="0"/>
                <a:cs typeface="Times New Roman" panose="02020603050405020304" pitchFamily="18" charset="0"/>
              </a:rPr>
              <a:t> </a:t>
            </a:r>
            <a:r>
              <a:rPr lang="mn-MN" sz="2000" dirty="0">
                <a:solidFill>
                  <a:schemeClr val="tx2"/>
                </a:solidFill>
                <a:latin typeface="Times New Roman" panose="02020603050405020304" pitchFamily="18" charset="0"/>
                <a:cs typeface="Times New Roman" panose="02020603050405020304" pitchFamily="18" charset="0"/>
              </a:rPr>
              <a:t>оны</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smtClean="0">
                <a:solidFill>
                  <a:schemeClr val="tx2"/>
                </a:solidFill>
                <a:latin typeface="Times New Roman" panose="02020603050405020304" pitchFamily="18" charset="0"/>
                <a:cs typeface="Times New Roman" panose="02020603050405020304" pitchFamily="18" charset="0"/>
              </a:rPr>
              <a:t> 01</a:t>
            </a:r>
            <a:r>
              <a:rPr lang="mn-MN" sz="2000" dirty="0" smtClean="0">
                <a:solidFill>
                  <a:schemeClr val="tx2"/>
                </a:solidFill>
                <a:latin typeface="Times New Roman" panose="02020603050405020304" pitchFamily="18" charset="0"/>
                <a:cs typeface="Times New Roman" panose="02020603050405020304" pitchFamily="18" charset="0"/>
              </a:rPr>
              <a:t>-р </a:t>
            </a:r>
            <a:r>
              <a:rPr lang="mn-MN" sz="2000" dirty="0">
                <a:solidFill>
                  <a:schemeClr val="tx2"/>
                </a:solidFill>
                <a:latin typeface="Times New Roman" panose="02020603050405020304" pitchFamily="18" charset="0"/>
                <a:cs typeface="Times New Roman" panose="02020603050405020304" pitchFamily="18" charset="0"/>
              </a:rPr>
              <a:t>сар </a:t>
            </a:r>
            <a:r>
              <a:rPr lang="en-US" sz="2000" dirty="0" smtClean="0">
                <a:solidFill>
                  <a:schemeClr val="tx2"/>
                </a:solidFill>
                <a:latin typeface="Times New Roman" panose="02020603050405020304" pitchFamily="18" charset="0"/>
                <a:cs typeface="Times New Roman" panose="02020603050405020304" pitchFamily="18" charset="0"/>
              </a:rPr>
              <a:t>11</a:t>
            </a:r>
            <a:r>
              <a:rPr lang="mn-MN" sz="2000" dirty="0" smtClean="0">
                <a:solidFill>
                  <a:schemeClr val="tx2"/>
                </a:solidFill>
                <a:latin typeface="Times New Roman" panose="02020603050405020304" pitchFamily="18" charset="0"/>
                <a:cs typeface="Times New Roman" panose="02020603050405020304" pitchFamily="18" charset="0"/>
              </a:rPr>
              <a:t> </a:t>
            </a:r>
            <a:r>
              <a:rPr lang="mn-MN" sz="2000" dirty="0">
                <a:solidFill>
                  <a:schemeClr val="tx2"/>
                </a:solidFill>
                <a:latin typeface="Times New Roman" panose="02020603050405020304" pitchFamily="18" charset="0"/>
                <a:cs typeface="Times New Roman" panose="02020603050405020304" pitchFamily="18" charset="0"/>
              </a:rPr>
              <a:t>өдөр</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Регистрийн дугаар: </a:t>
            </a:r>
            <a:r>
              <a:rPr lang="en-US" sz="2000" dirty="0">
                <a:solidFill>
                  <a:schemeClr val="tx2"/>
                </a:solidFill>
                <a:latin typeface="Times New Roman" panose="02020603050405020304" pitchFamily="18" charset="0"/>
                <a:cs typeface="Times New Roman" panose="02020603050405020304" pitchFamily="18" charset="0"/>
              </a:rPr>
              <a:t> </a:t>
            </a:r>
            <a:r>
              <a:rPr lang="mn-MN" sz="2000" dirty="0" smtClean="0">
                <a:solidFill>
                  <a:schemeClr val="tx2"/>
                </a:solidFill>
                <a:latin typeface="Times New Roman" panose="02020603050405020304" pitchFamily="18" charset="0"/>
                <a:cs typeface="Times New Roman" panose="02020603050405020304" pitchFamily="18" charset="0"/>
              </a:rPr>
              <a:t>ЧТ 58011133</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Төгссөн сургууль: </a:t>
            </a:r>
            <a:r>
              <a:rPr lang="mn-MN" sz="2000" dirty="0" smtClean="0">
                <a:solidFill>
                  <a:schemeClr val="tx2"/>
                </a:solidFill>
                <a:latin typeface="Times New Roman" panose="02020603050405020304" pitchFamily="18" charset="0"/>
                <a:cs typeface="Times New Roman" panose="02020603050405020304" pitchFamily="18" charset="0"/>
              </a:rPr>
              <a:t>Дүрслэх урлагийн дээд сургууль</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Мэргэжил:  </a:t>
            </a:r>
            <a:r>
              <a:rPr lang="mn-MN" sz="2000" dirty="0" smtClean="0">
                <a:solidFill>
                  <a:schemeClr val="tx2"/>
                </a:solidFill>
                <a:latin typeface="Times New Roman" panose="02020603050405020304" pitchFamily="18" charset="0"/>
                <a:cs typeface="Times New Roman" panose="02020603050405020304" pitchFamily="18" charset="0"/>
              </a:rPr>
              <a:t>Зураач</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 “Гермес Центр”ХК-д ямар ажил эрхэлдэг: ТУЗ-ийн гишүүн</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Хэдэн жил ажилласан: </a:t>
            </a:r>
            <a:r>
              <a:rPr lang="mn-MN" sz="2000" dirty="0" smtClean="0">
                <a:solidFill>
                  <a:schemeClr val="tx2"/>
                </a:solidFill>
                <a:latin typeface="Times New Roman" panose="02020603050405020304" pitchFamily="18" charset="0"/>
                <a:cs typeface="Times New Roman" panose="02020603050405020304" pitchFamily="18" charset="0"/>
              </a:rPr>
              <a:t> 34 </a:t>
            </a:r>
            <a:r>
              <a:rPr lang="mn-MN" sz="2000" dirty="0">
                <a:solidFill>
                  <a:schemeClr val="tx2"/>
                </a:solidFill>
                <a:latin typeface="Times New Roman" panose="02020603050405020304" pitchFamily="18" charset="0"/>
                <a:cs typeface="Times New Roman" panose="02020603050405020304" pitchFamily="18" charset="0"/>
              </a:rPr>
              <a:t>жил</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Хувьцаа эзэмшдэг эсэх: </a:t>
            </a:r>
            <a:r>
              <a:rPr lang="mn-MN" sz="2000" u="sng" dirty="0">
                <a:solidFill>
                  <a:schemeClr val="tx2"/>
                </a:solidFill>
                <a:latin typeface="Times New Roman" panose="02020603050405020304" pitchFamily="18" charset="0"/>
                <a:cs typeface="Times New Roman" panose="02020603050405020304" pitchFamily="18" charset="0"/>
              </a:rPr>
              <a:t>тийм </a:t>
            </a:r>
            <a:r>
              <a:rPr lang="mn-MN" sz="2000" dirty="0">
                <a:solidFill>
                  <a:schemeClr val="tx2"/>
                </a:solidFill>
                <a:latin typeface="Times New Roman" panose="02020603050405020304" pitchFamily="18" charset="0"/>
                <a:cs typeface="Times New Roman" panose="02020603050405020304" pitchFamily="18" charset="0"/>
              </a:rPr>
              <a:t>                 үгүй</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Ажил эрхлэлтийн байдал</a:t>
            </a:r>
          </a:p>
          <a:p>
            <a:pPr marL="0" indent="0">
              <a:buNone/>
            </a:pPr>
            <a:endParaRPr lang="en-US" sz="2400" dirty="0">
              <a:latin typeface="Arial" pitchFamily="34" charset="0"/>
              <a:cs typeface="Arial" pitchFamily="34" charset="0"/>
            </a:endParaRPr>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2024728066"/>
              </p:ext>
            </p:extLst>
          </p:nvPr>
        </p:nvGraphicFramePr>
        <p:xfrm>
          <a:off x="482603" y="6629402"/>
          <a:ext cx="12026577" cy="2390328"/>
        </p:xfrm>
        <a:graphic>
          <a:graphicData uri="http://schemas.openxmlformats.org/drawingml/2006/table">
            <a:tbl>
              <a:tblPr firstRow="1" bandRow="1">
                <a:tableStyleId>{CF821DB8-F4EB-4A41-A1BA-3FCAFE7338EE}</a:tableStyleId>
              </a:tblPr>
              <a:tblGrid>
                <a:gridCol w="708813"/>
                <a:gridCol w="3545364"/>
                <a:gridCol w="2667000"/>
                <a:gridCol w="2133600"/>
                <a:gridCol w="2971800"/>
              </a:tblGrid>
              <a:tr h="609598">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Байгууллага</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Албан тушаал</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Ажилд орсон огноо</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Ажилласан хугацаа</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630936">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1</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Зоос гоёл чимэглэлийн үйлдвэр</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Чулууны засалчин</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1979</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8 </a:t>
                      </a:r>
                      <a:r>
                        <a:rPr lang="mn-MN" sz="1800" dirty="0">
                          <a:solidFill>
                            <a:schemeClr val="tx2"/>
                          </a:solidFill>
                          <a:effectLst/>
                          <a:latin typeface="Times New Roman" panose="02020603050405020304" pitchFamily="18" charset="0"/>
                          <a:ea typeface="Calibri"/>
                          <a:cs typeface="Times New Roman" panose="02020603050405020304" pitchFamily="18" charset="0"/>
                        </a:rPr>
                        <a:t>жил</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524952">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2</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Протезийн үйлдвэр</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Мастер</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1987</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4 жил</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533400">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3</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Хувийн</a:t>
                      </a:r>
                      <a:r>
                        <a:rPr lang="mn-MN" sz="1800" baseline="0" dirty="0" smtClean="0">
                          <a:solidFill>
                            <a:schemeClr val="tx2"/>
                          </a:solidFill>
                          <a:effectLst/>
                          <a:latin typeface="Times New Roman" panose="02020603050405020304" pitchFamily="18" charset="0"/>
                          <a:ea typeface="Calibri"/>
                          <a:cs typeface="Times New Roman" panose="02020603050405020304" pitchFamily="18" charset="0"/>
                        </a:rPr>
                        <a:t> бизнес</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Эзэн</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1991</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Одоог хүртэл хийж байгаа</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pic>
        <p:nvPicPr>
          <p:cNvPr id="2050" name="Picture 2" descr="D:\Desktop\Мөнхтуяа-д\Muugii bev\TUZ zurag\Түвшинжаргал.Ц ТУЗ-ийн гишүү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6600" y="1447800"/>
            <a:ext cx="2894692"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84185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CB4B4D-7CA3-9044-876B-883B54F8677D}" type="slidenum">
              <a:rPr lang="en-US" smtClean="0"/>
              <a:t>3</a:t>
            </a:fld>
            <a:endParaRPr lang="en-US"/>
          </a:p>
        </p:txBody>
      </p:sp>
      <p:sp>
        <p:nvSpPr>
          <p:cNvPr id="5" name="TextBox 4"/>
          <p:cNvSpPr txBox="1"/>
          <p:nvPr/>
        </p:nvSpPr>
        <p:spPr>
          <a:xfrm>
            <a:off x="711200" y="533400"/>
            <a:ext cx="11734800" cy="8402300"/>
          </a:xfrm>
          <a:prstGeom prst="rect">
            <a:avLst/>
          </a:prstGeom>
          <a:noFill/>
        </p:spPr>
        <p:txBody>
          <a:bodyPr wrap="square" rtlCol="0">
            <a:spAutoFit/>
          </a:bodyPr>
          <a:lstStyle/>
          <a:p>
            <a:endParaRPr lang="mn-MN" sz="2700" b="1" dirty="0" smtClean="0">
              <a:solidFill>
                <a:schemeClr val="tx2"/>
              </a:solidFill>
              <a:latin typeface="Times New Roman" panose="02020603050405020304" pitchFamily="18" charset="0"/>
              <a:cs typeface="Times New Roman" panose="02020603050405020304" pitchFamily="18" charset="0"/>
            </a:endParaRPr>
          </a:p>
          <a:p>
            <a:r>
              <a:rPr lang="mn-MN" sz="2700" b="1" dirty="0" smtClean="0">
                <a:solidFill>
                  <a:srgbClr val="FF0000"/>
                </a:solidFill>
                <a:latin typeface="Times New Roman" panose="02020603050405020304" pitchFamily="18" charset="0"/>
                <a:cs typeface="Times New Roman" panose="02020603050405020304" pitchFamily="18" charset="0"/>
              </a:rPr>
              <a:t>КОМПАНИЙН </a:t>
            </a:r>
            <a:r>
              <a:rPr lang="mn-MN" sz="2700" b="1" dirty="0">
                <a:solidFill>
                  <a:srgbClr val="FF0000"/>
                </a:solidFill>
                <a:latin typeface="Times New Roman" panose="02020603050405020304" pitchFamily="18" charset="0"/>
                <a:cs typeface="Times New Roman" panose="02020603050405020304" pitchFamily="18" charset="0"/>
              </a:rPr>
              <a:t>ЭРХЭМ </a:t>
            </a:r>
            <a:r>
              <a:rPr lang="mn-MN" sz="2700" b="1" dirty="0" smtClean="0">
                <a:solidFill>
                  <a:srgbClr val="FF0000"/>
                </a:solidFill>
                <a:latin typeface="Times New Roman" panose="02020603050405020304" pitchFamily="18" charset="0"/>
                <a:cs typeface="Times New Roman" panose="02020603050405020304" pitchFamily="18" charset="0"/>
              </a:rPr>
              <a:t>ЗОРИЛГО</a:t>
            </a:r>
          </a:p>
          <a:p>
            <a:endParaRPr lang="en-US" sz="2700" b="1" dirty="0">
              <a:solidFill>
                <a:schemeClr val="tx2"/>
              </a:solidFill>
              <a:latin typeface="Times New Roman" panose="02020603050405020304" pitchFamily="18" charset="0"/>
              <a:cs typeface="Times New Roman" panose="02020603050405020304" pitchFamily="18" charset="0"/>
            </a:endParaRPr>
          </a:p>
          <a:p>
            <a:pPr algn="just"/>
            <a:r>
              <a:rPr lang="mn-MN" sz="2700" dirty="0">
                <a:solidFill>
                  <a:schemeClr val="tx2"/>
                </a:solidFill>
                <a:latin typeface="Times New Roman" panose="02020603050405020304" pitchFamily="18" charset="0"/>
                <a:cs typeface="Times New Roman" panose="02020603050405020304" pitchFamily="18" charset="0"/>
              </a:rPr>
              <a:t>Олон улсын жишигт нийцсэн худалдаа үйлчилгээний чанар, стандартыг үйл ажиллагаандаа нэвтрүүлж, үйлчилгээний соёл, дэвшилтэт технологийг хэрэглэгч, харилцагчдадаа хүргэж, Монгол улсынхаа эдийн засгийн хөгжилд бодитой хувь нэмэр оруулагч компани байна. </a:t>
            </a:r>
            <a:endParaRPr lang="en-US" sz="2700" dirty="0">
              <a:solidFill>
                <a:schemeClr val="tx2"/>
              </a:solidFill>
              <a:latin typeface="Times New Roman" panose="02020603050405020304" pitchFamily="18" charset="0"/>
              <a:cs typeface="Times New Roman" panose="02020603050405020304" pitchFamily="18" charset="0"/>
            </a:endParaRPr>
          </a:p>
          <a:p>
            <a:pPr algn="just"/>
            <a:r>
              <a:rPr lang="mn-MN" sz="2700" dirty="0">
                <a:solidFill>
                  <a:schemeClr val="tx2"/>
                </a:solidFill>
                <a:latin typeface="Times New Roman" panose="02020603050405020304" pitchFamily="18" charset="0"/>
                <a:cs typeface="Times New Roman" panose="02020603050405020304" pitchFamily="18" charset="0"/>
              </a:rPr>
              <a:t> </a:t>
            </a:r>
            <a:endParaRPr lang="en-US" sz="2700" dirty="0">
              <a:solidFill>
                <a:schemeClr val="tx2"/>
              </a:solidFill>
              <a:latin typeface="Times New Roman" panose="02020603050405020304" pitchFamily="18" charset="0"/>
              <a:cs typeface="Times New Roman" panose="02020603050405020304" pitchFamily="18" charset="0"/>
            </a:endParaRPr>
          </a:p>
          <a:p>
            <a:r>
              <a:rPr lang="mn-MN" sz="2700" b="1" dirty="0">
                <a:solidFill>
                  <a:srgbClr val="FF0000"/>
                </a:solidFill>
                <a:latin typeface="Times New Roman" panose="02020603050405020304" pitchFamily="18" charset="0"/>
                <a:cs typeface="Times New Roman" panose="02020603050405020304" pitchFamily="18" charset="0"/>
              </a:rPr>
              <a:t>КОМПАНИЙН ҮНДСЭН </a:t>
            </a:r>
            <a:r>
              <a:rPr lang="mn-MN" sz="2700" b="1" dirty="0" smtClean="0">
                <a:solidFill>
                  <a:srgbClr val="FF0000"/>
                </a:solidFill>
                <a:latin typeface="Times New Roman" panose="02020603050405020304" pitchFamily="18" charset="0"/>
                <a:cs typeface="Times New Roman" panose="02020603050405020304" pitchFamily="18" charset="0"/>
              </a:rPr>
              <a:t>ЗОРИЛГО</a:t>
            </a:r>
          </a:p>
          <a:p>
            <a:endParaRPr lang="en-US" sz="2700" b="1" dirty="0">
              <a:solidFill>
                <a:schemeClr val="tx2"/>
              </a:solidFill>
              <a:latin typeface="Times New Roman" panose="02020603050405020304" pitchFamily="18" charset="0"/>
              <a:cs typeface="Times New Roman" panose="02020603050405020304" pitchFamily="18" charset="0"/>
            </a:endParaRPr>
          </a:p>
          <a:p>
            <a:pPr algn="just"/>
            <a:r>
              <a:rPr lang="mn-MN" sz="2700" dirty="0">
                <a:solidFill>
                  <a:schemeClr val="tx2"/>
                </a:solidFill>
                <a:latin typeface="Times New Roman" panose="02020603050405020304" pitchFamily="18" charset="0"/>
                <a:cs typeface="Times New Roman" panose="02020603050405020304" pitchFamily="18" charset="0"/>
              </a:rPr>
              <a:t>Хэрэглэгчийн эрэлт хэрэгцээнд нийцсэн, зах зээлд өрсөлдөх чадвартай барилгын материалын худалдааны төв болон бусад үндсэн үйл ажиллагааг эрхлэх замаар ашигтай ажиллаж, хувьцаа эзэмшигчдийн хөрөнгийг өсгөж, тэдний ашиг сонирхлыг ханган ажиллах нь компанийн үндсэн </a:t>
            </a:r>
            <a:r>
              <a:rPr lang="mn-MN" sz="2700" dirty="0" smtClean="0">
                <a:solidFill>
                  <a:schemeClr val="tx2"/>
                </a:solidFill>
                <a:latin typeface="Times New Roman" panose="02020603050405020304" pitchFamily="18" charset="0"/>
                <a:cs typeface="Times New Roman" panose="02020603050405020304" pitchFamily="18" charset="0"/>
              </a:rPr>
              <a:t>зорилго.</a:t>
            </a:r>
          </a:p>
          <a:p>
            <a:pPr algn="just"/>
            <a:endParaRPr lang="mn-MN" sz="2700" dirty="0" smtClean="0">
              <a:solidFill>
                <a:schemeClr val="tx2"/>
              </a:solidFill>
              <a:latin typeface="Times New Roman" panose="02020603050405020304" pitchFamily="18" charset="0"/>
              <a:cs typeface="Times New Roman" panose="02020603050405020304" pitchFamily="18" charset="0"/>
            </a:endParaRPr>
          </a:p>
          <a:p>
            <a:pPr algn="just"/>
            <a:endParaRPr lang="mn-MN" sz="2700" dirty="0" smtClean="0">
              <a:solidFill>
                <a:schemeClr val="tx2"/>
              </a:solidFill>
              <a:latin typeface="Times New Roman" panose="02020603050405020304" pitchFamily="18" charset="0"/>
              <a:cs typeface="Times New Roman" panose="02020603050405020304" pitchFamily="18" charset="0"/>
            </a:endParaRPr>
          </a:p>
          <a:p>
            <a:r>
              <a:rPr lang="mn-MN" sz="2700" b="1" dirty="0" smtClean="0">
                <a:solidFill>
                  <a:srgbClr val="FF0000"/>
                </a:solidFill>
                <a:latin typeface="Times New Roman" panose="02020603050405020304" pitchFamily="18" charset="0"/>
                <a:cs typeface="Times New Roman" panose="02020603050405020304" pitchFamily="18" charset="0"/>
              </a:rPr>
              <a:t>КОМПАНИЙН УРИА ҮГ</a:t>
            </a:r>
          </a:p>
          <a:p>
            <a:endParaRPr lang="mn-MN" sz="2700" b="1" dirty="0" smtClean="0">
              <a:solidFill>
                <a:schemeClr val="tx2"/>
              </a:solidFill>
              <a:latin typeface="Times New Roman" panose="02020603050405020304" pitchFamily="18" charset="0"/>
              <a:cs typeface="Times New Roman" panose="02020603050405020304" pitchFamily="18" charset="0"/>
            </a:endParaRPr>
          </a:p>
          <a:p>
            <a:r>
              <a:rPr lang="mn-MN" sz="2700" dirty="0" smtClean="0">
                <a:solidFill>
                  <a:schemeClr val="tx2"/>
                </a:solidFill>
                <a:latin typeface="Times New Roman" panose="02020603050405020304" pitchFamily="18" charset="0"/>
                <a:cs typeface="Times New Roman" panose="02020603050405020304" pitchFamily="18" charset="0"/>
              </a:rPr>
              <a:t>Ая тухыг эрхэмлэгч </a:t>
            </a:r>
            <a:endParaRPr lang="en-US" sz="2700" dirty="0" smtClean="0">
              <a:solidFill>
                <a:schemeClr val="tx2"/>
              </a:solidFill>
              <a:latin typeface="Times New Roman" panose="02020603050405020304" pitchFamily="18" charset="0"/>
              <a:cs typeface="Times New Roman" panose="02020603050405020304" pitchFamily="18" charset="0"/>
            </a:endParaRPr>
          </a:p>
          <a:p>
            <a:pPr algn="just"/>
            <a:endParaRPr 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448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161997"/>
            <a:ext cx="11704320" cy="1285804"/>
          </a:xfrm>
        </p:spPr>
        <p:txBody>
          <a:bodyPr>
            <a:noAutofit/>
          </a:bodyPr>
          <a:lstStyle/>
          <a:p>
            <a:r>
              <a:rPr lang="mn-MN" sz="2000" b="1" u="sng" dirty="0">
                <a:solidFill>
                  <a:srgbClr val="FF5050"/>
                </a:solidFill>
                <a:latin typeface="Times New Roman" panose="02020603050405020304" pitchFamily="18" charset="0"/>
                <a:cs typeface="Times New Roman" panose="02020603050405020304" pitchFamily="18" charset="0"/>
              </a:rPr>
              <a:t>“ГЕРМЕС ЦЕНТР” ХУВЬЦААТ КОМПАНИ</a:t>
            </a:r>
            <a:br>
              <a:rPr lang="mn-MN" sz="2000" b="1" u="sng" dirty="0">
                <a:solidFill>
                  <a:srgbClr val="FF5050"/>
                </a:solidFill>
                <a:latin typeface="Times New Roman" panose="02020603050405020304" pitchFamily="18" charset="0"/>
                <a:cs typeface="Times New Roman" panose="02020603050405020304" pitchFamily="18" charset="0"/>
              </a:rPr>
            </a:br>
            <a:r>
              <a:rPr lang="en-US" sz="2000" b="1" dirty="0">
                <a:solidFill>
                  <a:srgbClr val="FF5050"/>
                </a:solidFill>
                <a:latin typeface="Times New Roman" panose="02020603050405020304" pitchFamily="18" charset="0"/>
                <a:cs typeface="Times New Roman" panose="02020603050405020304" pitchFamily="18" charset="0"/>
              </a:rPr>
              <a:t/>
            </a:r>
            <a:br>
              <a:rPr lang="en-US" sz="2000" b="1" dirty="0">
                <a:solidFill>
                  <a:srgbClr val="FF5050"/>
                </a:solidFill>
                <a:latin typeface="Times New Roman" panose="02020603050405020304" pitchFamily="18" charset="0"/>
                <a:cs typeface="Times New Roman" panose="02020603050405020304" pitchFamily="18" charset="0"/>
              </a:rPr>
            </a:br>
            <a:r>
              <a:rPr lang="mn-MN" sz="2000" b="1" dirty="0">
                <a:solidFill>
                  <a:srgbClr val="FF5050"/>
                </a:solidFill>
                <a:latin typeface="Times New Roman" panose="02020603050405020304" pitchFamily="18" charset="0"/>
                <a:cs typeface="Times New Roman" panose="02020603050405020304" pitchFamily="18" charset="0"/>
              </a:rPr>
              <a:t>ТӨЛӨӨЛӨН УДИРДАХ ЗӨВЛӨЛИЙН </a:t>
            </a:r>
            <a:r>
              <a:rPr lang="mn-MN" sz="2000" b="1" dirty="0" smtClean="0">
                <a:solidFill>
                  <a:srgbClr val="FF5050"/>
                </a:solidFill>
                <a:latin typeface="Times New Roman" panose="02020603050405020304" pitchFamily="18" charset="0"/>
                <a:cs typeface="Times New Roman" panose="02020603050405020304" pitchFamily="18" charset="0"/>
              </a:rPr>
              <a:t>ЕРДИЙН ГИШҮҮН</a:t>
            </a:r>
            <a:endParaRPr lang="en-US" sz="2000" dirty="0">
              <a:solidFill>
                <a:srgbClr val="FF505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2"/>
          </p:nvPr>
        </p:nvSpPr>
        <p:spPr>
          <a:xfrm>
            <a:off x="406400" y="1143002"/>
            <a:ext cx="12496800" cy="8305801"/>
          </a:xfrm>
        </p:spPr>
        <p:txBody>
          <a:bodyPr>
            <a:normAutofit/>
          </a:bodyPr>
          <a:lstStyle/>
          <a:p>
            <a:pPr marL="342900" indent="-342900">
              <a:buAutoNum type="arabicPeriod"/>
            </a:pPr>
            <a:endParaRPr lang="mn-MN" sz="2000" dirty="0" smtClean="0">
              <a:latin typeface="Times New Roman" panose="02020603050405020304" pitchFamily="18" charset="0"/>
              <a:cs typeface="Times New Roman" panose="02020603050405020304" pitchFamily="18" charset="0"/>
            </a:endParaRPr>
          </a:p>
          <a:p>
            <a:pPr marL="342900" indent="-342900">
              <a:buAutoNum type="arabicPeriod"/>
            </a:pPr>
            <a:r>
              <a:rPr lang="mn-MN" sz="2000" dirty="0" smtClean="0">
                <a:solidFill>
                  <a:schemeClr val="tx2"/>
                </a:solidFill>
                <a:latin typeface="Times New Roman" panose="02020603050405020304" pitchFamily="18" charset="0"/>
                <a:cs typeface="Times New Roman" panose="02020603050405020304" pitchFamily="18" charset="0"/>
              </a:rPr>
              <a:t>Овог</a:t>
            </a:r>
            <a:r>
              <a:rPr lang="mn-MN" sz="2000" dirty="0">
                <a:solidFill>
                  <a:schemeClr val="tx2"/>
                </a:solidFill>
                <a:latin typeface="Times New Roman" panose="02020603050405020304" pitchFamily="18" charset="0"/>
                <a:cs typeface="Times New Roman" panose="02020603050405020304" pitchFamily="18" charset="0"/>
              </a:rPr>
              <a:t>, нэр : </a:t>
            </a:r>
            <a:r>
              <a:rPr lang="mn-MN" sz="2000" dirty="0" smtClean="0">
                <a:solidFill>
                  <a:schemeClr val="tx2"/>
                </a:solidFill>
                <a:latin typeface="Times New Roman" panose="02020603050405020304" pitchFamily="18" charset="0"/>
                <a:cs typeface="Times New Roman" panose="02020603050405020304" pitchFamily="18" charset="0"/>
              </a:rPr>
              <a:t>Буянцог Амарсанаа</a:t>
            </a:r>
          </a:p>
          <a:p>
            <a:pPr marL="342900" indent="-342900">
              <a:buAutoNum type="arabicPeriod"/>
            </a:pPr>
            <a:r>
              <a:rPr lang="mn-MN" sz="2000" dirty="0" smtClean="0">
                <a:solidFill>
                  <a:schemeClr val="tx2"/>
                </a:solidFill>
                <a:latin typeface="Times New Roman" panose="02020603050405020304" pitchFamily="18" charset="0"/>
                <a:cs typeface="Times New Roman" panose="02020603050405020304" pitchFamily="18" charset="0"/>
              </a:rPr>
              <a:t>Оршин </a:t>
            </a:r>
            <a:r>
              <a:rPr lang="mn-MN" sz="2000" dirty="0">
                <a:solidFill>
                  <a:schemeClr val="tx2"/>
                </a:solidFill>
                <a:latin typeface="Times New Roman" panose="02020603050405020304" pitchFamily="18" charset="0"/>
                <a:cs typeface="Times New Roman" panose="02020603050405020304" pitchFamily="18" charset="0"/>
              </a:rPr>
              <a:t>суугаа хаяг: </a:t>
            </a:r>
            <a:r>
              <a:rPr lang="mn-MN" sz="2000" dirty="0" smtClean="0">
                <a:solidFill>
                  <a:schemeClr val="tx2"/>
                </a:solidFill>
                <a:latin typeface="Times New Roman" panose="02020603050405020304" pitchFamily="18" charset="0"/>
                <a:cs typeface="Times New Roman" panose="02020603050405020304" pitchFamily="18" charset="0"/>
              </a:rPr>
              <a:t>БЗД</a:t>
            </a:r>
            <a:r>
              <a:rPr lang="mn-MN" sz="2000" dirty="0">
                <a:solidFill>
                  <a:schemeClr val="tx2"/>
                </a:solidFill>
                <a:latin typeface="Times New Roman" panose="02020603050405020304" pitchFamily="18" charset="0"/>
                <a:cs typeface="Times New Roman" panose="02020603050405020304" pitchFamily="18" charset="0"/>
              </a:rPr>
              <a:t>, </a:t>
            </a:r>
            <a:r>
              <a:rPr lang="mn-MN" sz="2000" dirty="0" smtClean="0">
                <a:solidFill>
                  <a:schemeClr val="tx2"/>
                </a:solidFill>
                <a:latin typeface="Times New Roman" panose="02020603050405020304" pitchFamily="18" charset="0"/>
                <a:cs typeface="Times New Roman" panose="02020603050405020304" pitchFamily="18" charset="0"/>
              </a:rPr>
              <a:t>26-р хороо, 422-32 </a:t>
            </a:r>
            <a:r>
              <a:rPr lang="mn-MN" sz="2000" dirty="0">
                <a:solidFill>
                  <a:schemeClr val="tx2"/>
                </a:solidFill>
                <a:latin typeface="Times New Roman" panose="02020603050405020304" pitchFamily="18" charset="0"/>
                <a:cs typeface="Times New Roman" panose="02020603050405020304" pitchFamily="18" charset="0"/>
              </a:rPr>
              <a:t>тоот</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Утас: </a:t>
            </a:r>
            <a:r>
              <a:rPr lang="mn-MN" sz="2000" dirty="0" smtClean="0">
                <a:solidFill>
                  <a:schemeClr val="tx2"/>
                </a:solidFill>
                <a:latin typeface="Times New Roman" panose="02020603050405020304" pitchFamily="18" charset="0"/>
                <a:cs typeface="Times New Roman" panose="02020603050405020304" pitchFamily="18" charset="0"/>
              </a:rPr>
              <a:t>9909-5243</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Е майл хаяг: </a:t>
            </a:r>
            <a:r>
              <a:rPr lang="en-US" sz="2000" dirty="0" smtClean="0">
                <a:solidFill>
                  <a:schemeClr val="tx2"/>
                </a:solidFill>
                <a:latin typeface="Times New Roman" panose="02020603050405020304" pitchFamily="18" charset="0"/>
                <a:cs typeface="Times New Roman" panose="02020603050405020304" pitchFamily="18" charset="0"/>
              </a:rPr>
              <a:t>Amaraa80@yahoo.com</a:t>
            </a:r>
            <a:endParaRPr lang="en-US"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Хүйс: </a:t>
            </a:r>
            <a:r>
              <a:rPr lang="mn-MN" sz="2000" u="sng" dirty="0">
                <a:solidFill>
                  <a:schemeClr val="tx2"/>
                </a:solidFill>
                <a:latin typeface="Times New Roman" panose="02020603050405020304" pitchFamily="18" charset="0"/>
                <a:cs typeface="Times New Roman" panose="02020603050405020304" pitchFamily="18" charset="0"/>
              </a:rPr>
              <a:t>Эр  </a:t>
            </a:r>
            <a:r>
              <a:rPr lang="mn-MN" sz="2000" dirty="0">
                <a:solidFill>
                  <a:schemeClr val="tx2"/>
                </a:solidFill>
                <a:latin typeface="Times New Roman" panose="02020603050405020304" pitchFamily="18" charset="0"/>
                <a:cs typeface="Times New Roman" panose="02020603050405020304" pitchFamily="18" charset="0"/>
              </a:rPr>
              <a:t>             Эм</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Төрсөн огноо: </a:t>
            </a:r>
            <a:r>
              <a:rPr lang="mn-MN" sz="2000" dirty="0" smtClean="0">
                <a:solidFill>
                  <a:schemeClr val="tx2"/>
                </a:solidFill>
                <a:latin typeface="Times New Roman" panose="02020603050405020304" pitchFamily="18" charset="0"/>
                <a:cs typeface="Times New Roman" panose="02020603050405020304" pitchFamily="18" charset="0"/>
              </a:rPr>
              <a:t>1980 </a:t>
            </a:r>
            <a:r>
              <a:rPr lang="mn-MN" sz="2000" dirty="0">
                <a:solidFill>
                  <a:schemeClr val="tx2"/>
                </a:solidFill>
                <a:latin typeface="Times New Roman" panose="02020603050405020304" pitchFamily="18" charset="0"/>
                <a:cs typeface="Times New Roman" panose="02020603050405020304" pitchFamily="18" charset="0"/>
              </a:rPr>
              <a:t>оны</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smtClean="0">
                <a:solidFill>
                  <a:schemeClr val="tx2"/>
                </a:solidFill>
                <a:latin typeface="Times New Roman" panose="02020603050405020304" pitchFamily="18" charset="0"/>
                <a:cs typeface="Times New Roman" panose="02020603050405020304" pitchFamily="18" charset="0"/>
              </a:rPr>
              <a:t>0</a:t>
            </a:r>
            <a:r>
              <a:rPr lang="mn-MN" sz="2000" dirty="0" smtClean="0">
                <a:solidFill>
                  <a:schemeClr val="tx2"/>
                </a:solidFill>
                <a:latin typeface="Times New Roman" panose="02020603050405020304" pitchFamily="18" charset="0"/>
                <a:cs typeface="Times New Roman" panose="02020603050405020304" pitchFamily="18" charset="0"/>
              </a:rPr>
              <a:t>3-р </a:t>
            </a:r>
            <a:r>
              <a:rPr lang="mn-MN" sz="2000" dirty="0">
                <a:solidFill>
                  <a:schemeClr val="tx2"/>
                </a:solidFill>
                <a:latin typeface="Times New Roman" panose="02020603050405020304" pitchFamily="18" charset="0"/>
                <a:cs typeface="Times New Roman" panose="02020603050405020304" pitchFamily="18" charset="0"/>
              </a:rPr>
              <a:t>сар </a:t>
            </a:r>
            <a:r>
              <a:rPr lang="en-US" sz="2000" dirty="0" smtClean="0">
                <a:solidFill>
                  <a:schemeClr val="tx2"/>
                </a:solidFill>
                <a:latin typeface="Times New Roman" panose="02020603050405020304" pitchFamily="18" charset="0"/>
                <a:cs typeface="Times New Roman" panose="02020603050405020304" pitchFamily="18" charset="0"/>
              </a:rPr>
              <a:t>0</a:t>
            </a:r>
            <a:r>
              <a:rPr lang="mn-MN" sz="2000" dirty="0" smtClean="0">
                <a:solidFill>
                  <a:schemeClr val="tx2"/>
                </a:solidFill>
                <a:latin typeface="Times New Roman" panose="02020603050405020304" pitchFamily="18" charset="0"/>
                <a:cs typeface="Times New Roman" panose="02020603050405020304" pitchFamily="18" charset="0"/>
              </a:rPr>
              <a:t>7 </a:t>
            </a:r>
            <a:r>
              <a:rPr lang="mn-MN" sz="2000" dirty="0">
                <a:solidFill>
                  <a:schemeClr val="tx2"/>
                </a:solidFill>
                <a:latin typeface="Times New Roman" panose="02020603050405020304" pitchFamily="18" charset="0"/>
                <a:cs typeface="Times New Roman" panose="02020603050405020304" pitchFamily="18" charset="0"/>
              </a:rPr>
              <a:t>өдөр</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Регистрийн дугаар: </a:t>
            </a:r>
            <a:r>
              <a:rPr lang="en-US" sz="2000" dirty="0">
                <a:solidFill>
                  <a:schemeClr val="tx2"/>
                </a:solidFill>
                <a:latin typeface="Times New Roman" panose="02020603050405020304" pitchFamily="18" charset="0"/>
                <a:cs typeface="Times New Roman" panose="02020603050405020304" pitchFamily="18" charset="0"/>
              </a:rPr>
              <a:t> </a:t>
            </a:r>
            <a:r>
              <a:rPr lang="mn-MN" sz="2000" dirty="0" smtClean="0">
                <a:solidFill>
                  <a:schemeClr val="tx2"/>
                </a:solidFill>
                <a:latin typeface="Times New Roman" panose="02020603050405020304" pitchFamily="18" charset="0"/>
                <a:cs typeface="Times New Roman" panose="02020603050405020304" pitchFamily="18" charset="0"/>
              </a:rPr>
              <a:t>ЧТ 80030779</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Төгссөн сургууль: </a:t>
            </a:r>
            <a:r>
              <a:rPr lang="mn-MN" sz="2000" dirty="0" smtClean="0">
                <a:solidFill>
                  <a:schemeClr val="tx2"/>
                </a:solidFill>
                <a:latin typeface="Times New Roman" panose="02020603050405020304" pitchFamily="18" charset="0"/>
                <a:cs typeface="Times New Roman" panose="02020603050405020304" pitchFamily="18" charset="0"/>
              </a:rPr>
              <a:t>МУИСургууль</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Мэргэжил:  </a:t>
            </a:r>
            <a:r>
              <a:rPr lang="mn-MN" sz="2000" dirty="0" smtClean="0">
                <a:solidFill>
                  <a:schemeClr val="tx2"/>
                </a:solidFill>
                <a:latin typeface="Times New Roman" panose="02020603050405020304" pitchFamily="18" charset="0"/>
                <a:cs typeface="Times New Roman" panose="02020603050405020304" pitchFamily="18" charset="0"/>
              </a:rPr>
              <a:t>Эрх зүйч</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 “Гермес Центр”ХК-д ямар ажил эрхэлдэг: ТУЗ-ийн гишүүн</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Хэдэн жил ажилласан: </a:t>
            </a:r>
            <a:r>
              <a:rPr lang="mn-MN" sz="2000" dirty="0" smtClean="0">
                <a:solidFill>
                  <a:schemeClr val="tx2"/>
                </a:solidFill>
                <a:latin typeface="Times New Roman" panose="02020603050405020304" pitchFamily="18" charset="0"/>
                <a:cs typeface="Times New Roman" panose="02020603050405020304" pitchFamily="18" charset="0"/>
              </a:rPr>
              <a:t>14 </a:t>
            </a:r>
            <a:r>
              <a:rPr lang="mn-MN" sz="2000" dirty="0">
                <a:solidFill>
                  <a:schemeClr val="tx2"/>
                </a:solidFill>
                <a:latin typeface="Times New Roman" panose="02020603050405020304" pitchFamily="18" charset="0"/>
                <a:cs typeface="Times New Roman" panose="02020603050405020304" pitchFamily="18" charset="0"/>
              </a:rPr>
              <a:t>жил</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Хувьцаа эзэмшдэг эсэх: тийм                  </a:t>
            </a:r>
            <a:r>
              <a:rPr lang="mn-MN" sz="2000" u="sng" dirty="0">
                <a:solidFill>
                  <a:schemeClr val="tx2"/>
                </a:solidFill>
                <a:latin typeface="Times New Roman" panose="02020603050405020304" pitchFamily="18" charset="0"/>
                <a:cs typeface="Times New Roman" panose="02020603050405020304" pitchFamily="18" charset="0"/>
              </a:rPr>
              <a:t>үгүй</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Ажил эрхлэлтийн байдал</a:t>
            </a:r>
          </a:p>
          <a:p>
            <a:pPr marL="0" indent="0">
              <a:buNone/>
            </a:pPr>
            <a:endParaRPr lang="en-US" sz="2400" dirty="0">
              <a:latin typeface="Arial" pitchFamily="34" charset="0"/>
              <a:cs typeface="Arial" pitchFamily="34" charset="0"/>
            </a:endParaRPr>
          </a:p>
        </p:txBody>
      </p:sp>
      <p:pic>
        <p:nvPicPr>
          <p:cNvPr id="1026" name="Picture 2" descr="D:\Desktop\Мөнхтуяа-д\Muugii bev\TUZ zurag\Амарсанаа.Б ТУЗ-ийн гишүү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7600" y="1422400"/>
            <a:ext cx="2133600" cy="2616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6"/>
          <p:cNvGraphicFramePr>
            <a:graphicFrameLocks noGrp="1"/>
          </p:cNvGraphicFramePr>
          <p:nvPr>
            <p:ph sz="quarter" idx="4"/>
            <p:extLst>
              <p:ext uri="{D42A27DB-BD31-4B8C-83A1-F6EECF244321}">
                <p14:modId xmlns:p14="http://schemas.microsoft.com/office/powerpoint/2010/main" val="3310130807"/>
              </p:ext>
            </p:extLst>
          </p:nvPr>
        </p:nvGraphicFramePr>
        <p:xfrm>
          <a:off x="558800" y="6477000"/>
          <a:ext cx="11811000" cy="2590800"/>
        </p:xfrm>
        <a:graphic>
          <a:graphicData uri="http://schemas.openxmlformats.org/drawingml/2006/table">
            <a:tbl>
              <a:tblPr firstRow="1" bandRow="1">
                <a:tableStyleId>{CF821DB8-F4EB-4A41-A1BA-3FCAFE7338EE}</a:tableStyleId>
              </a:tblPr>
              <a:tblGrid>
                <a:gridCol w="964163"/>
                <a:gridCol w="2769637"/>
                <a:gridCol w="3962400"/>
                <a:gridCol w="1752600"/>
                <a:gridCol w="2362200"/>
              </a:tblGrid>
              <a:tr h="370840">
                <a:tc>
                  <a:txBody>
                    <a:bodyPr/>
                    <a:lstStyle/>
                    <a:p>
                      <a:pPr algn="ctr"/>
                      <a:r>
                        <a:rPr lang="mn-MN"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mn-MN" sz="2000" dirty="0" smtClean="0">
                          <a:latin typeface="Times New Roman" panose="02020603050405020304" pitchFamily="18" charset="0"/>
                          <a:cs typeface="Times New Roman" panose="02020603050405020304" pitchFamily="18" charset="0"/>
                        </a:rPr>
                        <a:t>Байгууллага</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mn-MN" sz="2000" dirty="0" smtClean="0">
                          <a:latin typeface="Times New Roman" panose="02020603050405020304" pitchFamily="18" charset="0"/>
                          <a:cs typeface="Times New Roman" panose="02020603050405020304" pitchFamily="18" charset="0"/>
                        </a:rPr>
                        <a:t>Албан тушаал</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mn-MN" sz="2000" dirty="0" smtClean="0">
                          <a:latin typeface="Times New Roman" panose="02020603050405020304" pitchFamily="18" charset="0"/>
                          <a:cs typeface="Times New Roman" panose="02020603050405020304" pitchFamily="18" charset="0"/>
                        </a:rPr>
                        <a:t>Ажилд орсон огноо</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mn-MN" sz="2000" dirty="0" smtClean="0">
                          <a:latin typeface="Times New Roman" panose="02020603050405020304" pitchFamily="18" charset="0"/>
                          <a:cs typeface="Times New Roman" panose="02020603050405020304" pitchFamily="18" charset="0"/>
                        </a:rPr>
                        <a:t>Ажилласан хугацаа</a:t>
                      </a:r>
                      <a:endParaRPr lang="en-US"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mn-MN" sz="2000" dirty="0" smtClean="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a:txBody>
                  <a:tcPr/>
                </a:tc>
                <a:tc>
                  <a:txBody>
                    <a:bodyPr/>
                    <a:lstStyle/>
                    <a:p>
                      <a:pPr algn="l"/>
                      <a:r>
                        <a:rPr lang="mn-MN" sz="2000" dirty="0" smtClean="0">
                          <a:latin typeface="Times New Roman" panose="02020603050405020304" pitchFamily="18" charset="0"/>
                          <a:cs typeface="Times New Roman" panose="02020603050405020304" pitchFamily="18" charset="0"/>
                        </a:rPr>
                        <a:t>Монгол шуудан</a:t>
                      </a:r>
                      <a:r>
                        <a:rPr lang="mn-MN" sz="2000" baseline="0" dirty="0" smtClean="0">
                          <a:latin typeface="Times New Roman" panose="02020603050405020304" pitchFamily="18" charset="0"/>
                          <a:cs typeface="Times New Roman" panose="02020603050405020304" pitchFamily="18" charset="0"/>
                        </a:rPr>
                        <a:t> банк</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mn-MN" sz="2000" dirty="0" smtClean="0">
                          <a:latin typeface="Times New Roman" panose="02020603050405020304" pitchFamily="18" charset="0"/>
                          <a:cs typeface="Times New Roman" panose="02020603050405020304" pitchFamily="18" charset="0"/>
                        </a:rPr>
                        <a:t>Хуульч</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2004-2009</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5</a:t>
                      </a:r>
                      <a:endParaRPr lang="en-US"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mn-MN" sz="2000" dirty="0" smtClean="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a:txBody>
                  <a:tcPr/>
                </a:tc>
                <a:tc>
                  <a:txBody>
                    <a:bodyPr/>
                    <a:lstStyle/>
                    <a:p>
                      <a:pPr algn="l"/>
                      <a:r>
                        <a:rPr lang="mn-MN" sz="2000" dirty="0" smtClean="0">
                          <a:latin typeface="Times New Roman" panose="02020603050405020304" pitchFamily="18" charset="0"/>
                          <a:cs typeface="Times New Roman" panose="02020603050405020304" pitchFamily="18" charset="0"/>
                        </a:rPr>
                        <a:t>Хадгаламж банк</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mn-MN" sz="2000" dirty="0" smtClean="0">
                          <a:latin typeface="Times New Roman" panose="02020603050405020304" pitchFamily="18" charset="0"/>
                          <a:cs typeface="Times New Roman" panose="02020603050405020304" pitchFamily="18" charset="0"/>
                        </a:rPr>
                        <a:t>Хуулийн мэргэжилтэн</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2009-2010</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mn-MN" sz="2000" dirty="0" smtClean="0">
                          <a:latin typeface="Times New Roman" panose="02020603050405020304" pitchFamily="18" charset="0"/>
                          <a:cs typeface="Times New Roman" panose="02020603050405020304" pitchFamily="18" charset="0"/>
                        </a:rPr>
                        <a:t>3</a:t>
                      </a:r>
                      <a:endParaRPr lang="en-US" sz="2000" dirty="0">
                        <a:latin typeface="Times New Roman" panose="02020603050405020304" pitchFamily="18" charset="0"/>
                        <a:cs typeface="Times New Roman" panose="02020603050405020304" pitchFamily="18" charset="0"/>
                      </a:endParaRPr>
                    </a:p>
                  </a:txBody>
                  <a:tcPr/>
                </a:tc>
                <a:tc>
                  <a:txBody>
                    <a:bodyPr/>
                    <a:lstStyle/>
                    <a:p>
                      <a:pPr algn="l"/>
                      <a:r>
                        <a:rPr lang="mn-MN" sz="2000" dirty="0" smtClean="0">
                          <a:latin typeface="Times New Roman" panose="02020603050405020304" pitchFamily="18" charset="0"/>
                          <a:cs typeface="Times New Roman" panose="02020603050405020304" pitchFamily="18" charset="0"/>
                        </a:rPr>
                        <a:t>Төрийн банк</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mn-MN" sz="2000" dirty="0" smtClean="0">
                          <a:latin typeface="Times New Roman" panose="02020603050405020304" pitchFamily="18" charset="0"/>
                          <a:cs typeface="Times New Roman" panose="02020603050405020304" pitchFamily="18" charset="0"/>
                        </a:rPr>
                        <a:t>Үйл ажиллагааны хяналтын хэлтсийн</a:t>
                      </a:r>
                      <a:r>
                        <a:rPr lang="mn-MN" sz="2000" baseline="0" dirty="0" smtClean="0">
                          <a:latin typeface="Times New Roman" panose="02020603050405020304" pitchFamily="18" charset="0"/>
                          <a:cs typeface="Times New Roman" panose="02020603050405020304" pitchFamily="18" charset="0"/>
                        </a:rPr>
                        <a:t> захирал</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2010-2017</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6</a:t>
                      </a:r>
                      <a:endParaRPr lang="en-US"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mn-MN" sz="2000" dirty="0" smtClean="0">
                          <a:latin typeface="Times New Roman" panose="02020603050405020304" pitchFamily="18" charset="0"/>
                          <a:cs typeface="Times New Roman" panose="02020603050405020304" pitchFamily="18" charset="0"/>
                        </a:rPr>
                        <a:t>4</a:t>
                      </a:r>
                      <a:endParaRPr lang="en-US" sz="2000" dirty="0">
                        <a:latin typeface="Times New Roman" panose="02020603050405020304" pitchFamily="18" charset="0"/>
                        <a:cs typeface="Times New Roman" panose="02020603050405020304" pitchFamily="18" charset="0"/>
                      </a:endParaRPr>
                    </a:p>
                  </a:txBody>
                  <a:tcPr/>
                </a:tc>
                <a:tc>
                  <a:txBody>
                    <a:bodyPr/>
                    <a:lstStyle/>
                    <a:p>
                      <a:pPr algn="l"/>
                      <a:r>
                        <a:rPr lang="mn-MN" sz="2000" dirty="0" smtClean="0">
                          <a:latin typeface="Times New Roman" panose="02020603050405020304" pitchFamily="18" charset="0"/>
                          <a:cs typeface="Times New Roman" panose="02020603050405020304" pitchFamily="18" charset="0"/>
                        </a:rPr>
                        <a:t>Төрийн</a:t>
                      </a:r>
                      <a:r>
                        <a:rPr lang="mn-MN" sz="2000" baseline="0" dirty="0" smtClean="0">
                          <a:latin typeface="Times New Roman" panose="02020603050405020304" pitchFamily="18" charset="0"/>
                          <a:cs typeface="Times New Roman" panose="02020603050405020304" pitchFamily="18" charset="0"/>
                        </a:rPr>
                        <a:t> банк</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mn-MN" sz="2000" dirty="0" smtClean="0">
                          <a:latin typeface="Times New Roman" panose="02020603050405020304" pitchFamily="18" charset="0"/>
                          <a:cs typeface="Times New Roman" panose="02020603050405020304" pitchFamily="18" charset="0"/>
                        </a:rPr>
                        <a:t>Хуулийн хэлстийн</a:t>
                      </a:r>
                      <a:r>
                        <a:rPr lang="mn-MN" sz="2000" baseline="0" dirty="0" smtClean="0">
                          <a:latin typeface="Times New Roman" panose="02020603050405020304" pitchFamily="18" charset="0"/>
                          <a:cs typeface="Times New Roman" panose="02020603050405020304" pitchFamily="18" charset="0"/>
                        </a:rPr>
                        <a:t> захирал</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2017</a:t>
                      </a:r>
                      <a:endParaRPr lang="en-US" sz="2000" dirty="0">
                        <a:latin typeface="Times New Roman" panose="02020603050405020304" pitchFamily="18" charset="0"/>
                        <a:cs typeface="Times New Roman" panose="02020603050405020304" pitchFamily="18" charset="0"/>
                      </a:endParaRPr>
                    </a:p>
                  </a:txBody>
                  <a:tcPr/>
                </a:tc>
                <a:tc>
                  <a:txBody>
                    <a:bodyPr/>
                    <a:lstStyle/>
                    <a:p>
                      <a:r>
                        <a:rPr lang="mn-MN" sz="2000" dirty="0" smtClean="0">
                          <a:latin typeface="Times New Roman" panose="02020603050405020304" pitchFamily="18" charset="0"/>
                          <a:cs typeface="Times New Roman" panose="02020603050405020304" pitchFamily="18" charset="0"/>
                        </a:rPr>
                        <a:t>Одоог</a:t>
                      </a:r>
                      <a:r>
                        <a:rPr lang="mn-MN" sz="2000" baseline="0" dirty="0" smtClean="0">
                          <a:latin typeface="Times New Roman" panose="02020603050405020304" pitchFamily="18" charset="0"/>
                          <a:cs typeface="Times New Roman" panose="02020603050405020304" pitchFamily="18" charset="0"/>
                        </a:rPr>
                        <a:t> хүртэл</a:t>
                      </a:r>
                      <a:endParaRPr lang="en-US" sz="20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479379395"/>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161997"/>
            <a:ext cx="11704320" cy="1285804"/>
          </a:xfrm>
        </p:spPr>
        <p:txBody>
          <a:bodyPr>
            <a:noAutofit/>
          </a:bodyPr>
          <a:lstStyle/>
          <a:p>
            <a:r>
              <a:rPr lang="mn-MN" sz="2000" b="1" u="sng" dirty="0">
                <a:solidFill>
                  <a:srgbClr val="FF5050"/>
                </a:solidFill>
                <a:latin typeface="Times New Roman" panose="02020603050405020304" pitchFamily="18" charset="0"/>
                <a:cs typeface="Times New Roman" panose="02020603050405020304" pitchFamily="18" charset="0"/>
              </a:rPr>
              <a:t>“ГЕРМЕС ЦЕНТР” ХУВЬЦААТ КОМПАНИ</a:t>
            </a:r>
            <a:br>
              <a:rPr lang="mn-MN" sz="2000" b="1" u="sng" dirty="0">
                <a:solidFill>
                  <a:srgbClr val="FF5050"/>
                </a:solidFill>
                <a:latin typeface="Times New Roman" panose="02020603050405020304" pitchFamily="18" charset="0"/>
                <a:cs typeface="Times New Roman" panose="02020603050405020304" pitchFamily="18" charset="0"/>
              </a:rPr>
            </a:br>
            <a:r>
              <a:rPr lang="en-US" sz="2000" b="1" dirty="0">
                <a:solidFill>
                  <a:srgbClr val="FF5050"/>
                </a:solidFill>
                <a:latin typeface="Times New Roman" panose="02020603050405020304" pitchFamily="18" charset="0"/>
                <a:cs typeface="Times New Roman" panose="02020603050405020304" pitchFamily="18" charset="0"/>
              </a:rPr>
              <a:t/>
            </a:r>
            <a:br>
              <a:rPr lang="en-US" sz="2000" b="1" dirty="0">
                <a:solidFill>
                  <a:srgbClr val="FF5050"/>
                </a:solidFill>
                <a:latin typeface="Times New Roman" panose="02020603050405020304" pitchFamily="18" charset="0"/>
                <a:cs typeface="Times New Roman" panose="02020603050405020304" pitchFamily="18" charset="0"/>
              </a:rPr>
            </a:br>
            <a:r>
              <a:rPr lang="mn-MN" sz="2000" b="1" dirty="0">
                <a:solidFill>
                  <a:srgbClr val="FF5050"/>
                </a:solidFill>
                <a:latin typeface="Times New Roman" panose="02020603050405020304" pitchFamily="18" charset="0"/>
                <a:cs typeface="Times New Roman" panose="02020603050405020304" pitchFamily="18" charset="0"/>
              </a:rPr>
              <a:t>ТӨЛӨӨЛӨН УДИРДАХ ЗӨВЛӨЛИЙН </a:t>
            </a:r>
            <a:r>
              <a:rPr lang="mn-MN" sz="2000" b="1" dirty="0" smtClean="0">
                <a:solidFill>
                  <a:srgbClr val="FF5050"/>
                </a:solidFill>
                <a:latin typeface="Times New Roman" panose="02020603050405020304" pitchFamily="18" charset="0"/>
                <a:cs typeface="Times New Roman" panose="02020603050405020304" pitchFamily="18" charset="0"/>
              </a:rPr>
              <a:t>ХАРААТ БУС ГИШҮҮН</a:t>
            </a:r>
            <a:endParaRPr lang="en-US" sz="2000" dirty="0">
              <a:solidFill>
                <a:srgbClr val="FF505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2"/>
          </p:nvPr>
        </p:nvSpPr>
        <p:spPr>
          <a:xfrm>
            <a:off x="406400" y="1143002"/>
            <a:ext cx="12496800" cy="8305801"/>
          </a:xfrm>
        </p:spPr>
        <p:txBody>
          <a:bodyPr>
            <a:normAutofit/>
          </a:bodyPr>
          <a:lstStyle/>
          <a:p>
            <a:pPr marL="342900" indent="-342900">
              <a:buAutoNum type="arabicPeriod"/>
            </a:pPr>
            <a:endParaRPr lang="mn-MN" sz="2000" dirty="0" smtClean="0">
              <a:latin typeface="Times New Roman" panose="02020603050405020304" pitchFamily="18" charset="0"/>
              <a:cs typeface="Times New Roman" panose="02020603050405020304" pitchFamily="18" charset="0"/>
            </a:endParaRPr>
          </a:p>
          <a:p>
            <a:pPr marL="342900" indent="-342900">
              <a:buAutoNum type="arabicPeriod"/>
            </a:pPr>
            <a:r>
              <a:rPr lang="mn-MN" sz="2000" dirty="0" smtClean="0">
                <a:solidFill>
                  <a:schemeClr val="tx2"/>
                </a:solidFill>
                <a:latin typeface="Times New Roman" panose="02020603050405020304" pitchFamily="18" charset="0"/>
                <a:cs typeface="Times New Roman" panose="02020603050405020304" pitchFamily="18" charset="0"/>
              </a:rPr>
              <a:t>Овог</a:t>
            </a:r>
            <a:r>
              <a:rPr lang="mn-MN" sz="2000" dirty="0">
                <a:solidFill>
                  <a:schemeClr val="tx2"/>
                </a:solidFill>
                <a:latin typeface="Times New Roman" panose="02020603050405020304" pitchFamily="18" charset="0"/>
                <a:cs typeface="Times New Roman" panose="02020603050405020304" pitchFamily="18" charset="0"/>
              </a:rPr>
              <a:t>, нэр : </a:t>
            </a:r>
            <a:r>
              <a:rPr lang="mn-MN" sz="2000" dirty="0" smtClean="0">
                <a:solidFill>
                  <a:schemeClr val="tx2"/>
                </a:solidFill>
                <a:latin typeface="Times New Roman" panose="02020603050405020304" pitchFamily="18" charset="0"/>
                <a:cs typeface="Times New Roman" panose="02020603050405020304" pitchFamily="18" charset="0"/>
              </a:rPr>
              <a:t>Нямжав Батсайхан</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Оршин суугаа хаяг: </a:t>
            </a:r>
            <a:r>
              <a:rPr lang="mn-MN" sz="2000" dirty="0" smtClean="0">
                <a:solidFill>
                  <a:schemeClr val="tx2"/>
                </a:solidFill>
                <a:latin typeface="Times New Roman" panose="02020603050405020304" pitchFamily="18" charset="0"/>
                <a:cs typeface="Times New Roman" panose="02020603050405020304" pitchFamily="18" charset="0"/>
              </a:rPr>
              <a:t>БГД</a:t>
            </a:r>
            <a:r>
              <a:rPr lang="mn-MN" sz="2000" dirty="0">
                <a:solidFill>
                  <a:schemeClr val="tx2"/>
                </a:solidFill>
                <a:latin typeface="Times New Roman" panose="02020603050405020304" pitchFamily="18" charset="0"/>
                <a:cs typeface="Times New Roman" panose="02020603050405020304" pitchFamily="18" charset="0"/>
              </a:rPr>
              <a:t>, </a:t>
            </a:r>
            <a:r>
              <a:rPr lang="mn-MN" sz="2000" dirty="0" smtClean="0">
                <a:solidFill>
                  <a:schemeClr val="tx2"/>
                </a:solidFill>
                <a:latin typeface="Times New Roman" panose="02020603050405020304" pitchFamily="18" charset="0"/>
                <a:cs typeface="Times New Roman" panose="02020603050405020304" pitchFamily="18" charset="0"/>
              </a:rPr>
              <a:t>бичил хороолол, 6Б-р </a:t>
            </a:r>
            <a:r>
              <a:rPr lang="mn-MN" sz="2000" dirty="0">
                <a:solidFill>
                  <a:schemeClr val="tx2"/>
                </a:solidFill>
                <a:latin typeface="Times New Roman" panose="02020603050405020304" pitchFamily="18" charset="0"/>
                <a:cs typeface="Times New Roman" panose="02020603050405020304" pitchFamily="18" charset="0"/>
              </a:rPr>
              <a:t>байр </a:t>
            </a:r>
            <a:r>
              <a:rPr lang="mn-MN" sz="2000" dirty="0" smtClean="0">
                <a:solidFill>
                  <a:schemeClr val="tx2"/>
                </a:solidFill>
                <a:latin typeface="Times New Roman" panose="02020603050405020304" pitchFamily="18" charset="0"/>
                <a:cs typeface="Times New Roman" panose="02020603050405020304" pitchFamily="18" charset="0"/>
              </a:rPr>
              <a:t>92 </a:t>
            </a:r>
            <a:r>
              <a:rPr lang="mn-MN" sz="2000" dirty="0">
                <a:solidFill>
                  <a:schemeClr val="tx2"/>
                </a:solidFill>
                <a:latin typeface="Times New Roman" panose="02020603050405020304" pitchFamily="18" charset="0"/>
                <a:cs typeface="Times New Roman" panose="02020603050405020304" pitchFamily="18" charset="0"/>
              </a:rPr>
              <a:t>тоот</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Утас: </a:t>
            </a:r>
            <a:r>
              <a:rPr lang="mn-MN" sz="2000" dirty="0" smtClean="0">
                <a:solidFill>
                  <a:schemeClr val="tx2"/>
                </a:solidFill>
                <a:latin typeface="Times New Roman" panose="02020603050405020304" pitchFamily="18" charset="0"/>
                <a:cs typeface="Times New Roman" panose="02020603050405020304" pitchFamily="18" charset="0"/>
              </a:rPr>
              <a:t>9909-2929</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Е майл хаяг: </a:t>
            </a:r>
            <a:r>
              <a:rPr lang="en-US" sz="2000" dirty="0" smtClean="0">
                <a:solidFill>
                  <a:schemeClr val="tx2"/>
                </a:solidFill>
                <a:latin typeface="Times New Roman" panose="02020603050405020304" pitchFamily="18" charset="0"/>
                <a:cs typeface="Times New Roman" panose="02020603050405020304" pitchFamily="18" charset="0"/>
              </a:rPr>
              <a:t>n_nbatsaikhan@yahoo.com</a:t>
            </a:r>
            <a:endParaRPr lang="en-US"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Хүйс: </a:t>
            </a:r>
            <a:r>
              <a:rPr lang="mn-MN" sz="2000" u="sng" dirty="0">
                <a:solidFill>
                  <a:schemeClr val="tx2"/>
                </a:solidFill>
                <a:latin typeface="Times New Roman" panose="02020603050405020304" pitchFamily="18" charset="0"/>
                <a:cs typeface="Times New Roman" panose="02020603050405020304" pitchFamily="18" charset="0"/>
              </a:rPr>
              <a:t>Эр  </a:t>
            </a:r>
            <a:r>
              <a:rPr lang="mn-MN" sz="2000" dirty="0">
                <a:solidFill>
                  <a:schemeClr val="tx2"/>
                </a:solidFill>
                <a:latin typeface="Times New Roman" panose="02020603050405020304" pitchFamily="18" charset="0"/>
                <a:cs typeface="Times New Roman" panose="02020603050405020304" pitchFamily="18" charset="0"/>
              </a:rPr>
              <a:t>             Эм</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Төрсөн огноо: </a:t>
            </a:r>
            <a:r>
              <a:rPr lang="mn-MN" sz="2000" dirty="0" smtClean="0">
                <a:solidFill>
                  <a:schemeClr val="tx2"/>
                </a:solidFill>
                <a:latin typeface="Times New Roman" panose="02020603050405020304" pitchFamily="18" charset="0"/>
                <a:cs typeface="Times New Roman" panose="02020603050405020304" pitchFamily="18" charset="0"/>
              </a:rPr>
              <a:t>19</a:t>
            </a:r>
            <a:r>
              <a:rPr lang="en-US" sz="2000" dirty="0" smtClean="0">
                <a:solidFill>
                  <a:schemeClr val="tx2"/>
                </a:solidFill>
                <a:latin typeface="Times New Roman" panose="02020603050405020304" pitchFamily="18" charset="0"/>
                <a:cs typeface="Times New Roman" panose="02020603050405020304" pitchFamily="18" charset="0"/>
              </a:rPr>
              <a:t>69</a:t>
            </a:r>
            <a:r>
              <a:rPr lang="mn-MN" sz="2000" dirty="0" smtClean="0">
                <a:solidFill>
                  <a:schemeClr val="tx2"/>
                </a:solidFill>
                <a:latin typeface="Times New Roman" panose="02020603050405020304" pitchFamily="18" charset="0"/>
                <a:cs typeface="Times New Roman" panose="02020603050405020304" pitchFamily="18" charset="0"/>
              </a:rPr>
              <a:t> </a:t>
            </a:r>
            <a:r>
              <a:rPr lang="mn-MN" sz="2000" dirty="0">
                <a:solidFill>
                  <a:schemeClr val="tx2"/>
                </a:solidFill>
                <a:latin typeface="Times New Roman" panose="02020603050405020304" pitchFamily="18" charset="0"/>
                <a:cs typeface="Times New Roman" panose="02020603050405020304" pitchFamily="18" charset="0"/>
              </a:rPr>
              <a:t>оны</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smtClean="0">
                <a:solidFill>
                  <a:schemeClr val="tx2"/>
                </a:solidFill>
                <a:latin typeface="Times New Roman" panose="02020603050405020304" pitchFamily="18" charset="0"/>
                <a:cs typeface="Times New Roman" panose="02020603050405020304" pitchFamily="18" charset="0"/>
              </a:rPr>
              <a:t>04</a:t>
            </a:r>
            <a:r>
              <a:rPr lang="mn-MN" sz="2000" dirty="0" smtClean="0">
                <a:solidFill>
                  <a:schemeClr val="tx2"/>
                </a:solidFill>
                <a:latin typeface="Times New Roman" panose="02020603050405020304" pitchFamily="18" charset="0"/>
                <a:cs typeface="Times New Roman" panose="02020603050405020304" pitchFamily="18" charset="0"/>
              </a:rPr>
              <a:t>-р </a:t>
            </a:r>
            <a:r>
              <a:rPr lang="mn-MN" sz="2000" dirty="0">
                <a:solidFill>
                  <a:schemeClr val="tx2"/>
                </a:solidFill>
                <a:latin typeface="Times New Roman" panose="02020603050405020304" pitchFamily="18" charset="0"/>
                <a:cs typeface="Times New Roman" panose="02020603050405020304" pitchFamily="18" charset="0"/>
              </a:rPr>
              <a:t>сар </a:t>
            </a:r>
            <a:r>
              <a:rPr lang="en-US" sz="2000" dirty="0" smtClean="0">
                <a:solidFill>
                  <a:schemeClr val="tx2"/>
                </a:solidFill>
                <a:latin typeface="Times New Roman" panose="02020603050405020304" pitchFamily="18" charset="0"/>
                <a:cs typeface="Times New Roman" panose="02020603050405020304" pitchFamily="18" charset="0"/>
              </a:rPr>
              <a:t>05</a:t>
            </a:r>
            <a:r>
              <a:rPr lang="mn-MN" sz="2000" dirty="0" smtClean="0">
                <a:solidFill>
                  <a:schemeClr val="tx2"/>
                </a:solidFill>
                <a:latin typeface="Times New Roman" panose="02020603050405020304" pitchFamily="18" charset="0"/>
                <a:cs typeface="Times New Roman" panose="02020603050405020304" pitchFamily="18" charset="0"/>
              </a:rPr>
              <a:t> </a:t>
            </a:r>
            <a:r>
              <a:rPr lang="mn-MN" sz="2000" dirty="0">
                <a:solidFill>
                  <a:schemeClr val="tx2"/>
                </a:solidFill>
                <a:latin typeface="Times New Roman" panose="02020603050405020304" pitchFamily="18" charset="0"/>
                <a:cs typeface="Times New Roman" panose="02020603050405020304" pitchFamily="18" charset="0"/>
              </a:rPr>
              <a:t>өдөр</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Регистрийн дугаар: </a:t>
            </a:r>
            <a:r>
              <a:rPr lang="en-US" sz="2000" dirty="0">
                <a:solidFill>
                  <a:schemeClr val="tx2"/>
                </a:solidFill>
                <a:latin typeface="Times New Roman" panose="02020603050405020304" pitchFamily="18" charset="0"/>
                <a:cs typeface="Times New Roman" panose="02020603050405020304" pitchFamily="18" charset="0"/>
              </a:rPr>
              <a:t> </a:t>
            </a:r>
            <a:r>
              <a:rPr lang="mn-MN" sz="2000" dirty="0" smtClean="0">
                <a:solidFill>
                  <a:schemeClr val="tx2"/>
                </a:solidFill>
                <a:latin typeface="Times New Roman" panose="02020603050405020304" pitchFamily="18" charset="0"/>
                <a:cs typeface="Times New Roman" panose="02020603050405020304" pitchFamily="18" charset="0"/>
              </a:rPr>
              <a:t>ФЖ 69040518</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Төгссөн сургууль: </a:t>
            </a:r>
            <a:r>
              <a:rPr lang="mn-MN" sz="2000" dirty="0" smtClean="0">
                <a:solidFill>
                  <a:schemeClr val="tx2"/>
                </a:solidFill>
                <a:latin typeface="Times New Roman" panose="02020603050405020304" pitchFamily="18" charset="0"/>
                <a:cs typeface="Times New Roman" panose="02020603050405020304" pitchFamily="18" charset="0"/>
              </a:rPr>
              <a:t>МУИСургууль</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Мэргэжил:  </a:t>
            </a:r>
            <a:r>
              <a:rPr lang="mn-MN" sz="2000" dirty="0" smtClean="0">
                <a:solidFill>
                  <a:schemeClr val="tx2"/>
                </a:solidFill>
                <a:latin typeface="Times New Roman" panose="02020603050405020304" pitchFamily="18" charset="0"/>
                <a:cs typeface="Times New Roman" panose="02020603050405020304" pitchFamily="18" charset="0"/>
              </a:rPr>
              <a:t>Эдийн засагч</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 “Гермес Центр”ХК-д ямар ажил эрхэлдэг: ТУЗ-ийн </a:t>
            </a:r>
            <a:r>
              <a:rPr lang="mn-MN" sz="2000" dirty="0" smtClean="0">
                <a:solidFill>
                  <a:schemeClr val="tx2"/>
                </a:solidFill>
                <a:latin typeface="Times New Roman" panose="02020603050405020304" pitchFamily="18" charset="0"/>
                <a:cs typeface="Times New Roman" panose="02020603050405020304" pitchFamily="18" charset="0"/>
              </a:rPr>
              <a:t>хараат бус гишүүн</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Хэдэн жил ажилласан: </a:t>
            </a:r>
            <a:r>
              <a:rPr lang="mn-MN" sz="2000" dirty="0" smtClean="0">
                <a:solidFill>
                  <a:schemeClr val="tx2"/>
                </a:solidFill>
                <a:latin typeface="Times New Roman" panose="02020603050405020304" pitchFamily="18" charset="0"/>
                <a:cs typeface="Times New Roman" panose="02020603050405020304" pitchFamily="18" charset="0"/>
              </a:rPr>
              <a:t>17 </a:t>
            </a:r>
            <a:r>
              <a:rPr lang="mn-MN" sz="2000" dirty="0">
                <a:solidFill>
                  <a:schemeClr val="tx2"/>
                </a:solidFill>
                <a:latin typeface="Times New Roman" panose="02020603050405020304" pitchFamily="18" charset="0"/>
                <a:cs typeface="Times New Roman" panose="02020603050405020304" pitchFamily="18" charset="0"/>
              </a:rPr>
              <a:t>жил</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Хувьцаа эзэмшдэг эсэх: тийм                  </a:t>
            </a:r>
            <a:r>
              <a:rPr lang="mn-MN" sz="2000" u="sng" dirty="0">
                <a:solidFill>
                  <a:schemeClr val="tx2"/>
                </a:solidFill>
                <a:latin typeface="Times New Roman" panose="02020603050405020304" pitchFamily="18" charset="0"/>
                <a:cs typeface="Times New Roman" panose="02020603050405020304" pitchFamily="18" charset="0"/>
              </a:rPr>
              <a:t>үгүй</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Ажил эрхлэлтийн байдал</a:t>
            </a:r>
          </a:p>
          <a:p>
            <a:pPr marL="0" indent="0">
              <a:buNone/>
            </a:pPr>
            <a:endParaRPr lang="en-US" sz="2400" dirty="0">
              <a:latin typeface="Arial" pitchFamily="34" charset="0"/>
              <a:cs typeface="Arial" pitchFamily="34" charset="0"/>
            </a:endParaRPr>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2654546001"/>
              </p:ext>
            </p:extLst>
          </p:nvPr>
        </p:nvGraphicFramePr>
        <p:xfrm>
          <a:off x="482603" y="6629402"/>
          <a:ext cx="12026577" cy="2390328"/>
        </p:xfrm>
        <a:graphic>
          <a:graphicData uri="http://schemas.openxmlformats.org/drawingml/2006/table">
            <a:tbl>
              <a:tblPr firstRow="1" bandRow="1">
                <a:tableStyleId>{CF821DB8-F4EB-4A41-A1BA-3FCAFE7338EE}</a:tableStyleId>
              </a:tblPr>
              <a:tblGrid>
                <a:gridCol w="708813"/>
                <a:gridCol w="3545364"/>
                <a:gridCol w="2667000"/>
                <a:gridCol w="2133600"/>
                <a:gridCol w="2971800"/>
              </a:tblGrid>
              <a:tr h="609598">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Байгууллага</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Албан тушаал</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Ажилд орсон огноо</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Ажилласан хугацаа</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630936">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1</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Монгол Даатгал ХХК</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Даатгалын менежер</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1999</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5 жил</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524952">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2</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Монгол Даатгал ХХК</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Маркетингийн ажилтан</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2005</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4 жил</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533400">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3</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Монгол Даатгал ХХК</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Салбарын захирал</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2009</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Одоог хүртэл хийж байгаа</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6203" y="1524000"/>
            <a:ext cx="2070423" cy="2743200"/>
          </a:xfrm>
          <a:prstGeom prst="rect">
            <a:avLst/>
          </a:prstGeom>
        </p:spPr>
      </p:pic>
    </p:spTree>
    <p:extLst>
      <p:ext uri="{BB962C8B-B14F-4D97-AF65-F5344CB8AC3E}">
        <p14:creationId xmlns:p14="http://schemas.microsoft.com/office/powerpoint/2010/main" val="2629841851"/>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161997"/>
            <a:ext cx="11704320" cy="828604"/>
          </a:xfrm>
        </p:spPr>
        <p:txBody>
          <a:bodyPr>
            <a:noAutofit/>
          </a:bodyPr>
          <a:lstStyle/>
          <a:p>
            <a:r>
              <a:rPr lang="mn-MN" sz="2000" b="1" u="sng" dirty="0">
                <a:solidFill>
                  <a:srgbClr val="FF5050"/>
                </a:solidFill>
                <a:latin typeface="Times New Roman" panose="02020603050405020304" pitchFamily="18" charset="0"/>
                <a:cs typeface="Times New Roman" panose="02020603050405020304" pitchFamily="18" charset="0"/>
              </a:rPr>
              <a:t>“ГЕРМЕС ЦЕНТР” ХУВЬЦААТ КОМПАНИ</a:t>
            </a:r>
            <a:br>
              <a:rPr lang="mn-MN" sz="2000" b="1" u="sng" dirty="0">
                <a:solidFill>
                  <a:srgbClr val="FF5050"/>
                </a:solidFill>
                <a:latin typeface="Times New Roman" panose="02020603050405020304" pitchFamily="18" charset="0"/>
                <a:cs typeface="Times New Roman" panose="02020603050405020304" pitchFamily="18" charset="0"/>
              </a:rPr>
            </a:br>
            <a:r>
              <a:rPr lang="en-US" sz="2000" b="1" dirty="0">
                <a:solidFill>
                  <a:srgbClr val="FF5050"/>
                </a:solidFill>
                <a:latin typeface="Times New Roman" panose="02020603050405020304" pitchFamily="18" charset="0"/>
                <a:cs typeface="Times New Roman" panose="02020603050405020304" pitchFamily="18" charset="0"/>
              </a:rPr>
              <a:t/>
            </a:r>
            <a:br>
              <a:rPr lang="en-US" sz="2000" b="1" dirty="0">
                <a:solidFill>
                  <a:srgbClr val="FF5050"/>
                </a:solidFill>
                <a:latin typeface="Times New Roman" panose="02020603050405020304" pitchFamily="18" charset="0"/>
                <a:cs typeface="Times New Roman" panose="02020603050405020304" pitchFamily="18" charset="0"/>
              </a:rPr>
            </a:br>
            <a:r>
              <a:rPr lang="mn-MN" sz="2000" b="1" dirty="0">
                <a:solidFill>
                  <a:srgbClr val="FF5050"/>
                </a:solidFill>
                <a:latin typeface="Times New Roman" panose="02020603050405020304" pitchFamily="18" charset="0"/>
                <a:cs typeface="Times New Roman" panose="02020603050405020304" pitchFamily="18" charset="0"/>
              </a:rPr>
              <a:t>ТӨЛӨӨЛӨН УДИРДАХ ЗӨВЛӨЛИЙН </a:t>
            </a:r>
            <a:r>
              <a:rPr lang="mn-MN" sz="2000" b="1" dirty="0" smtClean="0">
                <a:solidFill>
                  <a:srgbClr val="FF5050"/>
                </a:solidFill>
                <a:latin typeface="Times New Roman" panose="02020603050405020304" pitchFamily="18" charset="0"/>
                <a:cs typeface="Times New Roman" panose="02020603050405020304" pitchFamily="18" charset="0"/>
              </a:rPr>
              <a:t>ХАРААТ БУС ГИШҮҮН</a:t>
            </a:r>
            <a:endParaRPr lang="en-US" sz="2000" dirty="0">
              <a:solidFill>
                <a:srgbClr val="FF505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2"/>
          </p:nvPr>
        </p:nvSpPr>
        <p:spPr>
          <a:xfrm>
            <a:off x="406400" y="1066800"/>
            <a:ext cx="12496800" cy="8458200"/>
          </a:xfrm>
        </p:spPr>
        <p:txBody>
          <a:bodyPr>
            <a:normAutofit/>
          </a:bodyPr>
          <a:lstStyle/>
          <a:p>
            <a:pPr marL="342900" indent="-342900">
              <a:buAutoNum type="arabicPeriod"/>
            </a:pPr>
            <a:r>
              <a:rPr lang="mn-MN" sz="1800" dirty="0">
                <a:solidFill>
                  <a:schemeClr val="tx2"/>
                </a:solidFill>
                <a:latin typeface="Times New Roman" panose="02020603050405020304" pitchFamily="18" charset="0"/>
                <a:cs typeface="Times New Roman" panose="02020603050405020304" pitchFamily="18" charset="0"/>
              </a:rPr>
              <a:t>Овог, нэр : </a:t>
            </a:r>
            <a:r>
              <a:rPr lang="mn-MN" sz="1800" dirty="0" smtClean="0">
                <a:solidFill>
                  <a:schemeClr val="tx2"/>
                </a:solidFill>
                <a:latin typeface="Times New Roman" panose="02020603050405020304" pitchFamily="18" charset="0"/>
                <a:cs typeface="Times New Roman" panose="02020603050405020304" pitchFamily="18" charset="0"/>
              </a:rPr>
              <a:t>Дашцэрэн Туяа</a:t>
            </a:r>
            <a:endParaRPr lang="mn-MN" sz="18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1800" dirty="0">
                <a:solidFill>
                  <a:schemeClr val="tx2"/>
                </a:solidFill>
                <a:latin typeface="Times New Roman" panose="02020603050405020304" pitchFamily="18" charset="0"/>
                <a:cs typeface="Times New Roman" panose="02020603050405020304" pitchFamily="18" charset="0"/>
              </a:rPr>
              <a:t>Оршин суугаа хаяг: </a:t>
            </a:r>
            <a:r>
              <a:rPr lang="mn-MN" sz="1800" dirty="0" smtClean="0">
                <a:solidFill>
                  <a:schemeClr val="tx2"/>
                </a:solidFill>
                <a:latin typeface="Times New Roman" panose="02020603050405020304" pitchFamily="18" charset="0"/>
                <a:cs typeface="Times New Roman" panose="02020603050405020304" pitchFamily="18" charset="0"/>
              </a:rPr>
              <a:t>БГД</a:t>
            </a:r>
            <a:r>
              <a:rPr lang="mn-MN" sz="1800" dirty="0">
                <a:solidFill>
                  <a:schemeClr val="tx2"/>
                </a:solidFill>
                <a:latin typeface="Times New Roman" panose="02020603050405020304" pitchFamily="18" charset="0"/>
                <a:cs typeface="Times New Roman" panose="02020603050405020304" pitchFamily="18" charset="0"/>
              </a:rPr>
              <a:t>, </a:t>
            </a:r>
            <a:r>
              <a:rPr lang="mn-MN" sz="1800" dirty="0" smtClean="0">
                <a:solidFill>
                  <a:schemeClr val="tx2"/>
                </a:solidFill>
                <a:latin typeface="Times New Roman" panose="02020603050405020304" pitchFamily="18" charset="0"/>
                <a:cs typeface="Times New Roman" panose="02020603050405020304" pitchFamily="18" charset="0"/>
              </a:rPr>
              <a:t>6-р </a:t>
            </a:r>
            <a:r>
              <a:rPr lang="mn-MN" sz="1800" dirty="0">
                <a:solidFill>
                  <a:schemeClr val="tx2"/>
                </a:solidFill>
                <a:latin typeface="Times New Roman" panose="02020603050405020304" pitchFamily="18" charset="0"/>
                <a:cs typeface="Times New Roman" panose="02020603050405020304" pitchFamily="18" charset="0"/>
              </a:rPr>
              <a:t>хороо, </a:t>
            </a:r>
            <a:r>
              <a:rPr lang="mn-MN" sz="1800" dirty="0" smtClean="0">
                <a:solidFill>
                  <a:schemeClr val="tx2"/>
                </a:solidFill>
                <a:latin typeface="Times New Roman" panose="02020603050405020304" pitchFamily="18" charset="0"/>
                <a:cs typeface="Times New Roman" panose="02020603050405020304" pitchFamily="18" charset="0"/>
              </a:rPr>
              <a:t>10-р хороолол К-107 </a:t>
            </a:r>
            <a:r>
              <a:rPr lang="mn-MN" sz="1800" dirty="0">
                <a:solidFill>
                  <a:schemeClr val="tx2"/>
                </a:solidFill>
                <a:latin typeface="Times New Roman" panose="02020603050405020304" pitchFamily="18" charset="0"/>
                <a:cs typeface="Times New Roman" panose="02020603050405020304" pitchFamily="18" charset="0"/>
              </a:rPr>
              <a:t>байр </a:t>
            </a:r>
            <a:r>
              <a:rPr lang="mn-MN" sz="1800" dirty="0" smtClean="0">
                <a:solidFill>
                  <a:schemeClr val="tx2"/>
                </a:solidFill>
                <a:latin typeface="Times New Roman" panose="02020603050405020304" pitchFamily="18" charset="0"/>
                <a:cs typeface="Times New Roman" panose="02020603050405020304" pitchFamily="18" charset="0"/>
              </a:rPr>
              <a:t>41 </a:t>
            </a:r>
            <a:r>
              <a:rPr lang="mn-MN" sz="1800" dirty="0">
                <a:solidFill>
                  <a:schemeClr val="tx2"/>
                </a:solidFill>
                <a:latin typeface="Times New Roman" panose="02020603050405020304" pitchFamily="18" charset="0"/>
                <a:cs typeface="Times New Roman" panose="02020603050405020304" pitchFamily="18" charset="0"/>
              </a:rPr>
              <a:t>тоот</a:t>
            </a:r>
          </a:p>
          <a:p>
            <a:pPr marL="342900" indent="-342900">
              <a:buAutoNum type="arabicPeriod"/>
            </a:pPr>
            <a:r>
              <a:rPr lang="mn-MN" sz="1800" dirty="0">
                <a:solidFill>
                  <a:schemeClr val="tx2"/>
                </a:solidFill>
                <a:latin typeface="Times New Roman" panose="02020603050405020304" pitchFamily="18" charset="0"/>
                <a:cs typeface="Times New Roman" panose="02020603050405020304" pitchFamily="18" charset="0"/>
              </a:rPr>
              <a:t>Утас: </a:t>
            </a:r>
            <a:r>
              <a:rPr lang="mn-MN" sz="1800" dirty="0" smtClean="0">
                <a:solidFill>
                  <a:schemeClr val="tx2"/>
                </a:solidFill>
                <a:latin typeface="Times New Roman" panose="02020603050405020304" pitchFamily="18" charset="0"/>
                <a:cs typeface="Times New Roman" panose="02020603050405020304" pitchFamily="18" charset="0"/>
              </a:rPr>
              <a:t>9900-5810</a:t>
            </a:r>
            <a:endParaRPr lang="mn-MN" sz="18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1800" dirty="0">
                <a:solidFill>
                  <a:schemeClr val="tx2"/>
                </a:solidFill>
                <a:latin typeface="Times New Roman" panose="02020603050405020304" pitchFamily="18" charset="0"/>
                <a:cs typeface="Times New Roman" panose="02020603050405020304" pitchFamily="18" charset="0"/>
              </a:rPr>
              <a:t>Е майл хаяг: </a:t>
            </a:r>
            <a:r>
              <a:rPr lang="en-US" sz="1800" dirty="0" smtClean="0">
                <a:solidFill>
                  <a:schemeClr val="tx2"/>
                </a:solidFill>
                <a:latin typeface="Times New Roman" panose="02020603050405020304" pitchFamily="18" charset="0"/>
                <a:cs typeface="Times New Roman" panose="02020603050405020304" pitchFamily="18" charset="0"/>
              </a:rPr>
              <a:t>tuyaa@savingsbank.mn</a:t>
            </a:r>
            <a:endParaRPr lang="en-US" sz="18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1800" dirty="0">
                <a:solidFill>
                  <a:schemeClr val="tx2"/>
                </a:solidFill>
                <a:latin typeface="Times New Roman" panose="02020603050405020304" pitchFamily="18" charset="0"/>
                <a:cs typeface="Times New Roman" panose="02020603050405020304" pitchFamily="18" charset="0"/>
              </a:rPr>
              <a:t>Хүйс: Эр               </a:t>
            </a:r>
            <a:r>
              <a:rPr lang="mn-MN" sz="1800" u="sng" dirty="0">
                <a:solidFill>
                  <a:schemeClr val="tx2"/>
                </a:solidFill>
                <a:latin typeface="Times New Roman" panose="02020603050405020304" pitchFamily="18" charset="0"/>
                <a:cs typeface="Times New Roman" panose="02020603050405020304" pitchFamily="18" charset="0"/>
              </a:rPr>
              <a:t>Эм</a:t>
            </a:r>
          </a:p>
          <a:p>
            <a:pPr marL="342900" indent="-342900">
              <a:buAutoNum type="arabicPeriod"/>
            </a:pPr>
            <a:r>
              <a:rPr lang="mn-MN" sz="1800" dirty="0">
                <a:solidFill>
                  <a:schemeClr val="tx2"/>
                </a:solidFill>
                <a:latin typeface="Times New Roman" panose="02020603050405020304" pitchFamily="18" charset="0"/>
                <a:cs typeface="Times New Roman" panose="02020603050405020304" pitchFamily="18" charset="0"/>
              </a:rPr>
              <a:t>Төрсөн огноо: 19</a:t>
            </a:r>
            <a:r>
              <a:rPr lang="en-US" sz="1800" dirty="0" smtClean="0">
                <a:solidFill>
                  <a:schemeClr val="tx2"/>
                </a:solidFill>
                <a:latin typeface="Times New Roman" panose="02020603050405020304" pitchFamily="18" charset="0"/>
                <a:cs typeface="Times New Roman" panose="02020603050405020304" pitchFamily="18" charset="0"/>
              </a:rPr>
              <a:t>70</a:t>
            </a:r>
            <a:r>
              <a:rPr lang="mn-MN" sz="1800" dirty="0" smtClean="0">
                <a:solidFill>
                  <a:schemeClr val="tx2"/>
                </a:solidFill>
                <a:latin typeface="Times New Roman" panose="02020603050405020304" pitchFamily="18" charset="0"/>
                <a:cs typeface="Times New Roman" panose="02020603050405020304" pitchFamily="18" charset="0"/>
              </a:rPr>
              <a:t> </a:t>
            </a:r>
            <a:r>
              <a:rPr lang="mn-MN" sz="1800" dirty="0">
                <a:solidFill>
                  <a:schemeClr val="tx2"/>
                </a:solidFill>
                <a:latin typeface="Times New Roman" panose="02020603050405020304" pitchFamily="18" charset="0"/>
                <a:cs typeface="Times New Roman" panose="02020603050405020304" pitchFamily="18" charset="0"/>
              </a:rPr>
              <a:t>оны</a:t>
            </a:r>
            <a:r>
              <a:rPr lang="en-US" sz="1800" dirty="0">
                <a:solidFill>
                  <a:schemeClr val="tx2"/>
                </a:solidFill>
                <a:latin typeface="Times New Roman" panose="02020603050405020304" pitchFamily="18" charset="0"/>
                <a:cs typeface="Times New Roman" panose="02020603050405020304" pitchFamily="18" charset="0"/>
              </a:rPr>
              <a:t> </a:t>
            </a:r>
            <a:r>
              <a:rPr lang="en-US" sz="1800" dirty="0" smtClean="0">
                <a:solidFill>
                  <a:schemeClr val="tx2"/>
                </a:solidFill>
                <a:latin typeface="Times New Roman" panose="02020603050405020304" pitchFamily="18" charset="0"/>
                <a:cs typeface="Times New Roman" panose="02020603050405020304" pitchFamily="18" charset="0"/>
              </a:rPr>
              <a:t>11</a:t>
            </a:r>
            <a:r>
              <a:rPr lang="mn-MN" sz="1800" dirty="0" smtClean="0">
                <a:solidFill>
                  <a:schemeClr val="tx2"/>
                </a:solidFill>
                <a:latin typeface="Times New Roman" panose="02020603050405020304" pitchFamily="18" charset="0"/>
                <a:cs typeface="Times New Roman" panose="02020603050405020304" pitchFamily="18" charset="0"/>
              </a:rPr>
              <a:t>-р </a:t>
            </a:r>
            <a:r>
              <a:rPr lang="mn-MN" sz="1800" dirty="0">
                <a:solidFill>
                  <a:schemeClr val="tx2"/>
                </a:solidFill>
                <a:latin typeface="Times New Roman" panose="02020603050405020304" pitchFamily="18" charset="0"/>
                <a:cs typeface="Times New Roman" panose="02020603050405020304" pitchFamily="18" charset="0"/>
              </a:rPr>
              <a:t>сар </a:t>
            </a:r>
            <a:r>
              <a:rPr lang="en-US" sz="1800" dirty="0" smtClean="0">
                <a:solidFill>
                  <a:schemeClr val="tx2"/>
                </a:solidFill>
                <a:latin typeface="Times New Roman" panose="02020603050405020304" pitchFamily="18" charset="0"/>
                <a:cs typeface="Times New Roman" panose="02020603050405020304" pitchFamily="18" charset="0"/>
              </a:rPr>
              <a:t>08</a:t>
            </a:r>
            <a:r>
              <a:rPr lang="mn-MN" sz="1800" dirty="0" smtClean="0">
                <a:solidFill>
                  <a:schemeClr val="tx2"/>
                </a:solidFill>
                <a:latin typeface="Times New Roman" panose="02020603050405020304" pitchFamily="18" charset="0"/>
                <a:cs typeface="Times New Roman" panose="02020603050405020304" pitchFamily="18" charset="0"/>
              </a:rPr>
              <a:t> </a:t>
            </a:r>
            <a:r>
              <a:rPr lang="mn-MN" sz="1800" dirty="0">
                <a:solidFill>
                  <a:schemeClr val="tx2"/>
                </a:solidFill>
                <a:latin typeface="Times New Roman" panose="02020603050405020304" pitchFamily="18" charset="0"/>
                <a:cs typeface="Times New Roman" panose="02020603050405020304" pitchFamily="18" charset="0"/>
              </a:rPr>
              <a:t>өдөр</a:t>
            </a:r>
          </a:p>
          <a:p>
            <a:pPr marL="342900" indent="-342900">
              <a:buAutoNum type="arabicPeriod"/>
            </a:pPr>
            <a:r>
              <a:rPr lang="mn-MN" sz="1800" dirty="0">
                <a:solidFill>
                  <a:schemeClr val="tx2"/>
                </a:solidFill>
                <a:latin typeface="Times New Roman" panose="02020603050405020304" pitchFamily="18" charset="0"/>
                <a:cs typeface="Times New Roman" panose="02020603050405020304" pitchFamily="18" charset="0"/>
              </a:rPr>
              <a:t>Регистрийн дугаар: </a:t>
            </a:r>
            <a:r>
              <a:rPr lang="en-US" sz="1800" dirty="0">
                <a:solidFill>
                  <a:schemeClr val="tx2"/>
                </a:solidFill>
                <a:latin typeface="Times New Roman" panose="02020603050405020304" pitchFamily="18" charset="0"/>
                <a:cs typeface="Times New Roman" panose="02020603050405020304" pitchFamily="18" charset="0"/>
              </a:rPr>
              <a:t> </a:t>
            </a:r>
            <a:r>
              <a:rPr lang="mn-MN" sz="1800" dirty="0" smtClean="0">
                <a:solidFill>
                  <a:schemeClr val="tx2"/>
                </a:solidFill>
                <a:latin typeface="Times New Roman" panose="02020603050405020304" pitchFamily="18" charset="0"/>
                <a:cs typeface="Times New Roman" panose="02020603050405020304" pitchFamily="18" charset="0"/>
              </a:rPr>
              <a:t>ГЮ 70110801</a:t>
            </a:r>
            <a:endParaRPr lang="mn-MN" sz="18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1800" dirty="0">
                <a:solidFill>
                  <a:schemeClr val="tx2"/>
                </a:solidFill>
                <a:latin typeface="Times New Roman" panose="02020603050405020304" pitchFamily="18" charset="0"/>
                <a:cs typeface="Times New Roman" panose="02020603050405020304" pitchFamily="18" charset="0"/>
              </a:rPr>
              <a:t>Төгссөн сургууль: </a:t>
            </a:r>
            <a:r>
              <a:rPr lang="mn-MN" sz="1800" dirty="0" smtClean="0">
                <a:solidFill>
                  <a:schemeClr val="tx2"/>
                </a:solidFill>
                <a:latin typeface="Times New Roman" panose="02020603050405020304" pitchFamily="18" charset="0"/>
                <a:cs typeface="Times New Roman" panose="02020603050405020304" pitchFamily="18" charset="0"/>
              </a:rPr>
              <a:t>МУИСургууль </a:t>
            </a:r>
            <a:endParaRPr lang="mn-MN" sz="18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1800" dirty="0">
                <a:solidFill>
                  <a:schemeClr val="tx2"/>
                </a:solidFill>
                <a:latin typeface="Times New Roman" panose="02020603050405020304" pitchFamily="18" charset="0"/>
                <a:cs typeface="Times New Roman" panose="02020603050405020304" pitchFamily="18" charset="0"/>
              </a:rPr>
              <a:t>Мэргэжил:  </a:t>
            </a:r>
            <a:r>
              <a:rPr lang="mn-MN" sz="1800" dirty="0" smtClean="0">
                <a:solidFill>
                  <a:schemeClr val="tx2"/>
                </a:solidFill>
                <a:latin typeface="Times New Roman" panose="02020603050405020304" pitchFamily="18" charset="0"/>
                <a:cs typeface="Times New Roman" panose="02020603050405020304" pitchFamily="18" charset="0"/>
              </a:rPr>
              <a:t>Эдийн засагч</a:t>
            </a:r>
            <a:endParaRPr lang="mn-MN" sz="18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1800" dirty="0">
                <a:solidFill>
                  <a:schemeClr val="tx2"/>
                </a:solidFill>
                <a:latin typeface="Times New Roman" panose="02020603050405020304" pitchFamily="18" charset="0"/>
                <a:cs typeface="Times New Roman" panose="02020603050405020304" pitchFamily="18" charset="0"/>
              </a:rPr>
              <a:t> “Гермес Центр”ХК-д ямар ажил эрхэлдэг: ТУЗ-ийн </a:t>
            </a:r>
            <a:r>
              <a:rPr lang="mn-MN" sz="1800" dirty="0" smtClean="0">
                <a:solidFill>
                  <a:schemeClr val="tx2"/>
                </a:solidFill>
                <a:latin typeface="Times New Roman" panose="02020603050405020304" pitchFamily="18" charset="0"/>
                <a:cs typeface="Times New Roman" panose="02020603050405020304" pitchFamily="18" charset="0"/>
              </a:rPr>
              <a:t>хараат бус гишүүн</a:t>
            </a:r>
            <a:endParaRPr lang="mn-MN" sz="18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1800" dirty="0">
                <a:solidFill>
                  <a:schemeClr val="tx2"/>
                </a:solidFill>
                <a:latin typeface="Times New Roman" panose="02020603050405020304" pitchFamily="18" charset="0"/>
                <a:cs typeface="Times New Roman" panose="02020603050405020304" pitchFamily="18" charset="0"/>
              </a:rPr>
              <a:t>Хэдэн жил ажилласан: </a:t>
            </a:r>
            <a:r>
              <a:rPr lang="mn-MN" sz="1800" dirty="0" smtClean="0">
                <a:solidFill>
                  <a:schemeClr val="tx2"/>
                </a:solidFill>
                <a:latin typeface="Times New Roman" panose="02020603050405020304" pitchFamily="18" charset="0"/>
                <a:cs typeface="Times New Roman" panose="02020603050405020304" pitchFamily="18" charset="0"/>
              </a:rPr>
              <a:t>25 </a:t>
            </a:r>
            <a:r>
              <a:rPr lang="mn-MN" sz="1800" dirty="0">
                <a:solidFill>
                  <a:schemeClr val="tx2"/>
                </a:solidFill>
                <a:latin typeface="Times New Roman" panose="02020603050405020304" pitchFamily="18" charset="0"/>
                <a:cs typeface="Times New Roman" panose="02020603050405020304" pitchFamily="18" charset="0"/>
              </a:rPr>
              <a:t>жил</a:t>
            </a:r>
          </a:p>
          <a:p>
            <a:pPr marL="342900" indent="-342900">
              <a:buAutoNum type="arabicPeriod"/>
            </a:pPr>
            <a:r>
              <a:rPr lang="mn-MN" sz="1800" dirty="0">
                <a:solidFill>
                  <a:schemeClr val="tx2"/>
                </a:solidFill>
                <a:latin typeface="Times New Roman" panose="02020603050405020304" pitchFamily="18" charset="0"/>
                <a:cs typeface="Times New Roman" panose="02020603050405020304" pitchFamily="18" charset="0"/>
              </a:rPr>
              <a:t>Хувьцаа эзэмшдэг эсэх: тийм                  </a:t>
            </a:r>
            <a:r>
              <a:rPr lang="mn-MN" sz="1800" u="sng" dirty="0">
                <a:solidFill>
                  <a:schemeClr val="tx2"/>
                </a:solidFill>
                <a:latin typeface="Times New Roman" panose="02020603050405020304" pitchFamily="18" charset="0"/>
                <a:cs typeface="Times New Roman" panose="02020603050405020304" pitchFamily="18" charset="0"/>
              </a:rPr>
              <a:t>үгүй</a:t>
            </a:r>
          </a:p>
          <a:p>
            <a:pPr marL="342900" indent="-342900">
              <a:buAutoNum type="arabicPeriod"/>
            </a:pPr>
            <a:r>
              <a:rPr lang="mn-MN" sz="1800" dirty="0">
                <a:solidFill>
                  <a:schemeClr val="tx2"/>
                </a:solidFill>
                <a:latin typeface="Times New Roman" panose="02020603050405020304" pitchFamily="18" charset="0"/>
                <a:cs typeface="Times New Roman" panose="02020603050405020304" pitchFamily="18" charset="0"/>
              </a:rPr>
              <a:t>Ажил эрхлэлтийн байдал</a:t>
            </a:r>
          </a:p>
          <a:p>
            <a:pPr marL="0" indent="0">
              <a:buNone/>
            </a:pPr>
            <a:endParaRPr lang="en-US" sz="2400" dirty="0">
              <a:latin typeface="Arial" pitchFamily="34" charset="0"/>
              <a:cs typeface="Arial" pitchFamily="34" charset="0"/>
            </a:endParaRPr>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201749442"/>
              </p:ext>
            </p:extLst>
          </p:nvPr>
        </p:nvGraphicFramePr>
        <p:xfrm>
          <a:off x="325855" y="5486400"/>
          <a:ext cx="12039602" cy="4152074"/>
        </p:xfrm>
        <a:graphic>
          <a:graphicData uri="http://schemas.openxmlformats.org/drawingml/2006/table">
            <a:tbl>
              <a:tblPr firstRow="1" bandRow="1">
                <a:tableStyleId>{CF821DB8-F4EB-4A41-A1BA-3FCAFE7338EE}</a:tableStyleId>
              </a:tblPr>
              <a:tblGrid>
                <a:gridCol w="609600"/>
                <a:gridCol w="5060664"/>
                <a:gridCol w="2668909"/>
                <a:gridCol w="1723572"/>
                <a:gridCol w="1976857"/>
              </a:tblGrid>
              <a:tr h="609600">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Байгууллага</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Албан тушаал</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Ажилд орсон огноо</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Ажилласан хугацаа</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04800">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1</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Булган аймгийн Дэвшилт сонины газар</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Дэвтэрлэгч</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1988-08-01</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3 жил</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17690">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2</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Булган аймгийн ЗДТГ-т</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Эдийн засагч</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1995-07-01</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1,4 жил</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533400">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3</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Ардын банк/ Сэргээн босголтын банкны Булган аймаг дахь </a:t>
                      </a: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салбарт/</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Эдийн засагч</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1996-11-11</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1,8 жил</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609600">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4</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СББ-ны Булган аймаг дахь салбарт</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Ерөнхий нягтлан бодогч</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1998-09-09</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1жил</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435864">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5</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УБ Монгол Шуудан банк</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Нягтлан бодогч, эдийн засагч</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1999-09-21</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10,4 жил</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465074">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6</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Хадгаламж банк</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СТХэлтэст Ахлах эдийн засагч</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2010-03-12</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1 жил</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291338">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7</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Төрийн банк</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Хэлтсийн  захирал</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2011</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smtClean="0">
                          <a:solidFill>
                            <a:schemeClr val="tx2"/>
                          </a:solidFill>
                          <a:effectLst/>
                          <a:latin typeface="Times New Roman" panose="02020603050405020304" pitchFamily="18" charset="0"/>
                          <a:ea typeface="Calibri"/>
                          <a:cs typeface="Times New Roman" panose="02020603050405020304" pitchFamily="18" charset="0"/>
                        </a:rPr>
                        <a:t>Одоог</a:t>
                      </a:r>
                      <a:r>
                        <a:rPr lang="mn-MN" sz="1800" baseline="0" dirty="0" smtClean="0">
                          <a:solidFill>
                            <a:schemeClr val="tx2"/>
                          </a:solidFill>
                          <a:effectLst/>
                          <a:latin typeface="Times New Roman" panose="02020603050405020304" pitchFamily="18" charset="0"/>
                          <a:ea typeface="Calibri"/>
                          <a:cs typeface="Times New Roman" panose="02020603050405020304" pitchFamily="18" charset="0"/>
                        </a:rPr>
                        <a:t> хүртэл</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000" y="1143000"/>
            <a:ext cx="2198200" cy="3048000"/>
          </a:xfrm>
          <a:prstGeom prst="rect">
            <a:avLst/>
          </a:prstGeom>
        </p:spPr>
      </p:pic>
    </p:spTree>
    <p:extLst>
      <p:ext uri="{BB962C8B-B14F-4D97-AF65-F5344CB8AC3E}">
        <p14:creationId xmlns:p14="http://schemas.microsoft.com/office/powerpoint/2010/main" val="2528966911"/>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161997"/>
            <a:ext cx="11704320" cy="904804"/>
          </a:xfrm>
        </p:spPr>
        <p:txBody>
          <a:bodyPr>
            <a:noAutofit/>
          </a:bodyPr>
          <a:lstStyle/>
          <a:p>
            <a:r>
              <a:rPr lang="mn-MN" sz="2000" b="1" u="sng" dirty="0">
                <a:solidFill>
                  <a:srgbClr val="FF5050"/>
                </a:solidFill>
                <a:latin typeface="Times New Roman" panose="02020603050405020304" pitchFamily="18" charset="0"/>
                <a:cs typeface="Times New Roman" panose="02020603050405020304" pitchFamily="18" charset="0"/>
              </a:rPr>
              <a:t>“ГЕРМЕС ЦЕНТР” ХУВЬЦААТ КОМПАНИ</a:t>
            </a:r>
            <a:br>
              <a:rPr lang="mn-MN" sz="2000" b="1" u="sng" dirty="0">
                <a:solidFill>
                  <a:srgbClr val="FF5050"/>
                </a:solidFill>
                <a:latin typeface="Times New Roman" panose="02020603050405020304" pitchFamily="18" charset="0"/>
                <a:cs typeface="Times New Roman" panose="02020603050405020304" pitchFamily="18" charset="0"/>
              </a:rPr>
            </a:br>
            <a:r>
              <a:rPr lang="en-US" sz="2000" b="1" dirty="0">
                <a:solidFill>
                  <a:srgbClr val="FF5050"/>
                </a:solidFill>
                <a:latin typeface="Times New Roman" panose="02020603050405020304" pitchFamily="18" charset="0"/>
                <a:cs typeface="Times New Roman" panose="02020603050405020304" pitchFamily="18" charset="0"/>
              </a:rPr>
              <a:t/>
            </a:r>
            <a:br>
              <a:rPr lang="en-US" sz="2000" b="1" dirty="0">
                <a:solidFill>
                  <a:srgbClr val="FF5050"/>
                </a:solidFill>
                <a:latin typeface="Times New Roman" panose="02020603050405020304" pitchFamily="18" charset="0"/>
                <a:cs typeface="Times New Roman" panose="02020603050405020304" pitchFamily="18" charset="0"/>
              </a:rPr>
            </a:br>
            <a:r>
              <a:rPr lang="mn-MN" sz="2000" b="1" dirty="0">
                <a:solidFill>
                  <a:srgbClr val="FF5050"/>
                </a:solidFill>
                <a:latin typeface="Times New Roman" panose="02020603050405020304" pitchFamily="18" charset="0"/>
                <a:cs typeface="Times New Roman" panose="02020603050405020304" pitchFamily="18" charset="0"/>
              </a:rPr>
              <a:t>ТӨЛӨӨЛӨН УДИРДАХ ЗӨВЛӨЛИЙН </a:t>
            </a:r>
            <a:r>
              <a:rPr lang="mn-MN" sz="2000" b="1" dirty="0" smtClean="0">
                <a:solidFill>
                  <a:srgbClr val="FF5050"/>
                </a:solidFill>
                <a:latin typeface="Times New Roman" panose="02020603050405020304" pitchFamily="18" charset="0"/>
                <a:cs typeface="Times New Roman" panose="02020603050405020304" pitchFamily="18" charset="0"/>
              </a:rPr>
              <a:t>ХАРААТ БУС ГИШҮҮН</a:t>
            </a:r>
            <a:endParaRPr lang="en-US" sz="2000" dirty="0">
              <a:solidFill>
                <a:srgbClr val="FF505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2"/>
          </p:nvPr>
        </p:nvSpPr>
        <p:spPr>
          <a:xfrm>
            <a:off x="406400" y="1219200"/>
            <a:ext cx="12496800" cy="8305800"/>
          </a:xfrm>
        </p:spPr>
        <p:txBody>
          <a:bodyPr>
            <a:normAutofit/>
          </a:bodyPr>
          <a:lstStyle/>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Овог, нэр : </a:t>
            </a:r>
            <a:r>
              <a:rPr lang="mn-MN" sz="2000" dirty="0" smtClean="0">
                <a:solidFill>
                  <a:schemeClr val="tx2"/>
                </a:solidFill>
                <a:latin typeface="Times New Roman" panose="02020603050405020304" pitchFamily="18" charset="0"/>
                <a:cs typeface="Times New Roman" panose="02020603050405020304" pitchFamily="18" charset="0"/>
              </a:rPr>
              <a:t>Балжинням Алтангэрэл</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Оршин суугаа хаяг: </a:t>
            </a:r>
            <a:r>
              <a:rPr lang="mn-MN" sz="2000" dirty="0" smtClean="0">
                <a:solidFill>
                  <a:schemeClr val="tx2"/>
                </a:solidFill>
                <a:latin typeface="Times New Roman" panose="02020603050405020304" pitchFamily="18" charset="0"/>
                <a:cs typeface="Times New Roman" panose="02020603050405020304" pitchFamily="18" charset="0"/>
              </a:rPr>
              <a:t>ХУД, 11-р хороо, Хан хиллс хотхон, 530-р байр 704 тоот</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Утас: </a:t>
            </a:r>
            <a:r>
              <a:rPr lang="mn-MN" sz="2000" dirty="0" smtClean="0">
                <a:solidFill>
                  <a:schemeClr val="tx2"/>
                </a:solidFill>
                <a:latin typeface="Times New Roman" panose="02020603050405020304" pitchFamily="18" charset="0"/>
                <a:cs typeface="Times New Roman" panose="02020603050405020304" pitchFamily="18" charset="0"/>
              </a:rPr>
              <a:t>9911-0060</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Е майл хаяг: </a:t>
            </a:r>
            <a:r>
              <a:rPr lang="en-US" sz="2000" dirty="0" smtClean="0">
                <a:solidFill>
                  <a:schemeClr val="tx2"/>
                </a:solidFill>
                <a:latin typeface="Times New Roman" panose="02020603050405020304" pitchFamily="18" charset="0"/>
                <a:cs typeface="Times New Roman" panose="02020603050405020304" pitchFamily="18" charset="0"/>
              </a:rPr>
              <a:t>altaa79@yahoo.com</a:t>
            </a:r>
            <a:endParaRPr lang="en-US"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Хүйс: </a:t>
            </a:r>
            <a:r>
              <a:rPr lang="mn-MN" sz="2000" u="sng" dirty="0">
                <a:solidFill>
                  <a:schemeClr val="tx2"/>
                </a:solidFill>
                <a:latin typeface="Times New Roman" panose="02020603050405020304" pitchFamily="18" charset="0"/>
                <a:cs typeface="Times New Roman" panose="02020603050405020304" pitchFamily="18" charset="0"/>
              </a:rPr>
              <a:t>Эр  </a:t>
            </a:r>
            <a:r>
              <a:rPr lang="mn-MN" sz="2000" dirty="0">
                <a:solidFill>
                  <a:schemeClr val="tx2"/>
                </a:solidFill>
                <a:latin typeface="Times New Roman" panose="02020603050405020304" pitchFamily="18" charset="0"/>
                <a:cs typeface="Times New Roman" panose="02020603050405020304" pitchFamily="18" charset="0"/>
              </a:rPr>
              <a:t>             Эм</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Төрсөн огноо: </a:t>
            </a:r>
            <a:r>
              <a:rPr lang="mn-MN" sz="2000" dirty="0" smtClean="0">
                <a:solidFill>
                  <a:schemeClr val="tx2"/>
                </a:solidFill>
                <a:latin typeface="Times New Roman" panose="02020603050405020304" pitchFamily="18" charset="0"/>
                <a:cs typeface="Times New Roman" panose="02020603050405020304" pitchFamily="18" charset="0"/>
              </a:rPr>
              <a:t>19</a:t>
            </a:r>
            <a:r>
              <a:rPr lang="en-US" sz="2000" dirty="0" smtClean="0">
                <a:solidFill>
                  <a:schemeClr val="tx2"/>
                </a:solidFill>
                <a:latin typeface="Times New Roman" panose="02020603050405020304" pitchFamily="18" charset="0"/>
                <a:cs typeface="Times New Roman" panose="02020603050405020304" pitchFamily="18" charset="0"/>
              </a:rPr>
              <a:t>79</a:t>
            </a:r>
            <a:r>
              <a:rPr lang="mn-MN" sz="2000" dirty="0" smtClean="0">
                <a:solidFill>
                  <a:schemeClr val="tx2"/>
                </a:solidFill>
                <a:latin typeface="Times New Roman" panose="02020603050405020304" pitchFamily="18" charset="0"/>
                <a:cs typeface="Times New Roman" panose="02020603050405020304" pitchFamily="18" charset="0"/>
              </a:rPr>
              <a:t> </a:t>
            </a:r>
            <a:r>
              <a:rPr lang="mn-MN" sz="2000" dirty="0">
                <a:solidFill>
                  <a:schemeClr val="tx2"/>
                </a:solidFill>
                <a:latin typeface="Times New Roman" panose="02020603050405020304" pitchFamily="18" charset="0"/>
                <a:cs typeface="Times New Roman" panose="02020603050405020304" pitchFamily="18" charset="0"/>
              </a:rPr>
              <a:t>оны</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smtClean="0">
                <a:solidFill>
                  <a:schemeClr val="tx2"/>
                </a:solidFill>
                <a:latin typeface="Times New Roman" panose="02020603050405020304" pitchFamily="18" charset="0"/>
                <a:cs typeface="Times New Roman" panose="02020603050405020304" pitchFamily="18" charset="0"/>
              </a:rPr>
              <a:t>03</a:t>
            </a:r>
            <a:r>
              <a:rPr lang="mn-MN" sz="2000" dirty="0" smtClean="0">
                <a:solidFill>
                  <a:schemeClr val="tx2"/>
                </a:solidFill>
                <a:latin typeface="Times New Roman" panose="02020603050405020304" pitchFamily="18" charset="0"/>
                <a:cs typeface="Times New Roman" panose="02020603050405020304" pitchFamily="18" charset="0"/>
              </a:rPr>
              <a:t>-р </a:t>
            </a:r>
            <a:r>
              <a:rPr lang="mn-MN" sz="2000" dirty="0">
                <a:solidFill>
                  <a:schemeClr val="tx2"/>
                </a:solidFill>
                <a:latin typeface="Times New Roman" panose="02020603050405020304" pitchFamily="18" charset="0"/>
                <a:cs typeface="Times New Roman" panose="02020603050405020304" pitchFamily="18" charset="0"/>
              </a:rPr>
              <a:t>сар </a:t>
            </a:r>
            <a:r>
              <a:rPr lang="en-US" sz="2000" dirty="0" smtClean="0">
                <a:solidFill>
                  <a:schemeClr val="tx2"/>
                </a:solidFill>
                <a:latin typeface="Times New Roman" panose="02020603050405020304" pitchFamily="18" charset="0"/>
                <a:cs typeface="Times New Roman" panose="02020603050405020304" pitchFamily="18" charset="0"/>
              </a:rPr>
              <a:t>25</a:t>
            </a:r>
            <a:r>
              <a:rPr lang="mn-MN" sz="2000" dirty="0" smtClean="0">
                <a:solidFill>
                  <a:schemeClr val="tx2"/>
                </a:solidFill>
                <a:latin typeface="Times New Roman" panose="02020603050405020304" pitchFamily="18" charset="0"/>
                <a:cs typeface="Times New Roman" panose="02020603050405020304" pitchFamily="18" charset="0"/>
              </a:rPr>
              <a:t> </a:t>
            </a:r>
            <a:r>
              <a:rPr lang="mn-MN" sz="2000" dirty="0">
                <a:solidFill>
                  <a:schemeClr val="tx2"/>
                </a:solidFill>
                <a:latin typeface="Times New Roman" panose="02020603050405020304" pitchFamily="18" charset="0"/>
                <a:cs typeface="Times New Roman" panose="02020603050405020304" pitchFamily="18" charset="0"/>
              </a:rPr>
              <a:t>өдөр</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Регистрийн дугаар: </a:t>
            </a:r>
            <a:r>
              <a:rPr lang="en-US" sz="2000" dirty="0">
                <a:solidFill>
                  <a:schemeClr val="tx2"/>
                </a:solidFill>
                <a:latin typeface="Times New Roman" panose="02020603050405020304" pitchFamily="18" charset="0"/>
                <a:cs typeface="Times New Roman" panose="02020603050405020304" pitchFamily="18" charset="0"/>
              </a:rPr>
              <a:t> </a:t>
            </a:r>
            <a:r>
              <a:rPr lang="mn-MN" sz="2000" dirty="0" smtClean="0">
                <a:solidFill>
                  <a:schemeClr val="tx2"/>
                </a:solidFill>
                <a:latin typeface="Times New Roman" panose="02020603050405020304" pitchFamily="18" charset="0"/>
                <a:cs typeface="Times New Roman" panose="02020603050405020304" pitchFamily="18" charset="0"/>
              </a:rPr>
              <a:t>ЕЙ 79032539</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Төгссөн сургууль: </a:t>
            </a:r>
            <a:r>
              <a:rPr lang="mn-MN" sz="2000" dirty="0" smtClean="0">
                <a:solidFill>
                  <a:schemeClr val="tx2"/>
                </a:solidFill>
                <a:latin typeface="Times New Roman" panose="02020603050405020304" pitchFamily="18" charset="0"/>
                <a:cs typeface="Times New Roman" panose="02020603050405020304" pitchFamily="18" charset="0"/>
              </a:rPr>
              <a:t>СЭЗДСургууль</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Мэргэжил:  </a:t>
            </a:r>
            <a:r>
              <a:rPr lang="mn-MN" sz="2000" dirty="0" smtClean="0">
                <a:solidFill>
                  <a:schemeClr val="tx2"/>
                </a:solidFill>
                <a:latin typeface="Times New Roman" panose="02020603050405020304" pitchFamily="18" charset="0"/>
                <a:cs typeface="Times New Roman" panose="02020603050405020304" pitchFamily="18" charset="0"/>
              </a:rPr>
              <a:t>Банкны эдийн </a:t>
            </a:r>
            <a:r>
              <a:rPr lang="mn-MN" sz="2000" dirty="0">
                <a:solidFill>
                  <a:schemeClr val="tx2"/>
                </a:solidFill>
                <a:latin typeface="Times New Roman" panose="02020603050405020304" pitchFamily="18" charset="0"/>
                <a:cs typeface="Times New Roman" panose="02020603050405020304" pitchFamily="18" charset="0"/>
              </a:rPr>
              <a:t>засагч</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 “Гермес Центр”ХК-д ямар ажил эрхэлдэг: </a:t>
            </a:r>
            <a:r>
              <a:rPr lang="mn-MN" sz="2000" dirty="0" smtClean="0">
                <a:solidFill>
                  <a:schemeClr val="tx2"/>
                </a:solidFill>
                <a:latin typeface="Times New Roman" panose="02020603050405020304" pitchFamily="18" charset="0"/>
                <a:cs typeface="Times New Roman" panose="02020603050405020304" pitchFamily="18" charset="0"/>
              </a:rPr>
              <a:t>ТУЗ-ийн хараат бус гишүүн</a:t>
            </a:r>
            <a:endParaRPr lang="mn-MN" sz="20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Хэдэн жил ажилласан: </a:t>
            </a:r>
            <a:r>
              <a:rPr lang="mn-MN" sz="2000" dirty="0" smtClean="0">
                <a:solidFill>
                  <a:schemeClr val="tx2"/>
                </a:solidFill>
                <a:latin typeface="Times New Roman" panose="02020603050405020304" pitchFamily="18" charset="0"/>
                <a:cs typeface="Times New Roman" panose="02020603050405020304" pitchFamily="18" charset="0"/>
              </a:rPr>
              <a:t>19 </a:t>
            </a:r>
            <a:r>
              <a:rPr lang="mn-MN" sz="2000" dirty="0">
                <a:solidFill>
                  <a:schemeClr val="tx2"/>
                </a:solidFill>
                <a:latin typeface="Times New Roman" panose="02020603050405020304" pitchFamily="18" charset="0"/>
                <a:cs typeface="Times New Roman" panose="02020603050405020304" pitchFamily="18" charset="0"/>
              </a:rPr>
              <a:t>жил</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Хувьцаа эзэмшдэг эсэх: тийм                  </a:t>
            </a:r>
            <a:r>
              <a:rPr lang="mn-MN" sz="2000" u="sng" dirty="0">
                <a:solidFill>
                  <a:schemeClr val="tx2"/>
                </a:solidFill>
                <a:latin typeface="Times New Roman" panose="02020603050405020304" pitchFamily="18" charset="0"/>
                <a:cs typeface="Times New Roman" panose="02020603050405020304" pitchFamily="18" charset="0"/>
              </a:rPr>
              <a:t>үгүй</a:t>
            </a:r>
          </a:p>
          <a:p>
            <a:pPr marL="342900" indent="-342900">
              <a:buAutoNum type="arabicPeriod"/>
            </a:pPr>
            <a:r>
              <a:rPr lang="mn-MN" sz="2000" dirty="0">
                <a:solidFill>
                  <a:schemeClr val="tx2"/>
                </a:solidFill>
                <a:latin typeface="Times New Roman" panose="02020603050405020304" pitchFamily="18" charset="0"/>
                <a:cs typeface="Times New Roman" panose="02020603050405020304" pitchFamily="18" charset="0"/>
              </a:rPr>
              <a:t>Ажил эрхлэлтийн байдал</a:t>
            </a:r>
          </a:p>
          <a:p>
            <a:pPr marL="0" indent="0">
              <a:buNone/>
            </a:pPr>
            <a:endParaRPr lang="en-US" sz="2000" dirty="0">
              <a:latin typeface="Arial" pitchFamily="34" charset="0"/>
              <a:cs typeface="Arial" pitchFamily="34" charset="0"/>
            </a:endParaRPr>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1806149721"/>
              </p:ext>
            </p:extLst>
          </p:nvPr>
        </p:nvGraphicFramePr>
        <p:xfrm>
          <a:off x="497112" y="6115814"/>
          <a:ext cx="12039602" cy="3256786"/>
        </p:xfrm>
        <a:graphic>
          <a:graphicData uri="http://schemas.openxmlformats.org/drawingml/2006/table">
            <a:tbl>
              <a:tblPr firstRow="1" bandRow="1">
                <a:tableStyleId>{CF821DB8-F4EB-4A41-A1BA-3FCAFE7338EE}</a:tableStyleId>
              </a:tblPr>
              <a:tblGrid>
                <a:gridCol w="727224"/>
                <a:gridCol w="4530576"/>
                <a:gridCol w="2509684"/>
                <a:gridCol w="2252571"/>
                <a:gridCol w="2019547"/>
              </a:tblGrid>
              <a:tr h="894586">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Байгууллага</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Албан тушаал</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Ажилд орсон огноо</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2000" dirty="0">
                          <a:solidFill>
                            <a:schemeClr val="tx2"/>
                          </a:solidFill>
                          <a:effectLst/>
                          <a:latin typeface="Times New Roman" panose="02020603050405020304" pitchFamily="18" charset="0"/>
                          <a:cs typeface="Times New Roman" panose="02020603050405020304" pitchFamily="18" charset="0"/>
                        </a:rPr>
                        <a:t>Ажилласан хугацаа</a:t>
                      </a:r>
                      <a:endParaRPr lang="en-US" sz="20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81000">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1</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just">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Монгол Шуудан банк</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Ахлах эдийн засагч</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1999-2009</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10 жил</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81000">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2</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just">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Хадгаламж банк</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ББГ Орлогч захирал</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2009-2010</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1 жил</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457200">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3</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just">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Арьяа ХХК</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Гүйцэтгэх захирал</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2011-2012</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1 жил</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81000">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4</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just">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Нүүдэлчин групп</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Санхүүгийн захирал</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2012-2015</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4 жил</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81000">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5</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just">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Чингис хаан банк</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ББГ-ын захирал</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2015-2017 </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2 жил</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81000">
                <a:tc>
                  <a:txBody>
                    <a:bodyPr/>
                    <a:lstStyle/>
                    <a:p>
                      <a:pPr algn="ctr">
                        <a:lnSpc>
                          <a:spcPct val="115000"/>
                        </a:lnSpc>
                        <a:spcAft>
                          <a:spcPts val="0"/>
                        </a:spcAft>
                      </a:pPr>
                      <a:r>
                        <a:rPr lang="mn-MN" sz="1800">
                          <a:solidFill>
                            <a:schemeClr val="tx2"/>
                          </a:solidFill>
                          <a:effectLst/>
                          <a:latin typeface="Times New Roman" panose="02020603050405020304" pitchFamily="18" charset="0"/>
                          <a:ea typeface="Calibri"/>
                          <a:cs typeface="Times New Roman" panose="02020603050405020304" pitchFamily="18" charset="0"/>
                        </a:rPr>
                        <a:t>6</a:t>
                      </a:r>
                      <a:endParaRPr lang="en-US" sz="180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just">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Ар гурван хэц ХХК /Хан хиллс төсөл/</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Гүйцэтгэх захирал</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2017 одоог хүртэл</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mn-MN" sz="1800" dirty="0">
                          <a:solidFill>
                            <a:schemeClr val="tx2"/>
                          </a:solidFill>
                          <a:effectLst/>
                          <a:latin typeface="Times New Roman" panose="02020603050405020304" pitchFamily="18" charset="0"/>
                          <a:ea typeface="Calibri"/>
                          <a:cs typeface="Times New Roman" panose="02020603050405020304" pitchFamily="18" charset="0"/>
                        </a:rPr>
                        <a:t> </a:t>
                      </a:r>
                      <a:endParaRPr lang="en-US" sz="1800"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pic>
        <p:nvPicPr>
          <p:cNvPr id="1026" name="Picture 2" descr="C:\Users\Erdenee\Downloads\tseej zura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7600" y="1219200"/>
            <a:ext cx="2514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03873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0245" y="152404"/>
            <a:ext cx="11567159" cy="1066799"/>
          </a:xfrm>
        </p:spPr>
        <p:txBody>
          <a:bodyPr>
            <a:normAutofit/>
          </a:bodyPr>
          <a:lstStyle/>
          <a:p>
            <a:pPr algn="ctr"/>
            <a:r>
              <a:rPr lang="mn-MN" dirty="0" smtClean="0">
                <a:solidFill>
                  <a:srgbClr val="FF0000"/>
                </a:solidFill>
                <a:latin typeface="Times New Roman" panose="02020603050405020304" pitchFamily="18" charset="0"/>
                <a:cs typeface="Times New Roman" panose="02020603050405020304" pitchFamily="18" charset="0"/>
              </a:rPr>
              <a:t>ХҮНИЙ НӨӨЦ 2017 ОН</a:t>
            </a:r>
            <a:br>
              <a:rPr lang="mn-MN" dirty="0" smtClean="0">
                <a:solidFill>
                  <a:srgbClr val="FF0000"/>
                </a:solidFill>
                <a:latin typeface="Times New Roman" panose="02020603050405020304" pitchFamily="18" charset="0"/>
                <a:cs typeface="Times New Roman" panose="02020603050405020304" pitchFamily="18" charset="0"/>
              </a:rPr>
            </a:br>
            <a:r>
              <a:rPr lang="mn-MN" dirty="0" smtClean="0">
                <a:solidFill>
                  <a:srgbClr val="FF0000"/>
                </a:solidFill>
                <a:latin typeface="Times New Roman" panose="02020603050405020304" pitchFamily="18" charset="0"/>
                <a:cs typeface="Times New Roman" panose="02020603050405020304" pitchFamily="18" charset="0"/>
              </a:rPr>
              <a:t>           </a:t>
            </a:r>
            <a:r>
              <a:rPr lang="mn-MN" b="0" dirty="0" smtClean="0">
                <a:solidFill>
                  <a:srgbClr val="FF5050"/>
                </a:solidFill>
                <a:latin typeface="Times New Roman" panose="02020603050405020304" pitchFamily="18" charset="0"/>
                <a:cs typeface="Times New Roman" panose="02020603050405020304" pitchFamily="18" charset="0"/>
              </a:rPr>
              <a:t>Ажиллагсдын тоо 16 /захиргааны 3, засвар үйлчилгээний 13</a:t>
            </a:r>
            <a:r>
              <a:rPr lang="mn-MN" b="0" dirty="0" smtClean="0">
                <a:solidFill>
                  <a:srgbClr val="FF0000"/>
                </a:solidFill>
                <a:latin typeface="Times New Roman" panose="02020603050405020304" pitchFamily="18" charset="0"/>
                <a:cs typeface="Times New Roman" panose="02020603050405020304" pitchFamily="18" charset="0"/>
              </a:rPr>
              <a:t>/ </a:t>
            </a:r>
            <a:endParaRPr lang="en-US" b="0" dirty="0">
              <a:solidFill>
                <a:srgbClr val="FF0000"/>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6CB4B4D-7CA3-9044-876B-883B54F8677D}" type="slidenum">
              <a:rPr lang="en-US" smtClean="0"/>
              <a:t>4</a:t>
            </a:fld>
            <a:endParaRPr lang="en-US"/>
          </a:p>
        </p:txBody>
      </p:sp>
      <p:graphicFrame>
        <p:nvGraphicFramePr>
          <p:cNvPr id="22" name="Content Placeholder 21"/>
          <p:cNvGraphicFramePr>
            <a:graphicFrameLocks noGrp="1"/>
          </p:cNvGraphicFramePr>
          <p:nvPr>
            <p:ph idx="1"/>
            <p:extLst>
              <p:ext uri="{D42A27DB-BD31-4B8C-83A1-F6EECF244321}">
                <p14:modId xmlns:p14="http://schemas.microsoft.com/office/powerpoint/2010/main" val="3366117623"/>
              </p:ext>
            </p:extLst>
          </p:nvPr>
        </p:nvGraphicFramePr>
        <p:xfrm>
          <a:off x="787400" y="1524000"/>
          <a:ext cx="11566525" cy="718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7637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0245" y="388342"/>
            <a:ext cx="11262359" cy="1135661"/>
          </a:xfrm>
        </p:spPr>
        <p:txBody>
          <a:bodyPr>
            <a:normAutofit/>
          </a:bodyPr>
          <a:lstStyle/>
          <a:p>
            <a:pPr algn="ctr"/>
            <a:r>
              <a:rPr lang="mn-MN" b="1" dirty="0" smtClean="0">
                <a:solidFill>
                  <a:srgbClr val="FF0000"/>
                </a:solidFill>
                <a:latin typeface="Times New Roman" panose="02020603050405020304" pitchFamily="18" charset="0"/>
                <a:cs typeface="Times New Roman" panose="02020603050405020304" pitchFamily="18" charset="0"/>
              </a:rPr>
              <a:t>      ҮЙЛ АЖИЛЛАГААНЫ ҮНДСЭН ҮЗҮҮЛЭЛТҮҮД</a:t>
            </a:r>
            <a:endParaRPr lang="en-US"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054170671"/>
              </p:ext>
            </p:extLst>
          </p:nvPr>
        </p:nvGraphicFramePr>
        <p:xfrm>
          <a:off x="1016000" y="1828803"/>
          <a:ext cx="11338560" cy="6883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6CB4B4D-7CA3-9044-876B-883B54F8677D}" type="slidenum">
              <a:rPr lang="en-US" smtClean="0"/>
              <a:t>5</a:t>
            </a:fld>
            <a:endParaRPr lang="en-US"/>
          </a:p>
        </p:txBody>
      </p:sp>
    </p:spTree>
    <p:extLst>
      <p:ext uri="{BB962C8B-B14F-4D97-AF65-F5344CB8AC3E}">
        <p14:creationId xmlns:p14="http://schemas.microsoft.com/office/powerpoint/2010/main" val="58474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 name="Shape 532"/>
          <p:cNvSpPr>
            <a:spLocks noGrp="1"/>
          </p:cNvSpPr>
          <p:nvPr>
            <p:ph type="body" idx="1"/>
          </p:nvPr>
        </p:nvSpPr>
        <p:spPr>
          <a:xfrm>
            <a:off x="517676" y="381003"/>
            <a:ext cx="12156925" cy="8915399"/>
          </a:xfrm>
          <a:prstGeom prst="rect">
            <a:avLst/>
          </a:prstGeom>
        </p:spPr>
        <p:txBody>
          <a:bodyPr>
            <a:normAutofit fontScale="85000" lnSpcReduction="20000"/>
          </a:bodyPr>
          <a:lstStyle/>
          <a:p>
            <a:pPr marL="0" indent="0" algn="just" defTabSz="913837">
              <a:lnSpc>
                <a:spcPct val="150000"/>
              </a:lnSpc>
              <a:spcBef>
                <a:spcPts val="300"/>
              </a:spcBef>
              <a:buNone/>
              <a:defRPr sz="2200">
                <a:solidFill>
                  <a:srgbClr val="FFFFFF"/>
                </a:solidFill>
                <a:latin typeface="Times New Roman"/>
                <a:ea typeface="Times New Roman"/>
                <a:cs typeface="Times New Roman"/>
                <a:sym typeface="Times New Roman"/>
              </a:defRPr>
            </a:pPr>
            <a:endParaRPr dirty="0" smtClean="0">
              <a:solidFill>
                <a:schemeClr val="tx1"/>
              </a:solidFill>
              <a:latin typeface="Times New Roman" panose="02020603050405020304" pitchFamily="18" charset="0"/>
              <a:cs typeface="Times New Roman" panose="02020603050405020304" pitchFamily="18" charset="0"/>
            </a:endParaRPr>
          </a:p>
          <a:p>
            <a:pPr marL="0" indent="0" algn="just" defTabSz="913837">
              <a:lnSpc>
                <a:spcPct val="150000"/>
              </a:lnSpc>
              <a:spcBef>
                <a:spcPts val="300"/>
              </a:spcBef>
              <a:buNone/>
              <a:defRPr sz="2200">
                <a:solidFill>
                  <a:srgbClr val="FFFFFF"/>
                </a:solidFill>
                <a:latin typeface="Times New Roman"/>
                <a:ea typeface="Times New Roman"/>
                <a:cs typeface="Times New Roman"/>
                <a:sym typeface="Times New Roman"/>
              </a:defRPr>
            </a:pPr>
            <a:endParaRPr dirty="0" smtClean="0">
              <a:solidFill>
                <a:schemeClr val="tx1"/>
              </a:solidFill>
              <a:latin typeface="Times New Roman" panose="02020603050405020304" pitchFamily="18" charset="0"/>
              <a:cs typeface="Times New Roman" panose="02020603050405020304" pitchFamily="18" charset="0"/>
            </a:endParaRPr>
          </a:p>
          <a:p>
            <a:pPr marL="0" indent="0" algn="just" defTabSz="913837">
              <a:lnSpc>
                <a:spcPct val="150000"/>
              </a:lnSpc>
              <a:spcBef>
                <a:spcPts val="300"/>
              </a:spcBef>
              <a:buNone/>
              <a:defRPr sz="2200">
                <a:solidFill>
                  <a:srgbClr val="FFFFFF"/>
                </a:solidFill>
                <a:latin typeface="Times New Roman"/>
                <a:ea typeface="Times New Roman"/>
                <a:cs typeface="Times New Roman"/>
                <a:sym typeface="Times New Roman"/>
              </a:defRPr>
            </a:pPr>
            <a:r>
              <a:rPr sz="2800" dirty="0" smtClean="0">
                <a:solidFill>
                  <a:schemeClr val="tx2"/>
                </a:solidFill>
                <a:latin typeface="Times New Roman" panose="02020603050405020304" pitchFamily="18" charset="0"/>
                <a:cs typeface="Times New Roman" panose="02020603050405020304" pitchFamily="18" charset="0"/>
              </a:rPr>
              <a:t>"</a:t>
            </a:r>
            <a:r>
              <a:rPr sz="2800" dirty="0" err="1" smtClean="0">
                <a:solidFill>
                  <a:schemeClr val="tx2"/>
                </a:solidFill>
                <a:latin typeface="Times New Roman" panose="02020603050405020304" pitchFamily="18" charset="0"/>
                <a:cs typeface="Times New Roman" panose="02020603050405020304" pitchFamily="18" charset="0"/>
              </a:rPr>
              <a:t>Гермес</a:t>
            </a:r>
            <a:r>
              <a:rPr sz="2800" dirty="0" smtClean="0">
                <a:solidFill>
                  <a:schemeClr val="tx2"/>
                </a:solidFill>
                <a:latin typeface="Times New Roman" panose="02020603050405020304" pitchFamily="18" charset="0"/>
                <a:cs typeface="Times New Roman" panose="02020603050405020304" pitchFamily="18" charset="0"/>
              </a:rPr>
              <a:t> </a:t>
            </a:r>
            <a:r>
              <a:rPr sz="2800" dirty="0" err="1" smtClean="0">
                <a:solidFill>
                  <a:schemeClr val="tx2"/>
                </a:solidFill>
                <a:latin typeface="Times New Roman" panose="02020603050405020304" pitchFamily="18" charset="0"/>
                <a:cs typeface="Times New Roman" panose="02020603050405020304" pitchFamily="18" charset="0"/>
              </a:rPr>
              <a:t>Центр</a:t>
            </a:r>
            <a:r>
              <a:rPr sz="2800" dirty="0" smtClean="0">
                <a:solidFill>
                  <a:schemeClr val="tx2"/>
                </a:solidFill>
                <a:latin typeface="Times New Roman" panose="02020603050405020304" pitchFamily="18" charset="0"/>
                <a:cs typeface="Times New Roman" panose="02020603050405020304" pitchFamily="18" charset="0"/>
              </a:rPr>
              <a:t>" </a:t>
            </a:r>
            <a:r>
              <a:rPr sz="2800" dirty="0" err="1" smtClean="0">
                <a:solidFill>
                  <a:schemeClr val="tx2"/>
                </a:solidFill>
                <a:latin typeface="Times New Roman" panose="02020603050405020304" pitchFamily="18" charset="0"/>
                <a:cs typeface="Times New Roman" panose="02020603050405020304" pitchFamily="18" charset="0"/>
              </a:rPr>
              <a:t>Хувьцаат</a:t>
            </a:r>
            <a:r>
              <a:rPr sz="2800" dirty="0" smtClean="0">
                <a:solidFill>
                  <a:schemeClr val="tx2"/>
                </a:solidFill>
                <a:latin typeface="Times New Roman" panose="02020603050405020304" pitchFamily="18" charset="0"/>
                <a:cs typeface="Times New Roman" panose="02020603050405020304" pitchFamily="18" charset="0"/>
              </a:rPr>
              <a:t> </a:t>
            </a:r>
            <a:r>
              <a:rPr sz="2800" dirty="0" err="1" smtClean="0">
                <a:solidFill>
                  <a:schemeClr val="tx2"/>
                </a:solidFill>
                <a:latin typeface="Times New Roman" panose="02020603050405020304" pitchFamily="18" charset="0"/>
                <a:cs typeface="Times New Roman" panose="02020603050405020304" pitchFamily="18" charset="0"/>
              </a:rPr>
              <a:t>компани</a:t>
            </a:r>
            <a:r>
              <a:rPr sz="2800" dirty="0" smtClean="0">
                <a:solidFill>
                  <a:schemeClr val="tx2"/>
                </a:solidFill>
                <a:latin typeface="Times New Roman" panose="02020603050405020304" pitchFamily="18" charset="0"/>
                <a:cs typeface="Times New Roman" panose="02020603050405020304" pitchFamily="18" charset="0"/>
              </a:rPr>
              <a:t> </a:t>
            </a:r>
            <a:r>
              <a:rPr sz="2800" dirty="0" err="1" smtClean="0">
                <a:solidFill>
                  <a:schemeClr val="tx2"/>
                </a:solidFill>
                <a:latin typeface="Times New Roman" panose="02020603050405020304" pitchFamily="18" charset="0"/>
                <a:cs typeface="Times New Roman" panose="02020603050405020304" pitchFamily="18" charset="0"/>
              </a:rPr>
              <a:t>нь</a:t>
            </a:r>
            <a:r>
              <a:rPr sz="2800" dirty="0" smtClean="0">
                <a:solidFill>
                  <a:schemeClr val="tx2"/>
                </a:solidFill>
                <a:latin typeface="Times New Roman" panose="02020603050405020304" pitchFamily="18" charset="0"/>
                <a:cs typeface="Times New Roman" panose="02020603050405020304" pitchFamily="18" charset="0"/>
              </a:rPr>
              <a:t> </a:t>
            </a:r>
            <a:r>
              <a:rPr sz="2800" dirty="0" err="1" smtClean="0">
                <a:solidFill>
                  <a:schemeClr val="tx2"/>
                </a:solidFill>
                <a:latin typeface="Times New Roman" panose="02020603050405020304" pitchFamily="18" charset="0"/>
                <a:cs typeface="Times New Roman" panose="02020603050405020304" pitchFamily="18" charset="0"/>
              </a:rPr>
              <a:t>Улаанбаатар</a:t>
            </a:r>
            <a:r>
              <a:rPr sz="2800" dirty="0" smtClean="0">
                <a:solidFill>
                  <a:schemeClr val="tx2"/>
                </a:solidFill>
                <a:latin typeface="Times New Roman" panose="02020603050405020304" pitchFamily="18" charset="0"/>
                <a:cs typeface="Times New Roman" panose="02020603050405020304" pitchFamily="18" charset="0"/>
              </a:rPr>
              <a:t> </a:t>
            </a:r>
            <a:r>
              <a:rPr sz="2800" dirty="0" err="1" smtClean="0">
                <a:solidFill>
                  <a:schemeClr val="tx2"/>
                </a:solidFill>
                <a:latin typeface="Times New Roman" panose="02020603050405020304" pitchFamily="18" charset="0"/>
                <a:cs typeface="Times New Roman" panose="02020603050405020304" pitchFamily="18" charset="0"/>
              </a:rPr>
              <a:t>хотод</a:t>
            </a:r>
            <a:r>
              <a:rPr sz="2800" dirty="0" smtClean="0">
                <a:solidFill>
                  <a:schemeClr val="tx2"/>
                </a:solidFill>
                <a:latin typeface="Times New Roman" panose="02020603050405020304" pitchFamily="18" charset="0"/>
                <a:cs typeface="Times New Roman" panose="02020603050405020304" pitchFamily="18" charset="0"/>
              </a:rPr>
              <a:t> </a:t>
            </a:r>
            <a:r>
              <a:rPr sz="2800" dirty="0" err="1" smtClean="0">
                <a:solidFill>
                  <a:schemeClr val="tx2"/>
                </a:solidFill>
                <a:latin typeface="Times New Roman" panose="02020603050405020304" pitchFamily="18" charset="0"/>
                <a:cs typeface="Times New Roman" panose="02020603050405020304" pitchFamily="18" charset="0"/>
              </a:rPr>
              <a:t>барилгын</a:t>
            </a:r>
            <a:r>
              <a:rPr sz="2800" dirty="0" smtClean="0">
                <a:solidFill>
                  <a:schemeClr val="tx2"/>
                </a:solidFill>
                <a:latin typeface="Times New Roman" panose="02020603050405020304" pitchFamily="18" charset="0"/>
                <a:cs typeface="Times New Roman" panose="02020603050405020304" pitchFamily="18" charset="0"/>
              </a:rPr>
              <a:t> </a:t>
            </a:r>
            <a:r>
              <a:rPr sz="2800" dirty="0" err="1" smtClean="0">
                <a:solidFill>
                  <a:schemeClr val="tx2"/>
                </a:solidFill>
                <a:latin typeface="Times New Roman" panose="02020603050405020304" pitchFamily="18" charset="0"/>
                <a:cs typeface="Times New Roman" panose="02020603050405020304" pitchFamily="18" charset="0"/>
              </a:rPr>
              <a:t>материалын</a:t>
            </a:r>
            <a:r>
              <a:rPr sz="2800" dirty="0" smtClean="0">
                <a:solidFill>
                  <a:schemeClr val="tx2"/>
                </a:solidFill>
                <a:latin typeface="Times New Roman" panose="02020603050405020304" pitchFamily="18" charset="0"/>
                <a:cs typeface="Times New Roman" panose="02020603050405020304" pitchFamily="18" charset="0"/>
              </a:rPr>
              <a:t> </a:t>
            </a:r>
            <a:r>
              <a:rPr sz="2800" dirty="0" err="1" smtClean="0">
                <a:solidFill>
                  <a:schemeClr val="tx2"/>
                </a:solidFill>
                <a:latin typeface="Times New Roman" panose="02020603050405020304" pitchFamily="18" charset="0"/>
                <a:cs typeface="Times New Roman" panose="02020603050405020304" pitchFamily="18" charset="0"/>
              </a:rPr>
              <a:t>худалдааны</a:t>
            </a:r>
            <a:r>
              <a:rPr sz="2800" dirty="0" smtClean="0">
                <a:solidFill>
                  <a:schemeClr val="tx2"/>
                </a:solidFill>
                <a:latin typeface="Times New Roman" panose="02020603050405020304" pitchFamily="18" charset="0"/>
                <a:cs typeface="Times New Roman" panose="02020603050405020304" pitchFamily="18" charset="0"/>
              </a:rPr>
              <a:t> </a:t>
            </a:r>
            <a:r>
              <a:rPr sz="2800" dirty="0" err="1" smtClean="0">
                <a:solidFill>
                  <a:schemeClr val="tx2"/>
                </a:solidFill>
                <a:latin typeface="Times New Roman" panose="02020603050405020304" pitchFamily="18" charset="0"/>
                <a:cs typeface="Times New Roman" panose="02020603050405020304" pitchFamily="18" charset="0"/>
              </a:rPr>
              <a:t>төвийг</a:t>
            </a:r>
            <a:r>
              <a:rPr sz="2800" dirty="0" smtClean="0">
                <a:solidFill>
                  <a:schemeClr val="tx2"/>
                </a:solidFill>
                <a:latin typeface="Times New Roman" panose="02020603050405020304" pitchFamily="18" charset="0"/>
                <a:cs typeface="Times New Roman" panose="02020603050405020304" pitchFamily="18" charset="0"/>
              </a:rPr>
              <a:t> </a:t>
            </a:r>
            <a:r>
              <a:rPr sz="2800" dirty="0" err="1" smtClean="0">
                <a:solidFill>
                  <a:schemeClr val="tx2"/>
                </a:solidFill>
                <a:latin typeface="Times New Roman" panose="02020603050405020304" pitchFamily="18" charset="0"/>
                <a:cs typeface="Times New Roman" panose="02020603050405020304" pitchFamily="18" charset="0"/>
              </a:rPr>
              <a:t>ажиллуулж</a:t>
            </a:r>
            <a:r>
              <a:rPr sz="2800" dirty="0" smtClean="0">
                <a:solidFill>
                  <a:schemeClr val="tx2"/>
                </a:solidFill>
                <a:latin typeface="Times New Roman" panose="02020603050405020304" pitchFamily="18" charset="0"/>
                <a:cs typeface="Times New Roman" panose="02020603050405020304" pitchFamily="18" charset="0"/>
              </a:rPr>
              <a:t> </a:t>
            </a:r>
            <a:r>
              <a:rPr sz="2800" dirty="0" err="1" smtClean="0">
                <a:solidFill>
                  <a:schemeClr val="tx2"/>
                </a:solidFill>
                <a:latin typeface="Times New Roman" panose="02020603050405020304" pitchFamily="18" charset="0"/>
                <a:cs typeface="Times New Roman" panose="02020603050405020304" pitchFamily="18" charset="0"/>
              </a:rPr>
              <a:t>ирлээ</a:t>
            </a:r>
            <a:r>
              <a:rPr sz="2800" dirty="0" smtClean="0">
                <a:solidFill>
                  <a:schemeClr val="tx2"/>
                </a:solidFill>
                <a:latin typeface="Times New Roman" panose="02020603050405020304" pitchFamily="18" charset="0"/>
                <a:cs typeface="Times New Roman" panose="02020603050405020304" pitchFamily="18" charset="0"/>
              </a:rPr>
              <a:t>. </a:t>
            </a:r>
          </a:p>
          <a:p>
            <a:pPr marL="0" indent="0" algn="just" defTabSz="913837">
              <a:lnSpc>
                <a:spcPct val="150000"/>
              </a:lnSpc>
              <a:spcBef>
                <a:spcPts val="300"/>
              </a:spcBef>
              <a:buNone/>
              <a:defRPr sz="2200">
                <a:solidFill>
                  <a:srgbClr val="FFFFFF"/>
                </a:solidFill>
                <a:latin typeface="Times New Roman"/>
                <a:ea typeface="Times New Roman"/>
                <a:cs typeface="Times New Roman"/>
                <a:sym typeface="Times New Roman"/>
              </a:defRPr>
            </a:pPr>
            <a:r>
              <a:rPr lang="x-none" sz="2800" smtClean="0">
                <a:solidFill>
                  <a:schemeClr val="tx2"/>
                </a:solidFill>
                <a:latin typeface="Times New Roman" panose="02020603050405020304" pitchFamily="18" charset="0"/>
                <a:cs typeface="Times New Roman" panose="02020603050405020304" pitchFamily="18" charset="0"/>
              </a:rPr>
              <a:t>Компанийн санхүүгийн тайлангийн үндсэн үзүүлэлтүүд</a:t>
            </a:r>
          </a:p>
          <a:p>
            <a:pPr algn="just" defTabSz="913837">
              <a:lnSpc>
                <a:spcPct val="150000"/>
              </a:lnSpc>
              <a:spcBef>
                <a:spcPts val="300"/>
              </a:spcBef>
              <a:buFont typeface="Arial" panose="020B0604020202020204" pitchFamily="34" charset="0"/>
              <a:buChar char="•"/>
              <a:defRPr sz="2200">
                <a:solidFill>
                  <a:srgbClr val="FFFFFF"/>
                </a:solidFill>
                <a:latin typeface="Times New Roman"/>
                <a:ea typeface="Times New Roman"/>
                <a:cs typeface="Times New Roman"/>
                <a:sym typeface="Times New Roman"/>
              </a:defRPr>
            </a:pPr>
            <a:r>
              <a:rPr sz="2800" dirty="0" err="1" smtClean="0">
                <a:solidFill>
                  <a:schemeClr val="tx2"/>
                </a:solidFill>
                <a:latin typeface="Times New Roman" panose="02020603050405020304" pitchFamily="18" charset="0"/>
                <a:cs typeface="Times New Roman" panose="02020603050405020304" pitchFamily="18" charset="0"/>
              </a:rPr>
              <a:t>Ажиллагсдын</a:t>
            </a:r>
            <a:r>
              <a:rPr sz="2800" dirty="0" smtClean="0">
                <a:solidFill>
                  <a:schemeClr val="tx2"/>
                </a:solidFill>
                <a:latin typeface="Times New Roman" panose="02020603050405020304" pitchFamily="18" charset="0"/>
                <a:cs typeface="Times New Roman" panose="02020603050405020304" pitchFamily="18" charset="0"/>
              </a:rPr>
              <a:t> </a:t>
            </a:r>
            <a:r>
              <a:rPr sz="2800" dirty="0" err="1">
                <a:solidFill>
                  <a:schemeClr val="tx2"/>
                </a:solidFill>
                <a:latin typeface="Times New Roman" panose="02020603050405020304" pitchFamily="18" charset="0"/>
                <a:cs typeface="Times New Roman" panose="02020603050405020304" pitchFamily="18" charset="0"/>
              </a:rPr>
              <a:t>тоо</a:t>
            </a:r>
            <a:r>
              <a:rPr sz="2800" dirty="0">
                <a:solidFill>
                  <a:schemeClr val="tx2"/>
                </a:solidFill>
                <a:latin typeface="Times New Roman" panose="02020603050405020304" pitchFamily="18" charset="0"/>
                <a:cs typeface="Times New Roman" panose="02020603050405020304" pitchFamily="18" charset="0"/>
              </a:rPr>
              <a:t>: </a:t>
            </a:r>
            <a:r>
              <a:rPr lang="en-US" sz="2800" b="1" dirty="0" smtClean="0">
                <a:solidFill>
                  <a:schemeClr val="tx2"/>
                </a:solidFill>
                <a:latin typeface="Times New Roman" panose="02020603050405020304" pitchFamily="18" charset="0"/>
                <a:cs typeface="Times New Roman" panose="02020603050405020304" pitchFamily="18" charset="0"/>
              </a:rPr>
              <a:t>16</a:t>
            </a:r>
            <a:r>
              <a:rPr sz="2800" b="1" dirty="0" smtClean="0">
                <a:solidFill>
                  <a:schemeClr val="tx2"/>
                </a:solidFill>
                <a:latin typeface="Times New Roman" panose="02020603050405020304" pitchFamily="18" charset="0"/>
                <a:cs typeface="Times New Roman" panose="02020603050405020304" pitchFamily="18" charset="0"/>
              </a:rPr>
              <a:t> </a:t>
            </a:r>
            <a:r>
              <a:rPr sz="2800" b="1" dirty="0" err="1" smtClean="0">
                <a:solidFill>
                  <a:schemeClr val="tx2"/>
                </a:solidFill>
                <a:latin typeface="Times New Roman" panose="02020603050405020304" pitchFamily="18" charset="0"/>
                <a:cs typeface="Times New Roman" panose="02020603050405020304" pitchFamily="18" charset="0"/>
              </a:rPr>
              <a:t>хүн</a:t>
            </a:r>
            <a:endParaRPr sz="2800" b="1" dirty="0">
              <a:solidFill>
                <a:schemeClr val="tx2"/>
              </a:solidFill>
              <a:latin typeface="Times New Roman" panose="02020603050405020304" pitchFamily="18" charset="0"/>
              <a:cs typeface="Times New Roman" panose="02020603050405020304" pitchFamily="18" charset="0"/>
            </a:endParaRPr>
          </a:p>
          <a:p>
            <a:pPr algn="just" defTabSz="913837">
              <a:lnSpc>
                <a:spcPct val="150000"/>
              </a:lnSpc>
              <a:spcBef>
                <a:spcPts val="300"/>
              </a:spcBef>
              <a:buFont typeface="Arial" panose="020B0604020202020204" pitchFamily="34" charset="0"/>
              <a:buChar char="•"/>
              <a:defRPr sz="2200">
                <a:solidFill>
                  <a:srgbClr val="FFFFFF"/>
                </a:solidFill>
                <a:latin typeface="Times New Roman"/>
                <a:ea typeface="Times New Roman"/>
                <a:cs typeface="Times New Roman"/>
                <a:sym typeface="Times New Roman"/>
              </a:defRPr>
            </a:pPr>
            <a:r>
              <a:rPr sz="2800" dirty="0" err="1" smtClean="0">
                <a:solidFill>
                  <a:schemeClr val="tx2"/>
                </a:solidFill>
                <a:latin typeface="Times New Roman" panose="02020603050405020304" pitchFamily="18" charset="0"/>
                <a:cs typeface="Times New Roman" panose="02020603050405020304" pitchFamily="18" charset="0"/>
              </a:rPr>
              <a:t>Нийт</a:t>
            </a:r>
            <a:r>
              <a:rPr sz="2800" dirty="0" smtClean="0">
                <a:solidFill>
                  <a:schemeClr val="tx2"/>
                </a:solidFill>
                <a:latin typeface="Times New Roman" panose="02020603050405020304" pitchFamily="18" charset="0"/>
                <a:cs typeface="Times New Roman" panose="02020603050405020304" pitchFamily="18" charset="0"/>
              </a:rPr>
              <a:t> </a:t>
            </a:r>
            <a:r>
              <a:rPr sz="2800" dirty="0" err="1">
                <a:solidFill>
                  <a:schemeClr val="tx2"/>
                </a:solidFill>
                <a:latin typeface="Times New Roman" panose="02020603050405020304" pitchFamily="18" charset="0"/>
                <a:cs typeface="Times New Roman" panose="02020603050405020304" pitchFamily="18" charset="0"/>
              </a:rPr>
              <a:t>хөрөнгө</a:t>
            </a:r>
            <a:r>
              <a:rPr sz="2800" dirty="0">
                <a:solidFill>
                  <a:schemeClr val="tx2"/>
                </a:solidFill>
                <a:latin typeface="Times New Roman" panose="02020603050405020304" pitchFamily="18" charset="0"/>
                <a:cs typeface="Times New Roman" panose="02020603050405020304" pitchFamily="18" charset="0"/>
              </a:rPr>
              <a:t>: </a:t>
            </a:r>
            <a:r>
              <a:rPr sz="2800" b="1" dirty="0" smtClean="0">
                <a:solidFill>
                  <a:schemeClr val="tx2"/>
                </a:solidFill>
                <a:latin typeface="Times New Roman" panose="02020603050405020304" pitchFamily="18" charset="0"/>
                <a:cs typeface="Times New Roman" panose="02020603050405020304" pitchFamily="18" charset="0"/>
              </a:rPr>
              <a:t>8,483.9 </a:t>
            </a:r>
            <a:r>
              <a:rPr sz="2800" b="1" dirty="0" err="1">
                <a:solidFill>
                  <a:schemeClr val="tx2"/>
                </a:solidFill>
                <a:latin typeface="Times New Roman" panose="02020603050405020304" pitchFamily="18" charset="0"/>
                <a:cs typeface="Times New Roman" panose="02020603050405020304" pitchFamily="18" charset="0"/>
              </a:rPr>
              <a:t>сая</a:t>
            </a:r>
            <a:r>
              <a:rPr sz="2800" b="1" dirty="0">
                <a:solidFill>
                  <a:schemeClr val="tx2"/>
                </a:solidFill>
                <a:latin typeface="Times New Roman" panose="02020603050405020304" pitchFamily="18" charset="0"/>
                <a:cs typeface="Times New Roman" panose="02020603050405020304" pitchFamily="18" charset="0"/>
              </a:rPr>
              <a:t> </a:t>
            </a:r>
            <a:r>
              <a:rPr sz="2800" b="1" dirty="0" err="1" smtClean="0">
                <a:solidFill>
                  <a:schemeClr val="tx2"/>
                </a:solidFill>
                <a:latin typeface="Times New Roman" panose="02020603050405020304" pitchFamily="18" charset="0"/>
                <a:cs typeface="Times New Roman" panose="02020603050405020304" pitchFamily="18" charset="0"/>
              </a:rPr>
              <a:t>төгрөг</a:t>
            </a:r>
            <a:endParaRPr sz="2800" b="1" dirty="0">
              <a:solidFill>
                <a:schemeClr val="tx2"/>
              </a:solidFill>
              <a:latin typeface="Times New Roman" panose="02020603050405020304" pitchFamily="18" charset="0"/>
              <a:cs typeface="Times New Roman" panose="02020603050405020304" pitchFamily="18" charset="0"/>
            </a:endParaRPr>
          </a:p>
          <a:p>
            <a:pPr algn="just" defTabSz="913837">
              <a:lnSpc>
                <a:spcPct val="150000"/>
              </a:lnSpc>
              <a:spcBef>
                <a:spcPts val="300"/>
              </a:spcBef>
              <a:buFont typeface="Arial" panose="020B0604020202020204" pitchFamily="34" charset="0"/>
              <a:buChar char="•"/>
              <a:defRPr sz="2200">
                <a:solidFill>
                  <a:srgbClr val="FFFFFF"/>
                </a:solidFill>
                <a:latin typeface="Times New Roman"/>
                <a:ea typeface="Times New Roman"/>
                <a:cs typeface="Times New Roman"/>
                <a:sym typeface="Times New Roman"/>
              </a:defRPr>
            </a:pPr>
            <a:r>
              <a:rPr sz="2800" dirty="0" err="1" smtClean="0">
                <a:solidFill>
                  <a:schemeClr val="tx2"/>
                </a:solidFill>
                <a:latin typeface="Times New Roman" panose="02020603050405020304" pitchFamily="18" charset="0"/>
                <a:cs typeface="Times New Roman" panose="02020603050405020304" pitchFamily="18" charset="0"/>
              </a:rPr>
              <a:t>Эргэлтийн</a:t>
            </a:r>
            <a:r>
              <a:rPr sz="2800" dirty="0" smtClean="0">
                <a:solidFill>
                  <a:schemeClr val="tx2"/>
                </a:solidFill>
                <a:latin typeface="Times New Roman" panose="02020603050405020304" pitchFamily="18" charset="0"/>
                <a:cs typeface="Times New Roman" panose="02020603050405020304" pitchFamily="18" charset="0"/>
              </a:rPr>
              <a:t> </a:t>
            </a:r>
            <a:r>
              <a:rPr sz="2800" dirty="0" err="1">
                <a:solidFill>
                  <a:schemeClr val="tx2"/>
                </a:solidFill>
                <a:latin typeface="Times New Roman" panose="02020603050405020304" pitchFamily="18" charset="0"/>
                <a:cs typeface="Times New Roman" panose="02020603050405020304" pitchFamily="18" charset="0"/>
              </a:rPr>
              <a:t>хөрөнгө</a:t>
            </a:r>
            <a:r>
              <a:rPr sz="2800" dirty="0">
                <a:solidFill>
                  <a:schemeClr val="tx2"/>
                </a:solidFill>
                <a:latin typeface="Times New Roman" panose="02020603050405020304" pitchFamily="18" charset="0"/>
                <a:cs typeface="Times New Roman" panose="02020603050405020304" pitchFamily="18" charset="0"/>
              </a:rPr>
              <a:t>: </a:t>
            </a:r>
            <a:r>
              <a:rPr sz="2800" b="1" dirty="0" smtClean="0">
                <a:solidFill>
                  <a:schemeClr val="tx2"/>
                </a:solidFill>
                <a:latin typeface="Times New Roman" panose="02020603050405020304" pitchFamily="18" charset="0"/>
                <a:cs typeface="Times New Roman" panose="02020603050405020304" pitchFamily="18" charset="0"/>
              </a:rPr>
              <a:t>1,678.3 </a:t>
            </a:r>
            <a:r>
              <a:rPr sz="2800" b="1" dirty="0" err="1">
                <a:solidFill>
                  <a:schemeClr val="tx2"/>
                </a:solidFill>
                <a:latin typeface="Times New Roman" panose="02020603050405020304" pitchFamily="18" charset="0"/>
                <a:cs typeface="Times New Roman" panose="02020603050405020304" pitchFamily="18" charset="0"/>
              </a:rPr>
              <a:t>сая</a:t>
            </a:r>
            <a:r>
              <a:rPr sz="2800" b="1" dirty="0">
                <a:solidFill>
                  <a:schemeClr val="tx2"/>
                </a:solidFill>
                <a:latin typeface="Times New Roman" panose="02020603050405020304" pitchFamily="18" charset="0"/>
                <a:cs typeface="Times New Roman" panose="02020603050405020304" pitchFamily="18" charset="0"/>
              </a:rPr>
              <a:t> </a:t>
            </a:r>
            <a:r>
              <a:rPr sz="2800" b="1" dirty="0" err="1" smtClean="0">
                <a:solidFill>
                  <a:schemeClr val="tx2"/>
                </a:solidFill>
                <a:latin typeface="Times New Roman" panose="02020603050405020304" pitchFamily="18" charset="0"/>
                <a:cs typeface="Times New Roman" panose="02020603050405020304" pitchFamily="18" charset="0"/>
              </a:rPr>
              <a:t>төгрөг</a:t>
            </a:r>
            <a:endParaRPr sz="2800" b="1" dirty="0">
              <a:solidFill>
                <a:schemeClr val="tx2"/>
              </a:solidFill>
              <a:latin typeface="Times New Roman" panose="02020603050405020304" pitchFamily="18" charset="0"/>
              <a:cs typeface="Times New Roman" panose="02020603050405020304" pitchFamily="18" charset="0"/>
            </a:endParaRPr>
          </a:p>
          <a:p>
            <a:pPr algn="just" defTabSz="913837">
              <a:lnSpc>
                <a:spcPct val="150000"/>
              </a:lnSpc>
              <a:spcBef>
                <a:spcPts val="300"/>
              </a:spcBef>
              <a:buFont typeface="Arial" panose="020B0604020202020204" pitchFamily="34" charset="0"/>
              <a:buChar char="•"/>
              <a:defRPr sz="2200">
                <a:solidFill>
                  <a:srgbClr val="FFFFFF"/>
                </a:solidFill>
                <a:latin typeface="Times New Roman"/>
                <a:ea typeface="Times New Roman"/>
                <a:cs typeface="Times New Roman"/>
                <a:sym typeface="Times New Roman"/>
              </a:defRPr>
            </a:pPr>
            <a:r>
              <a:rPr lang="mn-MN" sz="2800" dirty="0" smtClean="0">
                <a:solidFill>
                  <a:schemeClr val="tx2"/>
                </a:solidFill>
                <a:latin typeface="Times New Roman" panose="02020603050405020304" pitchFamily="18" charset="0"/>
                <a:cs typeface="Times New Roman" panose="02020603050405020304" pitchFamily="18" charset="0"/>
              </a:rPr>
              <a:t>Үндсэн</a:t>
            </a:r>
            <a:r>
              <a:rPr lang="x-none" sz="2800" smtClean="0">
                <a:solidFill>
                  <a:schemeClr val="tx2"/>
                </a:solidFill>
                <a:latin typeface="Times New Roman" panose="02020603050405020304" pitchFamily="18" charset="0"/>
                <a:cs typeface="Times New Roman" panose="02020603050405020304" pitchFamily="18" charset="0"/>
              </a:rPr>
              <a:t> хөрөнгө: </a:t>
            </a:r>
            <a:r>
              <a:rPr lang="x-none" sz="2800" b="1" smtClean="0">
                <a:solidFill>
                  <a:schemeClr val="tx2"/>
                </a:solidFill>
                <a:latin typeface="Times New Roman" panose="02020603050405020304" pitchFamily="18" charset="0"/>
                <a:cs typeface="Times New Roman" panose="02020603050405020304" pitchFamily="18" charset="0"/>
              </a:rPr>
              <a:t>6,805.6 сая төгрөг</a:t>
            </a:r>
          </a:p>
          <a:p>
            <a:pPr algn="just" defTabSz="913837">
              <a:lnSpc>
                <a:spcPct val="150000"/>
              </a:lnSpc>
              <a:spcBef>
                <a:spcPts val="300"/>
              </a:spcBef>
              <a:buFont typeface="Arial" panose="020B0604020202020204" pitchFamily="34" charset="0"/>
              <a:buChar char="•"/>
              <a:defRPr sz="2200">
                <a:solidFill>
                  <a:srgbClr val="FFFFFF"/>
                </a:solidFill>
                <a:latin typeface="Times New Roman"/>
                <a:ea typeface="Times New Roman"/>
                <a:cs typeface="Times New Roman"/>
                <a:sym typeface="Times New Roman"/>
              </a:defRPr>
            </a:pPr>
            <a:r>
              <a:rPr lang="mn-MN" sz="2800" dirty="0" smtClean="0">
                <a:solidFill>
                  <a:schemeClr val="tx2"/>
                </a:solidFill>
                <a:latin typeface="Times New Roman" panose="02020603050405020304" pitchFamily="18" charset="0"/>
                <a:cs typeface="Times New Roman" panose="02020603050405020304" pitchFamily="18" charset="0"/>
              </a:rPr>
              <a:t>Э</a:t>
            </a:r>
            <a:r>
              <a:rPr lang="x-none" sz="2800" smtClean="0">
                <a:solidFill>
                  <a:schemeClr val="tx2"/>
                </a:solidFill>
                <a:latin typeface="Times New Roman" panose="02020603050405020304" pitchFamily="18" charset="0"/>
                <a:cs typeface="Times New Roman" panose="02020603050405020304" pitchFamily="18" charset="0"/>
              </a:rPr>
              <a:t>зэмшигчийн өмч: </a:t>
            </a:r>
            <a:r>
              <a:rPr lang="x-none" sz="2800" b="1" smtClean="0">
                <a:solidFill>
                  <a:schemeClr val="tx2"/>
                </a:solidFill>
                <a:latin typeface="Times New Roman" panose="02020603050405020304" pitchFamily="18" charset="0"/>
                <a:cs typeface="Times New Roman" panose="02020603050405020304" pitchFamily="18" charset="0"/>
              </a:rPr>
              <a:t>7,854.3</a:t>
            </a:r>
            <a:r>
              <a:rPr lang="x-none" sz="2800" smtClean="0">
                <a:solidFill>
                  <a:schemeClr val="tx2"/>
                </a:solidFill>
                <a:latin typeface="Times New Roman" panose="02020603050405020304" pitchFamily="18" charset="0"/>
                <a:cs typeface="Times New Roman" panose="02020603050405020304" pitchFamily="18" charset="0"/>
              </a:rPr>
              <a:t> </a:t>
            </a:r>
            <a:r>
              <a:rPr lang="x-none" sz="2800" b="1" smtClean="0">
                <a:solidFill>
                  <a:schemeClr val="tx2"/>
                </a:solidFill>
                <a:latin typeface="Times New Roman" panose="02020603050405020304" pitchFamily="18" charset="0"/>
                <a:cs typeface="Times New Roman" panose="02020603050405020304" pitchFamily="18" charset="0"/>
              </a:rPr>
              <a:t>сая төгрөг</a:t>
            </a:r>
          </a:p>
          <a:p>
            <a:pPr algn="just" defTabSz="913837">
              <a:lnSpc>
                <a:spcPct val="150000"/>
              </a:lnSpc>
              <a:spcBef>
                <a:spcPts val="300"/>
              </a:spcBef>
              <a:buFont typeface="Arial" panose="020B0604020202020204" pitchFamily="34" charset="0"/>
              <a:buChar char="•"/>
              <a:defRPr sz="2200">
                <a:solidFill>
                  <a:srgbClr val="FFFFFF"/>
                </a:solidFill>
                <a:latin typeface="Times New Roman"/>
                <a:ea typeface="Times New Roman"/>
                <a:cs typeface="Times New Roman"/>
                <a:sym typeface="Times New Roman"/>
              </a:defRPr>
            </a:pPr>
            <a:r>
              <a:rPr lang="x-none" sz="2800" smtClean="0">
                <a:solidFill>
                  <a:schemeClr val="tx2"/>
                </a:solidFill>
                <a:latin typeface="Times New Roman" panose="02020603050405020304" pitchFamily="18" charset="0"/>
                <a:cs typeface="Times New Roman" panose="02020603050405020304" pitchFamily="18" charset="0"/>
              </a:rPr>
              <a:t>Жилийн нийт ашиг: </a:t>
            </a:r>
            <a:r>
              <a:rPr lang="x-none" sz="2800" b="1" smtClean="0">
                <a:solidFill>
                  <a:schemeClr val="tx2"/>
                </a:solidFill>
                <a:latin typeface="Times New Roman" panose="02020603050405020304" pitchFamily="18" charset="0"/>
                <a:cs typeface="Times New Roman" panose="02020603050405020304" pitchFamily="18" charset="0"/>
              </a:rPr>
              <a:t>715.4 сая </a:t>
            </a:r>
            <a:r>
              <a:rPr lang="x-none" sz="2800" smtClean="0">
                <a:solidFill>
                  <a:schemeClr val="tx2"/>
                </a:solidFill>
                <a:latin typeface="Times New Roman" panose="02020603050405020304" pitchFamily="18" charset="0"/>
                <a:cs typeface="Times New Roman" panose="02020603050405020304" pitchFamily="18" charset="0"/>
              </a:rPr>
              <a:t>төгрөг буюу нийт хөрөнгийн дүнтэй харьцуулахад өр төлбөр </a:t>
            </a:r>
            <a:r>
              <a:rPr lang="x-none" sz="2800" b="1" smtClean="0">
                <a:solidFill>
                  <a:schemeClr val="tx2"/>
                </a:solidFill>
                <a:latin typeface="Times New Roman" panose="02020603050405020304" pitchFamily="18" charset="0"/>
                <a:cs typeface="Times New Roman" panose="02020603050405020304" pitchFamily="18" charset="0"/>
              </a:rPr>
              <a:t>2.3%</a:t>
            </a:r>
            <a:r>
              <a:rPr lang="x-none" sz="2800" smtClean="0">
                <a:solidFill>
                  <a:schemeClr val="tx2"/>
                </a:solidFill>
                <a:latin typeface="Times New Roman" panose="02020603050405020304" pitchFamily="18" charset="0"/>
                <a:cs typeface="Times New Roman" panose="02020603050405020304" pitchFamily="18" charset="0"/>
              </a:rPr>
              <a:t>, эзэмшигчийн өмч </a:t>
            </a:r>
            <a:r>
              <a:rPr lang="x-none" sz="2800" b="1" smtClean="0">
                <a:solidFill>
                  <a:schemeClr val="tx2"/>
                </a:solidFill>
                <a:latin typeface="Times New Roman" panose="02020603050405020304" pitchFamily="18" charset="0"/>
                <a:cs typeface="Times New Roman" panose="02020603050405020304" pitchFamily="18" charset="0"/>
              </a:rPr>
              <a:t>92.6%</a:t>
            </a:r>
            <a:r>
              <a:rPr lang="x-none" sz="2800" smtClean="0">
                <a:solidFill>
                  <a:schemeClr val="tx2"/>
                </a:solidFill>
                <a:latin typeface="Times New Roman" panose="02020603050405020304" pitchFamily="18" charset="0"/>
                <a:cs typeface="Times New Roman" panose="02020603050405020304" pitchFamily="18" charset="0"/>
              </a:rPr>
              <a:t>, хуримтлагдсан ашиг </a:t>
            </a:r>
            <a:r>
              <a:rPr lang="x-none" sz="2800" b="1" smtClean="0">
                <a:solidFill>
                  <a:schemeClr val="tx2"/>
                </a:solidFill>
                <a:latin typeface="Times New Roman" panose="02020603050405020304" pitchFamily="18" charset="0"/>
                <a:cs typeface="Times New Roman" panose="02020603050405020304" pitchFamily="18" charset="0"/>
              </a:rPr>
              <a:t>8.4%</a:t>
            </a:r>
            <a:r>
              <a:rPr lang="x-none" sz="2800" smtClean="0">
                <a:solidFill>
                  <a:schemeClr val="tx2"/>
                </a:solidFill>
                <a:latin typeface="Times New Roman" panose="02020603050405020304" pitchFamily="18" charset="0"/>
                <a:cs typeface="Times New Roman" panose="02020603050405020304" pitchFamily="18" charset="0"/>
              </a:rPr>
              <a:t> байна. </a:t>
            </a:r>
            <a:r>
              <a:rPr sz="2800" dirty="0" smtClean="0">
                <a:solidFill>
                  <a:schemeClr val="tx2"/>
                </a:solidFill>
              </a:rPr>
              <a:t> </a:t>
            </a:r>
          </a:p>
          <a:p>
            <a:pPr marL="0" indent="0" algn="just" defTabSz="913837">
              <a:lnSpc>
                <a:spcPct val="150000"/>
              </a:lnSpc>
              <a:spcBef>
                <a:spcPts val="300"/>
              </a:spcBef>
              <a:buNone/>
              <a:defRPr sz="2200">
                <a:solidFill>
                  <a:srgbClr val="FFFFFF"/>
                </a:solidFill>
                <a:latin typeface="Times New Roman"/>
                <a:ea typeface="Times New Roman"/>
                <a:cs typeface="Times New Roman"/>
                <a:sym typeface="Times New Roman"/>
              </a:defRPr>
            </a:pPr>
            <a:r>
              <a:rPr lang="x-none" sz="2800" smtClean="0">
                <a:solidFill>
                  <a:schemeClr val="tx2"/>
                </a:solidFill>
              </a:rPr>
              <a:t>2. Татварын өр төлбөрийн тухай: </a:t>
            </a:r>
          </a:p>
          <a:p>
            <a:pPr marL="0" indent="0" algn="just" defTabSz="913837">
              <a:lnSpc>
                <a:spcPct val="150000"/>
              </a:lnSpc>
              <a:spcBef>
                <a:spcPts val="300"/>
              </a:spcBef>
              <a:buNone/>
              <a:defRPr sz="2200">
                <a:solidFill>
                  <a:srgbClr val="FFFFFF"/>
                </a:solidFill>
                <a:latin typeface="Times New Roman"/>
                <a:ea typeface="Times New Roman"/>
                <a:cs typeface="Times New Roman"/>
                <a:sym typeface="Times New Roman"/>
              </a:defRPr>
            </a:pPr>
            <a:r>
              <a:rPr lang="x-none" sz="2800" smtClean="0">
                <a:solidFill>
                  <a:schemeClr val="tx2"/>
                </a:solidFill>
              </a:rPr>
              <a:t>Компанийн хэмжээнд 2017 онд ААНОАТатварт </a:t>
            </a:r>
            <a:r>
              <a:rPr lang="x-none" sz="2800" b="1" smtClean="0">
                <a:solidFill>
                  <a:schemeClr val="tx2"/>
                </a:solidFill>
              </a:rPr>
              <a:t>82,8 </a:t>
            </a:r>
            <a:r>
              <a:rPr lang="x-none" sz="2800" smtClean="0">
                <a:solidFill>
                  <a:schemeClr val="tx2"/>
                </a:solidFill>
              </a:rPr>
              <a:t>сая төгрөг, ажиллагсдын цалингаас суутгасан ХАОАТатварт </a:t>
            </a:r>
            <a:r>
              <a:rPr lang="x-none" sz="2800" b="1" smtClean="0">
                <a:solidFill>
                  <a:schemeClr val="tx2"/>
                </a:solidFill>
              </a:rPr>
              <a:t>21,8</a:t>
            </a:r>
            <a:r>
              <a:rPr lang="x-none" sz="2800" smtClean="0">
                <a:solidFill>
                  <a:schemeClr val="tx2"/>
                </a:solidFill>
              </a:rPr>
              <a:t> сая төгрөг, НӨАТатварт </a:t>
            </a:r>
            <a:r>
              <a:rPr lang="x-none" sz="2800" b="1" smtClean="0">
                <a:solidFill>
                  <a:schemeClr val="tx2"/>
                </a:solidFill>
              </a:rPr>
              <a:t>133,3</a:t>
            </a:r>
            <a:r>
              <a:rPr lang="x-none" sz="2800" smtClean="0">
                <a:solidFill>
                  <a:schemeClr val="tx2"/>
                </a:solidFill>
              </a:rPr>
              <a:t> сая төгрөг, ҮХЭХАТатварт </a:t>
            </a:r>
            <a:r>
              <a:rPr lang="x-none" sz="2800" b="1" smtClean="0">
                <a:solidFill>
                  <a:schemeClr val="tx2"/>
                </a:solidFill>
              </a:rPr>
              <a:t>56,5</a:t>
            </a:r>
            <a:r>
              <a:rPr lang="x-none" sz="2800" smtClean="0">
                <a:solidFill>
                  <a:schemeClr val="tx2"/>
                </a:solidFill>
              </a:rPr>
              <a:t> сая төгрөг, хувь хүний суутгалын татварт </a:t>
            </a:r>
            <a:r>
              <a:rPr lang="x-none" sz="2800" b="1" smtClean="0">
                <a:solidFill>
                  <a:schemeClr val="tx2"/>
                </a:solidFill>
              </a:rPr>
              <a:t>2,1</a:t>
            </a:r>
            <a:r>
              <a:rPr lang="x-none" sz="2800" smtClean="0">
                <a:solidFill>
                  <a:schemeClr val="tx2"/>
                </a:solidFill>
              </a:rPr>
              <a:t> сая  төгрөг, ногдол ашгийн татварт </a:t>
            </a:r>
            <a:r>
              <a:rPr lang="x-none" sz="2800" b="1" smtClean="0">
                <a:solidFill>
                  <a:schemeClr val="tx2"/>
                </a:solidFill>
              </a:rPr>
              <a:t>61,9</a:t>
            </a:r>
            <a:r>
              <a:rPr lang="x-none" sz="2800" smtClean="0">
                <a:solidFill>
                  <a:schemeClr val="tx2"/>
                </a:solidFill>
              </a:rPr>
              <a:t> сая төгрөг нийтдээ улсад </a:t>
            </a:r>
            <a:r>
              <a:rPr lang="x-none" sz="2800" b="1" smtClean="0">
                <a:solidFill>
                  <a:schemeClr val="tx2"/>
                </a:solidFill>
              </a:rPr>
              <a:t>358,3</a:t>
            </a:r>
            <a:r>
              <a:rPr lang="x-none" sz="2800" smtClean="0">
                <a:solidFill>
                  <a:schemeClr val="tx2"/>
                </a:solidFill>
              </a:rPr>
              <a:t> сая төгрөгийн татвар төлсөн бөгөөд татварын ямар нэгэн өр төлбөргүй ажиллаа</a:t>
            </a:r>
            <a:r>
              <a:rPr lang="x-none" sz="2400" smtClean="0">
                <a:solidFill>
                  <a:schemeClr val="tx2"/>
                </a:solidFill>
              </a:rPr>
              <a:t>. </a:t>
            </a:r>
            <a:endParaRPr sz="2400" dirty="0">
              <a:solidFill>
                <a:schemeClr val="tx2"/>
              </a:solidFill>
            </a:endParaRPr>
          </a:p>
        </p:txBody>
      </p:sp>
      <p:sp>
        <p:nvSpPr>
          <p:cNvPr id="9" name="Shape 524"/>
          <p:cNvSpPr txBox="1">
            <a:spLocks/>
          </p:cNvSpPr>
          <p:nvPr/>
        </p:nvSpPr>
        <p:spPr>
          <a:xfrm>
            <a:off x="406403" y="381002"/>
            <a:ext cx="11734800" cy="685801"/>
          </a:xfrm>
          <a:prstGeom prst="rect">
            <a:avLst/>
          </a:prstGeom>
        </p:spPr>
        <p:txBody>
          <a:bodyPr vert="horz" lIns="129992" tIns="64997" rIns="129992" bIns="64997" rtlCol="0" anchor="ctr">
            <a:normAutofit/>
          </a:bodyPr>
          <a:lstStyle>
            <a:lvl1pPr algn="r" defTabSz="914400" rtl="0" eaLnBrk="1" latinLnBrk="0" hangingPunct="1">
              <a:spcBef>
                <a:spcPct val="0"/>
              </a:spcBef>
              <a:buNone/>
              <a:defRPr sz="2800" kern="1200">
                <a:solidFill>
                  <a:srgbClr val="FFFFFF"/>
                </a:solidFill>
                <a:effectLst/>
                <a:latin typeface="Times New Roman"/>
                <a:ea typeface="Times New Roman"/>
                <a:cs typeface="Times New Roman"/>
                <a:sym typeface="Times New Roman"/>
              </a:defRPr>
            </a:lvl1pPr>
          </a:lstStyle>
          <a:p>
            <a:pPr algn="ctr"/>
            <a:r>
              <a:rPr lang="mn-MN" b="1" dirty="0" smtClean="0">
                <a:solidFill>
                  <a:srgbClr val="FF0000"/>
                </a:solidFill>
              </a:rPr>
              <a:t>САНХҮҮГИЙН ЕРӨНХИЙ </a:t>
            </a:r>
            <a:r>
              <a:rPr lang="mn-MN" b="1" dirty="0">
                <a:solidFill>
                  <a:srgbClr val="FF0000"/>
                </a:solidFill>
              </a:rPr>
              <a:t>ҮЗҮҮЛЭЛТ</a:t>
            </a: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9" name="Shape 539"/>
          <p:cNvSpPr>
            <a:spLocks noGrp="1"/>
          </p:cNvSpPr>
          <p:nvPr>
            <p:ph type="body" idx="1"/>
          </p:nvPr>
        </p:nvSpPr>
        <p:spPr>
          <a:prstGeom prst="rect">
            <a:avLst/>
          </a:prstGeom>
        </p:spPr>
        <p:txBody>
          <a:bodyPr/>
          <a:lstStyle/>
          <a:p>
            <a:pPr marL="0" indent="0">
              <a:buNone/>
            </a:pPr>
            <a:endParaRPr dirty="0">
              <a:solidFill>
                <a:schemeClr val="bg1"/>
              </a:solidFill>
              <a:latin typeface="Arial" pitchFamily="34" charset="0"/>
              <a:cs typeface="Arial" pitchFamily="34" charset="0"/>
            </a:endParaRPr>
          </a:p>
        </p:txBody>
      </p:sp>
      <p:sp>
        <p:nvSpPr>
          <p:cNvPr id="9" name="Shape 524"/>
          <p:cNvSpPr txBox="1">
            <a:spLocks/>
          </p:cNvSpPr>
          <p:nvPr/>
        </p:nvSpPr>
        <p:spPr>
          <a:xfrm>
            <a:off x="406400" y="381002"/>
            <a:ext cx="12039600" cy="914401"/>
          </a:xfrm>
          <a:prstGeom prst="rect">
            <a:avLst/>
          </a:prstGeom>
        </p:spPr>
        <p:txBody>
          <a:bodyPr vert="horz" lIns="129992" tIns="64997" rIns="129992" bIns="64997" rtlCol="0" anchor="ctr">
            <a:normAutofit/>
          </a:bodyPr>
          <a:lstStyle>
            <a:lvl1pPr algn="r" defTabSz="914400" rtl="0" eaLnBrk="1" latinLnBrk="0" hangingPunct="1">
              <a:spcBef>
                <a:spcPct val="0"/>
              </a:spcBef>
              <a:buNone/>
              <a:defRPr sz="2800" kern="1200">
                <a:solidFill>
                  <a:srgbClr val="FFFFFF"/>
                </a:solidFill>
                <a:effectLst/>
                <a:latin typeface="Times New Roman"/>
                <a:ea typeface="Times New Roman"/>
                <a:cs typeface="Times New Roman"/>
                <a:sym typeface="Times New Roman"/>
              </a:defRPr>
            </a:lvl1pPr>
          </a:lstStyle>
          <a:p>
            <a:pPr algn="ctr"/>
            <a:r>
              <a:rPr lang="ru-RU" sz="3100" b="1" dirty="0">
                <a:solidFill>
                  <a:srgbClr val="FF0000"/>
                </a:solidFill>
                <a:latin typeface="Times New Roman" pitchFamily="18" charset="0"/>
                <a:cs typeface="Times New Roman" pitchFamily="18" charset="0"/>
              </a:rPr>
              <a:t>ОРЛОГО</a:t>
            </a:r>
            <a:r>
              <a:rPr lang="ru-RU" sz="3100" b="1" dirty="0">
                <a:solidFill>
                  <a:srgbClr val="FF0000"/>
                </a:solidFill>
                <a:latin typeface="Time Roman" pitchFamily="2" charset="0"/>
                <a:cs typeface="Arial" pitchFamily="34" charset="0"/>
              </a:rPr>
              <a:t>, ЗАРДАЛ, АШИГ</a:t>
            </a:r>
            <a:r>
              <a:rPr lang="mn-MN" sz="3100" b="1" dirty="0">
                <a:solidFill>
                  <a:srgbClr val="FF0000"/>
                </a:solidFill>
                <a:latin typeface="Time Roman" pitchFamily="2" charset="0"/>
                <a:cs typeface="Arial" pitchFamily="34" charset="0"/>
              </a:rPr>
              <a:t> </a:t>
            </a:r>
          </a:p>
          <a:p>
            <a:pPr algn="ctr"/>
            <a:r>
              <a:rPr lang="ru-RU" sz="1800" dirty="0">
                <a:solidFill>
                  <a:srgbClr val="FF0000"/>
                </a:solidFill>
                <a:latin typeface="Time Roman" pitchFamily="2" charset="0"/>
                <a:cs typeface="Arial" pitchFamily="34" charset="0"/>
              </a:rPr>
              <a:t>/сая төгрөг/</a:t>
            </a:r>
            <a:endParaRPr lang="mn-MN" dirty="0">
              <a:solidFill>
                <a:srgbClr val="FF0000"/>
              </a:solidFill>
            </a:endParaRPr>
          </a:p>
        </p:txBody>
      </p:sp>
      <p:graphicFrame>
        <p:nvGraphicFramePr>
          <p:cNvPr id="6" name="Chart 5"/>
          <p:cNvGraphicFramePr/>
          <p:nvPr>
            <p:extLst>
              <p:ext uri="{D42A27DB-BD31-4B8C-83A1-F6EECF244321}">
                <p14:modId xmlns:p14="http://schemas.microsoft.com/office/powerpoint/2010/main" val="652341903"/>
              </p:ext>
            </p:extLst>
          </p:nvPr>
        </p:nvGraphicFramePr>
        <p:xfrm>
          <a:off x="787400" y="1676400"/>
          <a:ext cx="11887200" cy="7467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1693073" y="8931303"/>
            <a:ext cx="262682" cy="500642"/>
          </a:xfrm>
        </p:spPr>
        <p:txBody>
          <a:bodyPr/>
          <a:lstStyle/>
          <a:p>
            <a:endParaRPr lang="en-US"/>
          </a:p>
        </p:txBody>
      </p:sp>
      <p:sp>
        <p:nvSpPr>
          <p:cNvPr id="547" name="Shape 547"/>
          <p:cNvSpPr>
            <a:spLocks noGrp="1"/>
          </p:cNvSpPr>
          <p:nvPr>
            <p:ph type="body" idx="1"/>
          </p:nvPr>
        </p:nvSpPr>
        <p:spPr>
          <a:prstGeom prst="rect">
            <a:avLst/>
          </a:prstGeom>
        </p:spPr>
        <p:txBody>
          <a:bodyPr/>
          <a:lstStyle/>
          <a:p>
            <a:r>
              <a:t>&lt;</a:t>
            </a:r>
          </a:p>
        </p:txBody>
      </p:sp>
      <p:sp>
        <p:nvSpPr>
          <p:cNvPr id="2" name="Slide Number Placeholder 1"/>
          <p:cNvSpPr>
            <a:spLocks noGrp="1"/>
          </p:cNvSpPr>
          <p:nvPr>
            <p:ph type="sldNum" sz="quarter" idx="2"/>
          </p:nvPr>
        </p:nvSpPr>
        <p:spPr/>
        <p:txBody>
          <a:bodyPr/>
          <a:lstStyle/>
          <a:p>
            <a:fld id="{86CB4B4D-7CA3-9044-876B-883B54F8677D}" type="slidenum">
              <a:rPr lang="en-US" smtClean="0"/>
              <a:t>8</a:t>
            </a:fld>
            <a:endParaRPr lang="en-US"/>
          </a:p>
        </p:txBody>
      </p:sp>
      <p:graphicFrame>
        <p:nvGraphicFramePr>
          <p:cNvPr id="551" name="Chart 551"/>
          <p:cNvGraphicFramePr/>
          <p:nvPr>
            <p:extLst>
              <p:ext uri="{D42A27DB-BD31-4B8C-83A1-F6EECF244321}">
                <p14:modId xmlns:p14="http://schemas.microsoft.com/office/powerpoint/2010/main" val="3732527010"/>
              </p:ext>
            </p:extLst>
          </p:nvPr>
        </p:nvGraphicFramePr>
        <p:xfrm>
          <a:off x="177801" y="1676401"/>
          <a:ext cx="12649200" cy="7848600"/>
        </p:xfrm>
        <a:graphic>
          <a:graphicData uri="http://schemas.openxmlformats.org/drawingml/2006/chart">
            <c:chart xmlns:c="http://schemas.openxmlformats.org/drawingml/2006/chart" xmlns:r="http://schemas.openxmlformats.org/officeDocument/2006/relationships" r:id="rId2"/>
          </a:graphicData>
        </a:graphic>
      </p:graphicFrame>
      <p:sp>
        <p:nvSpPr>
          <p:cNvPr id="9" name="Shape 524"/>
          <p:cNvSpPr txBox="1">
            <a:spLocks/>
          </p:cNvSpPr>
          <p:nvPr/>
        </p:nvSpPr>
        <p:spPr>
          <a:xfrm>
            <a:off x="711208" y="457203"/>
            <a:ext cx="11887199" cy="914401"/>
          </a:xfrm>
          <a:prstGeom prst="rect">
            <a:avLst/>
          </a:prstGeom>
        </p:spPr>
        <p:txBody>
          <a:bodyPr vert="horz" lIns="129992" tIns="64997" rIns="129992" bIns="64997" rtlCol="0" anchor="ctr">
            <a:normAutofit fontScale="85000" lnSpcReduction="10000"/>
          </a:bodyPr>
          <a:lstStyle>
            <a:lvl1pPr algn="r" defTabSz="914400" rtl="0" eaLnBrk="1" latinLnBrk="0" hangingPunct="1">
              <a:spcBef>
                <a:spcPct val="0"/>
              </a:spcBef>
              <a:buNone/>
              <a:defRPr sz="2800" kern="1200">
                <a:solidFill>
                  <a:srgbClr val="FFFFFF"/>
                </a:solidFill>
                <a:effectLst/>
                <a:latin typeface="Times New Roman"/>
                <a:ea typeface="Times New Roman"/>
                <a:cs typeface="Times New Roman"/>
                <a:sym typeface="Times New Roman"/>
              </a:defRPr>
            </a:lvl1pPr>
          </a:lstStyle>
          <a:p>
            <a:pPr algn="ctr" defTabSz="913837">
              <a:defRPr sz="2800">
                <a:solidFill>
                  <a:srgbClr val="FFFFFF"/>
                </a:solidFill>
                <a:latin typeface="Times New Roman"/>
                <a:ea typeface="Times New Roman"/>
                <a:cs typeface="Times New Roman"/>
                <a:sym typeface="Times New Roman"/>
              </a:defRPr>
            </a:pPr>
            <a:r>
              <a:rPr lang="mn-MN" sz="3600" b="1" dirty="0">
                <a:solidFill>
                  <a:srgbClr val="FF0000"/>
                </a:solidFill>
              </a:rPr>
              <a:t>ЦЭВЭР</a:t>
            </a:r>
            <a:r>
              <a:rPr lang="mn-MN" sz="3100" b="1" dirty="0">
                <a:solidFill>
                  <a:srgbClr val="FF0000"/>
                </a:solidFill>
              </a:rPr>
              <a:t> </a:t>
            </a:r>
            <a:r>
              <a:rPr lang="mn-MN" sz="3600" b="1" dirty="0">
                <a:solidFill>
                  <a:srgbClr val="FF0000"/>
                </a:solidFill>
              </a:rPr>
              <a:t>АШИГ, АЛДАГДЛЫН ТӨЛӨВЛӨГӨӨНИЙ БИЕЛЭЛТ </a:t>
            </a:r>
          </a:p>
          <a:p>
            <a:pPr algn="ctr" defTabSz="913837">
              <a:defRPr sz="2800">
                <a:solidFill>
                  <a:srgbClr val="FFFFFF"/>
                </a:solidFill>
                <a:latin typeface="Times New Roman"/>
                <a:ea typeface="Times New Roman"/>
                <a:cs typeface="Times New Roman"/>
                <a:sym typeface="Times New Roman"/>
              </a:defRPr>
            </a:pPr>
            <a:r>
              <a:rPr lang="mn-MN" sz="2100" dirty="0">
                <a:solidFill>
                  <a:srgbClr val="FF0000"/>
                </a:solidFill>
              </a:rPr>
              <a:t>/сая төгрөг</a:t>
            </a:r>
            <a:r>
              <a:rPr lang="en-US" sz="2100" dirty="0" smtClean="0">
                <a:solidFill>
                  <a:srgbClr val="FF0000"/>
                </a:solidFill>
              </a:rPr>
              <a:t>/</a:t>
            </a:r>
            <a:endParaRPr lang="mn-MN" sz="2100" dirty="0">
              <a:solidFill>
                <a:srgbClr val="FF0000"/>
              </a:solidFill>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4" name="Shape 554"/>
          <p:cNvSpPr>
            <a:spLocks noGrp="1"/>
          </p:cNvSpPr>
          <p:nvPr>
            <p:ph type="body" idx="1"/>
          </p:nvPr>
        </p:nvSpPr>
        <p:spPr>
          <a:prstGeom prst="rect">
            <a:avLst/>
          </a:prstGeom>
        </p:spPr>
        <p:txBody>
          <a:bodyPr/>
          <a:lstStyle/>
          <a:p>
            <a:r>
              <a:t>&lt;</a:t>
            </a:r>
          </a:p>
        </p:txBody>
      </p:sp>
      <p:sp>
        <p:nvSpPr>
          <p:cNvPr id="2" name="Slide Number Placeholder 1"/>
          <p:cNvSpPr>
            <a:spLocks noGrp="1"/>
          </p:cNvSpPr>
          <p:nvPr>
            <p:ph type="sldNum" sz="quarter" idx="2"/>
          </p:nvPr>
        </p:nvSpPr>
        <p:spPr/>
        <p:txBody>
          <a:bodyPr/>
          <a:lstStyle/>
          <a:p>
            <a:fld id="{86CB4B4D-7CA3-9044-876B-883B54F8677D}" type="slidenum">
              <a:rPr lang="en-US" smtClean="0"/>
              <a:t>9</a:t>
            </a:fld>
            <a:endParaRPr lang="en-US"/>
          </a:p>
        </p:txBody>
      </p:sp>
      <p:graphicFrame>
        <p:nvGraphicFramePr>
          <p:cNvPr id="558" name="Chart 558"/>
          <p:cNvGraphicFramePr/>
          <p:nvPr>
            <p:extLst>
              <p:ext uri="{D42A27DB-BD31-4B8C-83A1-F6EECF244321}">
                <p14:modId xmlns:p14="http://schemas.microsoft.com/office/powerpoint/2010/main" val="431831522"/>
              </p:ext>
            </p:extLst>
          </p:nvPr>
        </p:nvGraphicFramePr>
        <p:xfrm>
          <a:off x="254000" y="1371599"/>
          <a:ext cx="12344400" cy="7749621"/>
        </p:xfrm>
        <a:graphic>
          <a:graphicData uri="http://schemas.openxmlformats.org/drawingml/2006/chart">
            <c:chart xmlns:c="http://schemas.openxmlformats.org/drawingml/2006/chart" xmlns:r="http://schemas.openxmlformats.org/officeDocument/2006/relationships" r:id="rId2"/>
          </a:graphicData>
        </a:graphic>
      </p:graphicFrame>
      <p:sp>
        <p:nvSpPr>
          <p:cNvPr id="10" name="Shape 524"/>
          <p:cNvSpPr txBox="1">
            <a:spLocks/>
          </p:cNvSpPr>
          <p:nvPr/>
        </p:nvSpPr>
        <p:spPr>
          <a:xfrm>
            <a:off x="406401" y="457203"/>
            <a:ext cx="11658600" cy="914401"/>
          </a:xfrm>
          <a:prstGeom prst="rect">
            <a:avLst/>
          </a:prstGeom>
        </p:spPr>
        <p:txBody>
          <a:bodyPr vert="horz" lIns="129992" tIns="64997" rIns="129992" bIns="64997" rtlCol="0" anchor="ctr">
            <a:normAutofit/>
          </a:bodyPr>
          <a:lstStyle>
            <a:lvl1pPr algn="r" defTabSz="914400" rtl="0" eaLnBrk="1" latinLnBrk="0" hangingPunct="1">
              <a:spcBef>
                <a:spcPct val="0"/>
              </a:spcBef>
              <a:buNone/>
              <a:defRPr sz="2800" kern="1200">
                <a:solidFill>
                  <a:srgbClr val="FFFFFF"/>
                </a:solidFill>
                <a:effectLst/>
                <a:latin typeface="Times New Roman"/>
                <a:ea typeface="Times New Roman"/>
                <a:cs typeface="Times New Roman"/>
                <a:sym typeface="Times New Roman"/>
              </a:defRPr>
            </a:lvl1pPr>
          </a:lstStyle>
          <a:p>
            <a:pPr algn="ctr" defTabSz="913837">
              <a:defRPr sz="2800">
                <a:solidFill>
                  <a:srgbClr val="FFFFFF"/>
                </a:solidFill>
                <a:latin typeface="Times New Roman"/>
                <a:ea typeface="Times New Roman"/>
                <a:cs typeface="Times New Roman"/>
                <a:sym typeface="Times New Roman"/>
              </a:defRPr>
            </a:pPr>
            <a:r>
              <a:rPr lang="mn-MN" sz="3100" b="1" dirty="0">
                <a:solidFill>
                  <a:srgbClr val="FF0000"/>
                </a:solidFill>
              </a:rPr>
              <a:t>ХӨРӨНГӨ, ӨР ТӨЛБӨР </a:t>
            </a:r>
            <a:r>
              <a:rPr lang="mn-MN" dirty="0">
                <a:solidFill>
                  <a:srgbClr val="FF0000"/>
                </a:solidFill>
              </a:rPr>
              <a:t/>
            </a:r>
            <a:br>
              <a:rPr lang="mn-MN" dirty="0">
                <a:solidFill>
                  <a:srgbClr val="FF0000"/>
                </a:solidFill>
              </a:rPr>
            </a:br>
            <a:r>
              <a:rPr lang="mn-MN" sz="1800" dirty="0">
                <a:solidFill>
                  <a:srgbClr val="FF0000"/>
                </a:solidFill>
              </a:rPr>
              <a:t>/сая төгрөг/</a:t>
            </a:r>
            <a:endParaRPr lang="mn-MN" dirty="0">
              <a:solidFill>
                <a:srgbClr val="FF0000"/>
              </a:solidFill>
            </a:endParaRPr>
          </a:p>
        </p:txBody>
      </p:sp>
    </p:spTree>
  </p:cSld>
  <p:clrMapOvr>
    <a:masterClrMapping/>
  </p:clrMapOvr>
  <p:transition spd="slow">
    <p:push dir="u"/>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Thin"/>
        <a:ea typeface="Helvetica Neue Thin"/>
        <a:cs typeface="Helvetica Neue Thin"/>
      </a:majorFont>
      <a:minorFont>
        <a:latin typeface="Helvetica Neue Light"/>
        <a:ea typeface="Helvetica Neue Light"/>
        <a:cs typeface="Helvetica Neue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191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232323"/>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5747</TotalTime>
  <Words>2238</Words>
  <Application>Microsoft Office PowerPoint</Application>
  <PresentationFormat>Custom</PresentationFormat>
  <Paragraphs>714</Paragraphs>
  <Slides>33</Slides>
  <Notes>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"ГЕРМЕС ЦЕНТР"  ХУВЬЦААТ КОМПАНИ </vt:lpstr>
      <vt:lpstr>КОМПАНИЙН ТУХАЙ ТОВЧ МЭДЭЭЛЭЛ</vt:lpstr>
      <vt:lpstr>PowerPoint Presentation</vt:lpstr>
      <vt:lpstr>ХҮНИЙ НӨӨЦ 2017 ОН            Ажиллагсдын тоо 16 /захиргааны 3, засвар үйлчилгээний 13/ </vt:lpstr>
      <vt:lpstr>      ҮЙЛ АЖИЛЛАГААНЫ ҮНДСЭН ҮЗҮҮЛЭЛТҮҮД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НОГДОЛ АШИГ ТАРААЛТЫН ТАЙЛАН  2013-2017 ОН</vt:lpstr>
      <vt:lpstr>“ГЕРМЕС ЦЕНТР”ХК-ИЙН НЭГДМЭЛ СОНИРХОЛТОЙ ЭТГЭЭД БОЛОН ТЭДГЭЭРИЙН ЭЗЭМШИЛД БАЙГАА ХУВЬЦААНЫ ТУХАЙ МЭДЭЭЛЭЛ</vt:lpstr>
      <vt:lpstr>ХУВЬЦАА ЭЗЭМШИГЧИД  ХУВЬЦААНЫ 4%-ИАС ДЭЭШ БАГЦЫГ ЭЗЭМШИГЧИД</vt:lpstr>
      <vt:lpstr>КОМПАНИЙН ЗАСАГЛАЛ ЗАСАГЛАЛЫН ТОГТОЛЦОО</vt:lpstr>
      <vt:lpstr>“ГЕРМЕС ЦЕНТР” ХК-ИЙН  2018 ОНЫ ҮЙЛ АЖИЛЛАГААНЫ ЗОРИЛТ</vt:lpstr>
      <vt:lpstr>“ГЕРМЕС ЦЕНТР” ХУВЬЦААТ КОМПАНИ  ТӨЛӨӨЛӨН УДИРДАХ ЗӨВЛӨЛИЙН ЕРДИЙН ГИШҮҮН</vt:lpstr>
      <vt:lpstr>“ГЕРМЕС ЦЕНТР” ХУВЬЦААТ КОМПАНИ  ТӨЛӨӨЛӨН УДИРДАХ ЗӨВЛӨЛИЙН ЕРДИЙН ГИШҮҮН</vt:lpstr>
      <vt:lpstr> </vt:lpstr>
      <vt:lpstr>“ГЕРМЕС ЦЕНТР” ХУВЬЦААТ КОМПАНИ  ТӨЛӨӨЛӨН УДИРДАХ ЗӨВЛӨЛИЙН ЕРДИЙН ГИШҮҮН</vt:lpstr>
      <vt:lpstr>“ГЕРМЕС ЦЕНТР” ХУВЬЦААТ КОМПАНИ  ТӨЛӨӨЛӨН УДИРДАХ ЗӨВЛӨЛИЙН ЕРДИЙН ГИШҮҮН</vt:lpstr>
      <vt:lpstr>“ГЕРМЕС ЦЕНТР” ХУВЬЦААТ КОМПАНИ  ТӨЛӨӨЛӨН УДИРДАХ ЗӨВЛӨЛИЙН ЕРДИЙН ГИШҮҮН</vt:lpstr>
      <vt:lpstr>“ГЕРМЕС ЦЕНТР” ХУВЬЦААТ КОМПАНИ  ТӨЛӨӨЛӨН УДИРДАХ ЗӨВЛӨЛИЙН ХАРААТ БУС ГИШҮҮН</vt:lpstr>
      <vt:lpstr>“ГЕРМЕС ЦЕНТР” ХУВЬЦААТ КОМПАНИ  ТӨЛӨӨЛӨН УДИРДАХ ЗӨВЛӨЛИЙН ХАРААТ БУС ГИШҮҮН</vt:lpstr>
      <vt:lpstr>“ГЕРМЕС ЦЕНТР” ХУВЬЦААТ КОМПАНИ  ТӨЛӨӨЛӨН УДИРДАХ ЗӨВЛӨЛИЙН ХАРААТ БУС ГИШҮҮН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"ГЕРМЕС ЦЕНТР"  ХУВЬЦААТ КОМПАНИ</dc:title>
  <dc:creator>Server</dc:creator>
  <cp:lastModifiedBy>Erdenee</cp:lastModifiedBy>
  <cp:revision>854</cp:revision>
  <cp:lastPrinted>2018-04-02T09:10:11Z</cp:lastPrinted>
  <dcterms:modified xsi:type="dcterms:W3CDTF">2018-04-06T04:10:37Z</dcterms:modified>
</cp:coreProperties>
</file>