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57" r:id="rId4"/>
    <p:sldId id="259" r:id="rId5"/>
    <p:sldId id="272" r:id="rId6"/>
    <p:sldId id="282" r:id="rId7"/>
    <p:sldId id="275" r:id="rId8"/>
    <p:sldId id="274" r:id="rId9"/>
    <p:sldId id="264" r:id="rId10"/>
    <p:sldId id="266" r:id="rId11"/>
    <p:sldId id="267" r:id="rId12"/>
    <p:sldId id="283" r:id="rId13"/>
    <p:sldId id="285" r:id="rId14"/>
    <p:sldId id="262"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1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942"/>
    <a:srgbClr val="231F20"/>
    <a:srgbClr val="FF5900"/>
    <a:srgbClr val="297F87"/>
    <a:srgbClr val="FF9053"/>
    <a:srgbClr val="FFB48B"/>
    <a:srgbClr val="162B8A"/>
    <a:srgbClr val="FC7126"/>
    <a:srgbClr val="182563"/>
    <a:srgbClr val="1ED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2" autoAdjust="0"/>
    <p:restoredTop sz="94660"/>
  </p:normalViewPr>
  <p:slideViewPr>
    <p:cSldViewPr snapToGrid="0">
      <p:cViewPr varScale="1">
        <p:scale>
          <a:sx n="115" d="100"/>
          <a:sy n="115" d="100"/>
        </p:scale>
        <p:origin x="288" y="114"/>
      </p:cViewPr>
      <p:guideLst>
        <p:guide orient="horz" pos="2160"/>
        <p:guide pos="1152"/>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2024 оны үйлчилгээний орлогын харьцуулалт</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Sheet1!$A$3:$A$5</c:f>
              <c:strCache>
                <c:ptCount val="3"/>
                <c:pt idx="0">
                  <c:v>Хүлээн авалт</c:v>
                </c:pt>
                <c:pt idx="1">
                  <c:v>Зочид буудал</c:v>
                </c:pt>
                <c:pt idx="2">
                  <c:v>Сип лоунж</c:v>
                </c:pt>
              </c:strCache>
            </c:strRef>
          </c:cat>
          <c:val>
            <c:numRef>
              <c:f>Sheet1!$B$3:$B$5</c:f>
              <c:numCache>
                <c:formatCode>General</c:formatCode>
                <c:ptCount val="3"/>
                <c:pt idx="0">
                  <c:v>512814353</c:v>
                </c:pt>
                <c:pt idx="1">
                  <c:v>1026381114</c:v>
                </c:pt>
                <c:pt idx="2">
                  <c:v>202692369</c:v>
                </c:pt>
              </c:numCache>
            </c:numRef>
          </c:val>
          <c:extLst>
            <c:ext xmlns:c16="http://schemas.microsoft.com/office/drawing/2014/chart" uri="{C3380CC4-5D6E-409C-BE32-E72D297353CC}">
              <c16:uniqueId val="{00000008-4528-41F9-B463-4158D428AD1F}"/>
            </c:ext>
          </c:extLst>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256591862652"/>
          <c:y val="3.6213175859909026E-2"/>
          <c:w val="0.90516267051401789"/>
          <c:h val="0.87423818669988806"/>
        </c:manualLayout>
      </c:layout>
      <c:lineChart>
        <c:grouping val="standard"/>
        <c:varyColors val="0"/>
        <c:ser>
          <c:idx val="0"/>
          <c:order val="0"/>
          <c:tx>
            <c:strRef>
              <c:f>Sheet1!$B$1</c:f>
              <c:strCache>
                <c:ptCount val="1"/>
                <c:pt idx="0">
                  <c:v>Зочид буудал</c:v>
                </c:pt>
              </c:strCache>
            </c:strRef>
          </c:tx>
          <c:spPr>
            <a:ln>
              <a:solidFill>
                <a:srgbClr val="231F20"/>
              </a:solidFill>
            </a:ln>
          </c:spPr>
          <c:marker>
            <c:symbol val="circle"/>
            <c:size val="7"/>
            <c:spPr>
              <a:solidFill>
                <a:srgbClr val="231F20"/>
              </a:solidFill>
              <a:ln w="19050">
                <a:solidFill>
                  <a:srgbClr val="231F20"/>
                </a:solidFill>
              </a:ln>
            </c:spPr>
          </c:marker>
          <c:cat>
            <c:strRef>
              <c:f>Sheet1!$A$2:$A$5</c:f>
              <c:strCache>
                <c:ptCount val="4"/>
                <c:pt idx="0">
                  <c:v>1-р улирал </c:v>
                </c:pt>
                <c:pt idx="1">
                  <c:v>2-р улирал </c:v>
                </c:pt>
                <c:pt idx="2">
                  <c:v>3-р улирал </c:v>
                </c:pt>
                <c:pt idx="3">
                  <c:v>4-р улирал </c:v>
                </c:pt>
              </c:strCache>
            </c:strRef>
          </c:cat>
          <c:val>
            <c:numRef>
              <c:f>Sheet1!$B$2:$B$5</c:f>
              <c:numCache>
                <c:formatCode>_(* #,##0.00_);_(* \(#,##0.00\);_(* "-"??_);_(@_)</c:formatCode>
                <c:ptCount val="4"/>
                <c:pt idx="0">
                  <c:v>233595350</c:v>
                </c:pt>
                <c:pt idx="1">
                  <c:v>465086730</c:v>
                </c:pt>
                <c:pt idx="2">
                  <c:v>440202074</c:v>
                </c:pt>
                <c:pt idx="3">
                  <c:v>603003682</c:v>
                </c:pt>
              </c:numCache>
            </c:numRef>
          </c:val>
          <c:smooth val="0"/>
          <c:extLst>
            <c:ext xmlns:c16="http://schemas.microsoft.com/office/drawing/2014/chart" uri="{C3380CC4-5D6E-409C-BE32-E72D297353CC}">
              <c16:uniqueId val="{00000001-CFC7-4DB8-93B6-B87F67CCDDA9}"/>
            </c:ext>
          </c:extLst>
        </c:ser>
        <c:ser>
          <c:idx val="1"/>
          <c:order val="1"/>
          <c:tx>
            <c:strRef>
              <c:f>Sheet1!$C$1</c:f>
              <c:strCache>
                <c:ptCount val="1"/>
                <c:pt idx="0">
                  <c:v>Ресторан</c:v>
                </c:pt>
              </c:strCache>
            </c:strRef>
          </c:tx>
          <c:spPr>
            <a:ln>
              <a:solidFill>
                <a:srgbClr val="EEB942"/>
              </a:solidFill>
            </a:ln>
          </c:spPr>
          <c:marker>
            <c:symbol val="circle"/>
            <c:size val="7"/>
            <c:spPr>
              <a:solidFill>
                <a:srgbClr val="EEB942"/>
              </a:solidFill>
              <a:ln w="19050">
                <a:solidFill>
                  <a:srgbClr val="EEB942"/>
                </a:solidFill>
              </a:ln>
            </c:spPr>
          </c:marker>
          <c:cat>
            <c:strRef>
              <c:f>Sheet1!$A$2:$A$5</c:f>
              <c:strCache>
                <c:ptCount val="4"/>
                <c:pt idx="0">
                  <c:v>1-р улирал </c:v>
                </c:pt>
                <c:pt idx="1">
                  <c:v>2-р улирал </c:v>
                </c:pt>
                <c:pt idx="2">
                  <c:v>3-р улирал </c:v>
                </c:pt>
                <c:pt idx="3">
                  <c:v>4-р улирал </c:v>
                </c:pt>
              </c:strCache>
            </c:strRef>
          </c:cat>
          <c:val>
            <c:numRef>
              <c:f>Sheet1!$C$2:$C$5</c:f>
              <c:numCache>
                <c:formatCode>General</c:formatCode>
                <c:ptCount val="4"/>
                <c:pt idx="0">
                  <c:v>1</c:v>
                </c:pt>
                <c:pt idx="1">
                  <c:v>5.5</c:v>
                </c:pt>
                <c:pt idx="2">
                  <c:v>2.5</c:v>
                </c:pt>
                <c:pt idx="3">
                  <c:v>3</c:v>
                </c:pt>
              </c:numCache>
            </c:numRef>
          </c:val>
          <c:smooth val="0"/>
          <c:extLst>
            <c:ext xmlns:c16="http://schemas.microsoft.com/office/drawing/2014/chart" uri="{C3380CC4-5D6E-409C-BE32-E72D297353CC}">
              <c16:uniqueId val="{00000002-CFC7-4DB8-93B6-B87F67CCDDA9}"/>
            </c:ext>
          </c:extLst>
        </c:ser>
        <c:ser>
          <c:idx val="2"/>
          <c:order val="2"/>
          <c:tx>
            <c:strRef>
              <c:f>Sheet1!$D$1</c:f>
              <c:strCache>
                <c:ptCount val="1"/>
                <c:pt idx="0">
                  <c:v>SIP лоунж</c:v>
                </c:pt>
              </c:strCache>
            </c:strRef>
          </c:tx>
          <c:cat>
            <c:strRef>
              <c:f>Sheet1!$A$2:$A$5</c:f>
              <c:strCache>
                <c:ptCount val="4"/>
                <c:pt idx="0">
                  <c:v>1-р улирал </c:v>
                </c:pt>
                <c:pt idx="1">
                  <c:v>2-р улирал </c:v>
                </c:pt>
                <c:pt idx="2">
                  <c:v>3-р улирал </c:v>
                </c:pt>
                <c:pt idx="3">
                  <c:v>4-р улирал </c:v>
                </c:pt>
              </c:strCache>
            </c:strRef>
          </c:cat>
          <c:val>
            <c:numRef>
              <c:f>Sheet1!$D$2:$D$5</c:f>
              <c:numCache>
                <c:formatCode>General</c:formatCode>
                <c:ptCount val="4"/>
                <c:pt idx="0">
                  <c:v>2.4</c:v>
                </c:pt>
                <c:pt idx="1">
                  <c:v>4.4000000000000004</c:v>
                </c:pt>
                <c:pt idx="2">
                  <c:v>1.8</c:v>
                </c:pt>
                <c:pt idx="3">
                  <c:v>1.4</c:v>
                </c:pt>
              </c:numCache>
            </c:numRef>
          </c:val>
          <c:smooth val="0"/>
          <c:extLst>
            <c:ext xmlns:c16="http://schemas.microsoft.com/office/drawing/2014/chart" uri="{C3380CC4-5D6E-409C-BE32-E72D297353CC}">
              <c16:uniqueId val="{00000000-81D3-45D1-B79E-D409E4716A65}"/>
            </c:ext>
          </c:extLst>
        </c:ser>
        <c:dLbls>
          <c:showLegendKey val="0"/>
          <c:showVal val="0"/>
          <c:showCatName val="0"/>
          <c:showSerName val="0"/>
          <c:showPercent val="0"/>
          <c:showBubbleSize val="0"/>
        </c:dLbls>
        <c:marker val="1"/>
        <c:smooth val="0"/>
        <c:axId val="143301248"/>
        <c:axId val="143299712"/>
      </c:lineChart>
      <c:catAx>
        <c:axId val="143301248"/>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43299712"/>
        <c:crosses val="autoZero"/>
        <c:auto val="1"/>
        <c:lblAlgn val="ctr"/>
        <c:lblOffset val="100"/>
        <c:noMultiLvlLbl val="0"/>
      </c:catAx>
      <c:valAx>
        <c:axId val="143299712"/>
        <c:scaling>
          <c:orientation val="minMax"/>
        </c:scaling>
        <c:delete val="0"/>
        <c:axPos val="l"/>
        <c:majorGridlines>
          <c:spPr>
            <a:ln>
              <a:noFill/>
            </a:ln>
          </c:spPr>
        </c:majorGridlines>
        <c:numFmt formatCode="_(* #,##0.00_);_(* \(#,##0.00\);_(* &quot;-&quot;??_);_(@_)" sourceLinked="1"/>
        <c:majorTickMark val="out"/>
        <c:minorTickMark val="none"/>
        <c:tickLblPos val="nextTo"/>
        <c:spPr>
          <a:ln>
            <a:noFill/>
          </a:ln>
        </c:spPr>
        <c:txPr>
          <a:bodyPr/>
          <a:lstStyle/>
          <a:p>
            <a:pPr>
              <a:defRPr>
                <a:latin typeface="Times New Roman" pitchFamily="18" charset="0"/>
                <a:cs typeface="Times New Roman" pitchFamily="18" charset="0"/>
              </a:defRPr>
            </a:pPr>
            <a:endParaRPr lang="en-US"/>
          </a:p>
        </c:txPr>
        <c:crossAx val="143301248"/>
        <c:crosses val="autoZero"/>
        <c:crossBetween val="between"/>
      </c:valAx>
      <c:spPr>
        <a:ln>
          <a:noFill/>
        </a:ln>
      </c:spPr>
    </c:plotArea>
    <c:plotVisOnly val="1"/>
    <c:dispBlanksAs val="gap"/>
    <c:showDLblsOverMax val="0"/>
  </c:chart>
  <c:txPr>
    <a:bodyPr/>
    <a:lstStyle/>
    <a:p>
      <a:pPr>
        <a:defRPr sz="1200">
          <a:latin typeface="Roboto" panose="02000000000000000000" pitchFamily="2" charset="0"/>
          <a:ea typeface="Roboto" panose="02000000000000000000" pitchFamily="2"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A7E6F-31FF-4A53-9838-2EB7F423004D}" type="datetimeFigureOut">
              <a:rPr lang="en-US" smtClean="0"/>
              <a:pPr/>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36C63-02D9-4BCA-928D-C1B6D60D8C9B}" type="slidenum">
              <a:rPr lang="en-US" smtClean="0"/>
              <a:pPr/>
              <a:t>‹#›</a:t>
            </a:fld>
            <a:endParaRPr lang="en-US"/>
          </a:p>
        </p:txBody>
      </p:sp>
    </p:spTree>
    <p:extLst>
      <p:ext uri="{BB962C8B-B14F-4D97-AF65-F5344CB8AC3E}">
        <p14:creationId xmlns:p14="http://schemas.microsoft.com/office/powerpoint/2010/main" val="415252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7D32-6DB1-4878-8B93-084896D2D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972D0-569C-4D40-A74A-B7B780F32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EC07F-85DA-4998-A574-4E94A3FD16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281B2C-84F9-4C90-BF87-D7824C57F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C1BC7-2F30-4513-AF33-5F2D9735BC86}"/>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254976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4757-9486-4531-B685-B347D8530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24E60-A329-4655-AD21-5515C7E238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32F49B-5581-494F-A84F-9D20FAC33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93CC66-EDF1-4FA6-925C-CA9559B2B7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A71B94-02BA-4A0C-8383-3B973A47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C2551-F6F5-4998-8512-BC05DFED164C}"/>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132733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F4F6-F570-431F-BE5C-649C57C0D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B2CB6-C16D-4F71-B9BD-57940EB16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E94C77-7978-4FC7-919A-F7E4C8D13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B6F07E-2549-4EF0-86B4-3A926C22209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668B8C-E69C-4C3B-BC86-18B98FBD2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5F693-0DC5-4135-80BE-BEB71324E66A}"/>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675235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1C58-12E8-4DDC-A7C5-B8A1D8A768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C36E0F-6715-44A9-B994-2B5499F666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60EC2-FB13-4BAC-8CF5-B7E7454EC3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521514-63B8-4EAF-BD1A-F1158A23F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E2229-DD5A-43E9-9E41-89DB126F82CE}"/>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394334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906BD-A873-4ACB-A740-BDE7B389DC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72B91-A582-4904-B51F-0FE2EA8D95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7CAA3-A26A-49CF-A287-361DF0576AE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B25C09-8893-466B-8437-A5B4CA631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A0E60-DC10-492D-84DE-94F0E536E0F4}"/>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224267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3BF2-B897-4B87-9884-0A45BBE89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36992-E926-4ADF-9301-642CA973C0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FE8AE-DD47-4CE5-ACBE-998F5B34B3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5AC845-A68D-433A-A9DF-9AEC7C95D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EDAFD-E03D-4092-A655-18BEE53A0A05}"/>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56110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146D-9595-44B4-AB25-29AC793AE7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52B3C-21A1-43D9-9FD8-DA6AE7955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F546B2-2D83-4F16-B7A3-8549B1FE44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076D93-0F41-4129-A8C7-8C32AEC2F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1376D-3043-46F7-A752-5DB7C02C07A5}"/>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123209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B46E-676F-4467-9A0B-B71E5E7063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E78E9-46DD-4256-BEE4-17A20AC61236}"/>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D7CA91C-0004-448D-ABE4-8046FC1203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474C2-2735-4617-90F8-3B15A1210B1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759022-DAF7-42D4-9F80-EE27179F9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9CBA5-68B6-49CC-A8E8-C292D9A1E715}"/>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79444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6973-5D3B-478E-A699-79412E6E83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B7E016-E1A0-4BF2-A9E6-622A6B8DA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DADA6E-0999-4773-B9D4-418139FDEC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78A36-FC8A-4EA4-8828-3D02E7369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9CAD36-BCC1-47AA-80B6-C6DD58A7BE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0FCEC-670B-4E11-B851-B27D05612B1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353F2AB-71DA-461A-8DF8-54E449AB16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5AB801-8453-40AE-B73C-70EB9082E664}"/>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73297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ilguun tsadig LL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4E91825-42E0-4314-B598-B52F0C342BBE}"/>
              </a:ext>
            </a:extLst>
          </p:cNvPr>
          <p:cNvSpPr>
            <a:spLocks noGrp="1"/>
          </p:cNvSpPr>
          <p:nvPr>
            <p:ph type="title"/>
          </p:nvPr>
        </p:nvSpPr>
        <p:spPr>
          <a:xfrm>
            <a:off x="790574" y="457200"/>
            <a:ext cx="11394965" cy="629504"/>
          </a:xfrm>
        </p:spPr>
        <p:txBody>
          <a:bodyPr anchor="b"/>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43AFCFAC-D7AB-46C7-98A6-AA20FDC6FA8C}"/>
              </a:ext>
            </a:extLst>
          </p:cNvPr>
          <p:cNvSpPr>
            <a:spLocks noGrp="1"/>
          </p:cNvSpPr>
          <p:nvPr>
            <p:ph sz="half" idx="1"/>
          </p:nvPr>
        </p:nvSpPr>
        <p:spPr>
          <a:xfrm>
            <a:off x="790574" y="1476376"/>
            <a:ext cx="10908483" cy="4448172"/>
          </a:xfrm>
        </p:spPr>
        <p:txBody>
          <a:bodyPr/>
          <a:lstStyle>
            <a:lvl1pPr>
              <a:defRPr>
                <a:latin typeface="Roboto Condensed Light" panose="02000000000000000000" pitchFamily="2"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8">
            <a:extLst>
              <a:ext uri="{FF2B5EF4-FFF2-40B4-BE49-F238E27FC236}">
                <a16:creationId xmlns:a16="http://schemas.microsoft.com/office/drawing/2014/main" id="{BC73D11F-9578-404E-82C2-D53719023C37}"/>
              </a:ext>
            </a:extLst>
          </p:cNvPr>
          <p:cNvSpPr>
            <a:spLocks noGrp="1"/>
          </p:cNvSpPr>
          <p:nvPr>
            <p:ph type="sldNum" sz="quarter" idx="12"/>
          </p:nvPr>
        </p:nvSpPr>
        <p:spPr>
          <a:xfrm>
            <a:off x="8846368" y="6274221"/>
            <a:ext cx="2743200" cy="365125"/>
          </a:xfrm>
        </p:spPr>
        <p:txBody>
          <a:bodyPr/>
          <a:lstStyle>
            <a:lvl1pPr>
              <a:defRPr b="1">
                <a:solidFill>
                  <a:srgbClr val="231F20"/>
                </a:solidFill>
                <a:latin typeface="Montserrat" panose="00000500000000000000" pitchFamily="2" charset="0"/>
              </a:defRPr>
            </a:lvl1pPr>
          </a:lstStyle>
          <a:p>
            <a:fld id="{59EEFC81-AC2E-4D3F-B0D2-4BE3A1D15F8F}" type="slidenum">
              <a:rPr lang="en-US" smtClean="0"/>
              <a:pPr/>
              <a:t>‹#›</a:t>
            </a:fld>
            <a:endParaRPr lang="en-US" dirty="0"/>
          </a:p>
        </p:txBody>
      </p:sp>
      <p:cxnSp>
        <p:nvCxnSpPr>
          <p:cNvPr id="17" name="Straight Connector 16">
            <a:extLst>
              <a:ext uri="{FF2B5EF4-FFF2-40B4-BE49-F238E27FC236}">
                <a16:creationId xmlns:a16="http://schemas.microsoft.com/office/drawing/2014/main" id="{D957EB44-DD6A-4FF4-A928-F5B7B581C8D1}"/>
              </a:ext>
            </a:extLst>
          </p:cNvPr>
          <p:cNvCxnSpPr>
            <a:cxnSpLocks/>
          </p:cNvCxnSpPr>
          <p:nvPr userDrawn="1"/>
        </p:nvCxnSpPr>
        <p:spPr>
          <a:xfrm>
            <a:off x="0" y="6456784"/>
            <a:ext cx="11109325" cy="0"/>
          </a:xfrm>
          <a:prstGeom prst="line">
            <a:avLst/>
          </a:prstGeom>
          <a:ln w="12700">
            <a:solidFill>
              <a:srgbClr val="EEB942"/>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F86DB8BC-54E7-434E-895B-D8ACC71E6A11}"/>
              </a:ext>
            </a:extLst>
          </p:cNvPr>
          <p:cNvCxnSpPr>
            <a:cxnSpLocks/>
          </p:cNvCxnSpPr>
          <p:nvPr userDrawn="1"/>
        </p:nvCxnSpPr>
        <p:spPr>
          <a:xfrm>
            <a:off x="11626850" y="6456784"/>
            <a:ext cx="565150" cy="0"/>
          </a:xfrm>
          <a:prstGeom prst="line">
            <a:avLst/>
          </a:prstGeom>
          <a:ln w="12700">
            <a:solidFill>
              <a:srgbClr val="EEB942"/>
            </a:solidFill>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1E0954A8-240A-6F3C-C5E3-A7B7D48BE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946" y="401215"/>
            <a:ext cx="761622" cy="649574"/>
          </a:xfrm>
          <a:prstGeom prst="rect">
            <a:avLst/>
          </a:prstGeom>
        </p:spPr>
      </p:pic>
      <p:pic>
        <p:nvPicPr>
          <p:cNvPr id="6" name="Picture 5">
            <a:extLst>
              <a:ext uri="{FF2B5EF4-FFF2-40B4-BE49-F238E27FC236}">
                <a16:creationId xmlns:a16="http://schemas.microsoft.com/office/drawing/2014/main" id="{3BA450B4-C93E-F2A1-CC69-C485E84472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 y="2941329"/>
            <a:ext cx="12192000" cy="3515454"/>
          </a:xfrm>
          <a:prstGeom prst="rect">
            <a:avLst/>
          </a:prstGeom>
        </p:spPr>
      </p:pic>
    </p:spTree>
    <p:extLst>
      <p:ext uri="{BB962C8B-B14F-4D97-AF65-F5344CB8AC3E}">
        <p14:creationId xmlns:p14="http://schemas.microsoft.com/office/powerpoint/2010/main" val="35635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 Bilguun tsadig LL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4E91825-42E0-4314-B598-B52F0C342BBE}"/>
              </a:ext>
            </a:extLst>
          </p:cNvPr>
          <p:cNvSpPr>
            <a:spLocks noGrp="1"/>
          </p:cNvSpPr>
          <p:nvPr>
            <p:ph type="title"/>
          </p:nvPr>
        </p:nvSpPr>
        <p:spPr>
          <a:xfrm>
            <a:off x="790574" y="457200"/>
            <a:ext cx="11394965" cy="629504"/>
          </a:xfrm>
        </p:spPr>
        <p:txBody>
          <a:bodyPr anchor="b"/>
          <a:lstStyle>
            <a:lvl1pPr>
              <a:defRPr sz="3200"/>
            </a:lvl1pPr>
          </a:lstStyle>
          <a:p>
            <a:r>
              <a:rPr lang="en-US"/>
              <a:t>Click to edit Master title style</a:t>
            </a:r>
          </a:p>
        </p:txBody>
      </p:sp>
      <p:cxnSp>
        <p:nvCxnSpPr>
          <p:cNvPr id="11" name="Straight Connector 10">
            <a:extLst>
              <a:ext uri="{FF2B5EF4-FFF2-40B4-BE49-F238E27FC236}">
                <a16:creationId xmlns:a16="http://schemas.microsoft.com/office/drawing/2014/main" id="{F34B4B92-F776-45F8-B86B-826E817F52C9}"/>
              </a:ext>
            </a:extLst>
          </p:cNvPr>
          <p:cNvCxnSpPr>
            <a:cxnSpLocks/>
          </p:cNvCxnSpPr>
          <p:nvPr userDrawn="1"/>
        </p:nvCxnSpPr>
        <p:spPr>
          <a:xfrm>
            <a:off x="0" y="6456784"/>
            <a:ext cx="11109325" cy="0"/>
          </a:xfrm>
          <a:prstGeom prst="line">
            <a:avLst/>
          </a:prstGeom>
          <a:ln w="12700">
            <a:solidFill>
              <a:srgbClr val="EEB942"/>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DDA3A21C-6A08-4FC4-9637-79CA3470EE0E}"/>
              </a:ext>
            </a:extLst>
          </p:cNvPr>
          <p:cNvCxnSpPr>
            <a:cxnSpLocks/>
          </p:cNvCxnSpPr>
          <p:nvPr userDrawn="1"/>
        </p:nvCxnSpPr>
        <p:spPr>
          <a:xfrm>
            <a:off x="11626850" y="6456784"/>
            <a:ext cx="565150" cy="0"/>
          </a:xfrm>
          <a:prstGeom prst="line">
            <a:avLst/>
          </a:prstGeom>
          <a:ln w="12700">
            <a:solidFill>
              <a:srgbClr val="EEB942"/>
            </a:solidFill>
          </a:ln>
        </p:spPr>
        <p:style>
          <a:lnRef idx="3">
            <a:schemeClr val="accent2"/>
          </a:lnRef>
          <a:fillRef idx="0">
            <a:schemeClr val="accent2"/>
          </a:fillRef>
          <a:effectRef idx="2">
            <a:schemeClr val="accent2"/>
          </a:effectRef>
          <a:fontRef idx="minor">
            <a:schemeClr val="tx1"/>
          </a:fontRef>
        </p:style>
      </p:cxnSp>
      <p:sp>
        <p:nvSpPr>
          <p:cNvPr id="16" name="Content Placeholder 2">
            <a:extLst>
              <a:ext uri="{FF2B5EF4-FFF2-40B4-BE49-F238E27FC236}">
                <a16:creationId xmlns:a16="http://schemas.microsoft.com/office/drawing/2014/main" id="{43AFCFAC-D7AB-46C7-98A6-AA20FDC6FA8C}"/>
              </a:ext>
            </a:extLst>
          </p:cNvPr>
          <p:cNvSpPr>
            <a:spLocks noGrp="1"/>
          </p:cNvSpPr>
          <p:nvPr>
            <p:ph sz="half" idx="1"/>
          </p:nvPr>
        </p:nvSpPr>
        <p:spPr>
          <a:xfrm>
            <a:off x="790574" y="1476376"/>
            <a:ext cx="10908483" cy="4448172"/>
          </a:xfrm>
        </p:spPr>
        <p:txBody>
          <a:bodyPr/>
          <a:lstStyle>
            <a:lvl1pPr>
              <a:defRPr>
                <a:latin typeface="Roboto Condensed Light" panose="02000000000000000000" pitchFamily="2"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8">
            <a:extLst>
              <a:ext uri="{FF2B5EF4-FFF2-40B4-BE49-F238E27FC236}">
                <a16:creationId xmlns:a16="http://schemas.microsoft.com/office/drawing/2014/main" id="{9BF73FF4-96AE-4AC2-A13B-7C1C208D7C46}"/>
              </a:ext>
            </a:extLst>
          </p:cNvPr>
          <p:cNvSpPr>
            <a:spLocks noGrp="1"/>
          </p:cNvSpPr>
          <p:nvPr>
            <p:ph type="sldNum" sz="quarter" idx="12"/>
          </p:nvPr>
        </p:nvSpPr>
        <p:spPr>
          <a:xfrm>
            <a:off x="8846368" y="6274221"/>
            <a:ext cx="2743200" cy="365125"/>
          </a:xfrm>
        </p:spPr>
        <p:txBody>
          <a:bodyPr/>
          <a:lstStyle>
            <a:lvl1pPr>
              <a:defRPr b="1">
                <a:solidFill>
                  <a:srgbClr val="231F20"/>
                </a:solidFill>
                <a:latin typeface="Montserrat" panose="00000500000000000000" pitchFamily="2" charset="0"/>
              </a:defRPr>
            </a:lvl1pPr>
          </a:lstStyle>
          <a:p>
            <a:fld id="{59EEFC81-AC2E-4D3F-B0D2-4BE3A1D15F8F}" type="slidenum">
              <a:rPr lang="en-US" smtClean="0"/>
              <a:pPr/>
              <a:t>‹#›</a:t>
            </a:fld>
            <a:endParaRPr lang="en-US" dirty="0"/>
          </a:p>
        </p:txBody>
      </p:sp>
    </p:spTree>
    <p:extLst>
      <p:ext uri="{BB962C8B-B14F-4D97-AF65-F5344CB8AC3E}">
        <p14:creationId xmlns:p14="http://schemas.microsoft.com/office/powerpoint/2010/main" val="52298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 Bilguun tsadig LL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4E91825-42E0-4314-B598-B52F0C342BBE}"/>
              </a:ext>
            </a:extLst>
          </p:cNvPr>
          <p:cNvSpPr>
            <a:spLocks noGrp="1"/>
          </p:cNvSpPr>
          <p:nvPr>
            <p:ph type="title"/>
          </p:nvPr>
        </p:nvSpPr>
        <p:spPr>
          <a:xfrm>
            <a:off x="790574" y="457200"/>
            <a:ext cx="11394965" cy="629504"/>
          </a:xfrm>
        </p:spPr>
        <p:txBody>
          <a:bodyPr anchor="b"/>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43AFCFAC-D7AB-46C7-98A6-AA20FDC6FA8C}"/>
              </a:ext>
            </a:extLst>
          </p:cNvPr>
          <p:cNvSpPr>
            <a:spLocks noGrp="1"/>
          </p:cNvSpPr>
          <p:nvPr>
            <p:ph sz="half" idx="1"/>
          </p:nvPr>
        </p:nvSpPr>
        <p:spPr>
          <a:xfrm>
            <a:off x="790574" y="1476376"/>
            <a:ext cx="10908483" cy="4448172"/>
          </a:xfrm>
        </p:spPr>
        <p:txBody>
          <a:bodyPr/>
          <a:lstStyle>
            <a:lvl1pPr>
              <a:defRPr>
                <a:latin typeface="Roboto Condensed Light" panose="02000000000000000000" pitchFamily="2"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866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C752F-E952-44BE-8740-60ED58EE250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6CD8367-0F51-456B-AE80-1366E0241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C8BA83-B179-4D7A-94B4-07F738668F9C}"/>
              </a:ext>
            </a:extLst>
          </p:cNvPr>
          <p:cNvSpPr>
            <a:spLocks noGrp="1"/>
          </p:cNvSpPr>
          <p:nvPr>
            <p:ph type="sldNum" sz="quarter" idx="12"/>
          </p:nvPr>
        </p:nvSpPr>
        <p:spPr/>
        <p:txBody>
          <a:bodyPr/>
          <a:lstStyle/>
          <a:p>
            <a:fld id="{59EEFC81-AC2E-4D3F-B0D2-4BE3A1D15F8F}" type="slidenum">
              <a:rPr lang="en-US" smtClean="0"/>
              <a:pPr/>
              <a:t>‹#›</a:t>
            </a:fld>
            <a:endParaRPr lang="en-US"/>
          </a:p>
        </p:txBody>
      </p:sp>
    </p:spTree>
    <p:extLst>
      <p:ext uri="{BB962C8B-B14F-4D97-AF65-F5344CB8AC3E}">
        <p14:creationId xmlns:p14="http://schemas.microsoft.com/office/powerpoint/2010/main" val="104418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12495-A74F-4DF8-8304-EA8054B36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B28130-3141-4A1C-A799-7EDC93DB5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3E375-79EB-44FC-9C5F-35C782D78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EA99CED-309D-4312-809B-C195F9072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068DBF-F642-4659-B7AC-C18B13171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EFC81-AC2E-4D3F-B0D2-4BE3A1D15F8F}" type="slidenum">
              <a:rPr lang="en-US" smtClean="0"/>
              <a:pPr/>
              <a:t>‹#›</a:t>
            </a:fld>
            <a:endParaRPr lang="en-US"/>
          </a:p>
        </p:txBody>
      </p:sp>
    </p:spTree>
    <p:extLst>
      <p:ext uri="{BB962C8B-B14F-4D97-AF65-F5344CB8AC3E}">
        <p14:creationId xmlns:p14="http://schemas.microsoft.com/office/powerpoint/2010/main" val="361776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188D07-B744-0374-B815-57770A4DA6D6}"/>
              </a:ext>
            </a:extLst>
          </p:cNvPr>
          <p:cNvSpPr/>
          <p:nvPr/>
        </p:nvSpPr>
        <p:spPr>
          <a:xfrm>
            <a:off x="0" y="0"/>
            <a:ext cx="12192000" cy="685800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8D97150-9BB5-41CA-AED1-FE958EC0232F}"/>
              </a:ext>
            </a:extLst>
          </p:cNvPr>
          <p:cNvSpPr txBox="1"/>
          <p:nvPr/>
        </p:nvSpPr>
        <p:spPr>
          <a:xfrm>
            <a:off x="560196" y="3008863"/>
            <a:ext cx="7250304" cy="584775"/>
          </a:xfrm>
          <a:prstGeom prst="rect">
            <a:avLst/>
          </a:prstGeom>
          <a:noFill/>
        </p:spPr>
        <p:txBody>
          <a:bodyPr wrap="square">
            <a:spAutoFit/>
          </a:bodyPr>
          <a:lstStyle/>
          <a:p>
            <a:pPr algn="ctr"/>
            <a:r>
              <a:rPr lang="mn-MN" sz="3200" b="1" dirty="0">
                <a:solidFill>
                  <a:schemeClr val="bg1"/>
                </a:solidFill>
                <a:latin typeface="Arial" pitchFamily="34" charset="0"/>
                <a:ea typeface="Roboto" panose="02000000000000000000" pitchFamily="2" charset="0"/>
                <a:cs typeface="Arial" pitchFamily="34" charset="0"/>
              </a:rPr>
              <a:t>"ДАРХАН ЗОЧИД БУУДАЛ" </a:t>
            </a:r>
            <a:r>
              <a:rPr lang="mn-MN" sz="3200" b="1" dirty="0" smtClean="0">
                <a:solidFill>
                  <a:schemeClr val="bg1"/>
                </a:solidFill>
                <a:latin typeface="Arial" pitchFamily="34" charset="0"/>
                <a:ea typeface="Roboto" panose="02000000000000000000" pitchFamily="2" charset="0"/>
                <a:cs typeface="Arial" pitchFamily="34" charset="0"/>
              </a:rPr>
              <a:t>ХК</a:t>
            </a:r>
            <a:endParaRPr lang="mn-MN" sz="3200" b="1" dirty="0">
              <a:solidFill>
                <a:schemeClr val="bg1"/>
              </a:solidFill>
              <a:latin typeface="Arial" pitchFamily="34" charset="0"/>
              <a:ea typeface="Roboto" panose="02000000000000000000" pitchFamily="2" charset="0"/>
              <a:cs typeface="Arial" pitchFamily="34" charset="0"/>
            </a:endParaRPr>
          </a:p>
        </p:txBody>
      </p:sp>
      <p:sp>
        <p:nvSpPr>
          <p:cNvPr id="8" name="Subtitle 4">
            <a:extLst>
              <a:ext uri="{FF2B5EF4-FFF2-40B4-BE49-F238E27FC236}">
                <a16:creationId xmlns:a16="http://schemas.microsoft.com/office/drawing/2014/main" id="{4CF501F2-9B94-4FFA-A745-860AAD5D1D90}"/>
              </a:ext>
            </a:extLst>
          </p:cNvPr>
          <p:cNvSpPr txBox="1">
            <a:spLocks/>
          </p:cNvSpPr>
          <p:nvPr/>
        </p:nvSpPr>
        <p:spPr>
          <a:xfrm>
            <a:off x="0" y="3810000"/>
            <a:ext cx="7213600" cy="2336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sz="3200" b="1" dirty="0" smtClean="0">
                <a:solidFill>
                  <a:srgbClr val="EEB942"/>
                </a:solidFill>
                <a:latin typeface="Arial" pitchFamily="34" charset="0"/>
                <a:ea typeface="Roboto" panose="02000000000000000000" pitchFamily="2" charset="0"/>
                <a:cs typeface="Arial" pitchFamily="34" charset="0"/>
              </a:rPr>
              <a:t>          Үйл ажиллагааны тайлан</a:t>
            </a:r>
          </a:p>
          <a:p>
            <a:r>
              <a:rPr lang="ru-RU" sz="4400" dirty="0" smtClean="0">
                <a:solidFill>
                  <a:srgbClr val="EEB942"/>
                </a:solidFill>
                <a:latin typeface="Arial" pitchFamily="34" charset="0"/>
                <a:ea typeface="Roboto" panose="02000000000000000000" pitchFamily="2" charset="0"/>
                <a:cs typeface="Arial" pitchFamily="34" charset="0"/>
              </a:rPr>
              <a:t> </a:t>
            </a:r>
            <a:r>
              <a:rPr lang="mn-MN" sz="4400" dirty="0" smtClean="0">
                <a:solidFill>
                  <a:srgbClr val="EEB942"/>
                </a:solidFill>
                <a:latin typeface="Arial" pitchFamily="34" charset="0"/>
                <a:ea typeface="Roboto" panose="02000000000000000000" pitchFamily="2" charset="0"/>
                <a:cs typeface="Arial" pitchFamily="34" charset="0"/>
              </a:rPr>
              <a:t>        </a:t>
            </a:r>
            <a:r>
              <a:rPr lang="mn-MN" sz="2800" dirty="0" smtClean="0">
                <a:solidFill>
                  <a:srgbClr val="EEB942"/>
                </a:solidFill>
                <a:latin typeface="Arial" pitchFamily="34" charset="0"/>
                <a:ea typeface="Roboto" panose="02000000000000000000" pitchFamily="2" charset="0"/>
                <a:cs typeface="Arial" pitchFamily="34" charset="0"/>
              </a:rPr>
              <a:t>2024 он  </a:t>
            </a:r>
            <a:endParaRPr lang="en-US" sz="2800" dirty="0">
              <a:solidFill>
                <a:srgbClr val="EEB942"/>
              </a:solidFill>
              <a:latin typeface="Arial" pitchFamily="34" charset="0"/>
              <a:ea typeface="Roboto" panose="02000000000000000000" pitchFamily="2" charset="0"/>
              <a:cs typeface="Arial" pitchFamily="34" charset="0"/>
            </a:endParaRPr>
          </a:p>
        </p:txBody>
      </p:sp>
      <p:pic>
        <p:nvPicPr>
          <p:cNvPr id="7" name="Picture 6">
            <a:extLst>
              <a:ext uri="{FF2B5EF4-FFF2-40B4-BE49-F238E27FC236}">
                <a16:creationId xmlns:a16="http://schemas.microsoft.com/office/drawing/2014/main" id="{7FD7E591-4501-26B8-B208-E4B0A5BE2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210" y="6357823"/>
            <a:ext cx="159640" cy="157783"/>
          </a:xfrm>
          <a:prstGeom prst="rect">
            <a:avLst/>
          </a:prstGeom>
        </p:spPr>
      </p:pic>
      <p:pic>
        <p:nvPicPr>
          <p:cNvPr id="11" name="Picture 10">
            <a:extLst>
              <a:ext uri="{FF2B5EF4-FFF2-40B4-BE49-F238E27FC236}">
                <a16:creationId xmlns:a16="http://schemas.microsoft.com/office/drawing/2014/main" id="{25A5C3E9-965E-2CD0-3DED-69229EDC76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579" y="1005921"/>
            <a:ext cx="2009538" cy="1713900"/>
          </a:xfrm>
          <a:prstGeom prst="rect">
            <a:avLst/>
          </a:prstGeom>
        </p:spPr>
      </p:pic>
      <p:pic>
        <p:nvPicPr>
          <p:cNvPr id="13" name="Picture 12">
            <a:extLst>
              <a:ext uri="{FF2B5EF4-FFF2-40B4-BE49-F238E27FC236}">
                <a16:creationId xmlns:a16="http://schemas.microsoft.com/office/drawing/2014/main" id="{FAE91B18-A284-F762-48A7-8731B0AED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676" y="2719822"/>
            <a:ext cx="4782322" cy="3453391"/>
          </a:xfrm>
          <a:prstGeom prst="rect">
            <a:avLst/>
          </a:prstGeom>
        </p:spPr>
      </p:pic>
      <p:cxnSp>
        <p:nvCxnSpPr>
          <p:cNvPr id="15" name="Straight Connector 14">
            <a:extLst>
              <a:ext uri="{FF2B5EF4-FFF2-40B4-BE49-F238E27FC236}">
                <a16:creationId xmlns:a16="http://schemas.microsoft.com/office/drawing/2014/main" id="{C2DCF21D-A60F-BB3F-62AB-B73770D7CFE3}"/>
              </a:ext>
            </a:extLst>
          </p:cNvPr>
          <p:cNvCxnSpPr/>
          <p:nvPr/>
        </p:nvCxnSpPr>
        <p:spPr>
          <a:xfrm>
            <a:off x="0" y="6173213"/>
            <a:ext cx="12192000" cy="0"/>
          </a:xfrm>
          <a:prstGeom prst="line">
            <a:avLst/>
          </a:prstGeom>
          <a:ln w="12700">
            <a:solidFill>
              <a:srgbClr val="EEB942"/>
            </a:solidFill>
          </a:ln>
        </p:spPr>
        <p:style>
          <a:lnRef idx="1">
            <a:schemeClr val="accent1"/>
          </a:lnRef>
          <a:fillRef idx="0">
            <a:schemeClr val="accent1"/>
          </a:fillRef>
          <a:effectRef idx="0">
            <a:schemeClr val="accent1"/>
          </a:effectRef>
          <a:fontRef idx="minor">
            <a:schemeClr val="tx1"/>
          </a:fontRef>
        </p:style>
      </p:cxnSp>
      <p:sp>
        <p:nvSpPr>
          <p:cNvPr id="16" name="Subtitle 4">
            <a:extLst>
              <a:ext uri="{FF2B5EF4-FFF2-40B4-BE49-F238E27FC236}">
                <a16:creationId xmlns:a16="http://schemas.microsoft.com/office/drawing/2014/main" id="{A64ABF53-02FA-A963-A351-508D2D07FCAF}"/>
              </a:ext>
            </a:extLst>
          </p:cNvPr>
          <p:cNvSpPr txBox="1">
            <a:spLocks/>
          </p:cNvSpPr>
          <p:nvPr/>
        </p:nvSpPr>
        <p:spPr>
          <a:xfrm>
            <a:off x="9086850" y="6305407"/>
            <a:ext cx="2001024" cy="2621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a:solidFill>
                  <a:srgbClr val="EEB942"/>
                </a:solidFill>
                <a:latin typeface="Roboto" panose="02000000000000000000" pitchFamily="2" charset="0"/>
                <a:ea typeface="Roboto" panose="02000000000000000000" pitchFamily="2" charset="0"/>
              </a:rPr>
              <a:t>www.darkhanhotel.mn</a:t>
            </a:r>
          </a:p>
        </p:txBody>
      </p:sp>
    </p:spTree>
    <p:extLst>
      <p:ext uri="{BB962C8B-B14F-4D97-AF65-F5344CB8AC3E}">
        <p14:creationId xmlns:p14="http://schemas.microsoft.com/office/powerpoint/2010/main" val="23591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Placeholder 13">
            <a:extLst>
              <a:ext uri="{FF2B5EF4-FFF2-40B4-BE49-F238E27FC236}">
                <a16:creationId xmlns:a16="http://schemas.microsoft.com/office/drawing/2014/main" id="{928CB71A-C1A6-4161-B153-1E45D0200672}"/>
              </a:ext>
            </a:extLst>
          </p:cNvPr>
          <p:cNvGraphicFramePr>
            <a:graphicFrameLocks/>
          </p:cNvGraphicFramePr>
          <p:nvPr>
            <p:extLst>
              <p:ext uri="{D42A27DB-BD31-4B8C-83A1-F6EECF244321}">
                <p14:modId xmlns:p14="http://schemas.microsoft.com/office/powerpoint/2010/main" val="2696326375"/>
              </p:ext>
            </p:extLst>
          </p:nvPr>
        </p:nvGraphicFramePr>
        <p:xfrm>
          <a:off x="622300" y="1638301"/>
          <a:ext cx="58420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37" name="Content Placeholder 14">
            <a:extLst>
              <a:ext uri="{FF2B5EF4-FFF2-40B4-BE49-F238E27FC236}">
                <a16:creationId xmlns:a16="http://schemas.microsoft.com/office/drawing/2014/main" id="{DF69FC39-40A5-4DA3-B9F7-36F77AB939C7}"/>
              </a:ext>
            </a:extLst>
          </p:cNvPr>
          <p:cNvSpPr txBox="1">
            <a:spLocks/>
          </p:cNvSpPr>
          <p:nvPr/>
        </p:nvSpPr>
        <p:spPr>
          <a:xfrm>
            <a:off x="6652022" y="4128273"/>
            <a:ext cx="751427" cy="450856"/>
          </a:xfrm>
          <a:prstGeom prst="rect">
            <a:avLst/>
          </a:prstGeom>
          <a:solidFill>
            <a:schemeClr val="bg2">
              <a:lumMod val="75000"/>
              <a:alpha val="80000"/>
            </a:schemeClr>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latin typeface="Roboto Condensed Light" panose="02000000000000000000" pitchFamily="2" charset="0"/>
                <a:ea typeface="Roboto Condensed Light" panose="02000000000000000000" pitchFamily="2" charset="0"/>
              </a:rPr>
              <a:t>12%</a:t>
            </a:r>
            <a:endParaRPr lang="en-JM" sz="2400" dirty="0">
              <a:latin typeface="Roboto Condensed Light" panose="02000000000000000000" pitchFamily="2" charset="0"/>
              <a:ea typeface="Roboto Condensed Light" panose="02000000000000000000" pitchFamily="2" charset="0"/>
            </a:endParaRPr>
          </a:p>
        </p:txBody>
      </p:sp>
      <p:sp>
        <p:nvSpPr>
          <p:cNvPr id="38" name="Content Placeholder 15">
            <a:extLst>
              <a:ext uri="{FF2B5EF4-FFF2-40B4-BE49-F238E27FC236}">
                <a16:creationId xmlns:a16="http://schemas.microsoft.com/office/drawing/2014/main" id="{80CBF4B2-BB4E-423F-86A4-078789130F0A}"/>
              </a:ext>
            </a:extLst>
          </p:cNvPr>
          <p:cNvSpPr txBox="1">
            <a:spLocks/>
          </p:cNvSpPr>
          <p:nvPr/>
        </p:nvSpPr>
        <p:spPr>
          <a:xfrm>
            <a:off x="6601222" y="1694698"/>
            <a:ext cx="751427" cy="450856"/>
          </a:xfrm>
          <a:prstGeom prst="rect">
            <a:avLst/>
          </a:prstGeom>
          <a:solidFill>
            <a:schemeClr val="accent2">
              <a:alpha val="90000"/>
            </a:schemeClr>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solidFill>
                  <a:schemeClr val="bg1"/>
                </a:solidFill>
                <a:latin typeface="Roboto Condensed Light" panose="02000000000000000000" pitchFamily="2" charset="0"/>
                <a:ea typeface="Roboto Condensed Light" panose="02000000000000000000" pitchFamily="2" charset="0"/>
              </a:rPr>
              <a:t>59%</a:t>
            </a:r>
            <a:endParaRPr lang="en-JM" sz="2400" dirty="0">
              <a:solidFill>
                <a:schemeClr val="bg1"/>
              </a:solidFill>
              <a:latin typeface="Roboto Condensed Light" panose="02000000000000000000" pitchFamily="2" charset="0"/>
              <a:ea typeface="Roboto Condensed Light" panose="02000000000000000000" pitchFamily="2" charset="0"/>
            </a:endParaRPr>
          </a:p>
        </p:txBody>
      </p:sp>
      <p:sp>
        <p:nvSpPr>
          <p:cNvPr id="40" name="Content Placeholder 17">
            <a:extLst>
              <a:ext uri="{FF2B5EF4-FFF2-40B4-BE49-F238E27FC236}">
                <a16:creationId xmlns:a16="http://schemas.microsoft.com/office/drawing/2014/main" id="{11CF502B-7E84-44C6-8B4B-0F2460928CF9}"/>
              </a:ext>
            </a:extLst>
          </p:cNvPr>
          <p:cNvSpPr txBox="1">
            <a:spLocks/>
          </p:cNvSpPr>
          <p:nvPr/>
        </p:nvSpPr>
        <p:spPr>
          <a:xfrm>
            <a:off x="6613922" y="2893324"/>
            <a:ext cx="751427" cy="450856"/>
          </a:xfrm>
          <a:prstGeom prst="rect">
            <a:avLst/>
          </a:prstGeom>
          <a:solidFill>
            <a:schemeClr val="accent1">
              <a:alpha val="80000"/>
            </a:schemeClr>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2400" dirty="0" smtClean="0">
                <a:solidFill>
                  <a:schemeClr val="bg1"/>
                </a:solidFill>
                <a:latin typeface="Roboto Condensed Light" panose="02000000000000000000" pitchFamily="2" charset="0"/>
                <a:ea typeface="Roboto Condensed Light" panose="02000000000000000000" pitchFamily="2" charset="0"/>
              </a:rPr>
              <a:t>29</a:t>
            </a:r>
            <a:r>
              <a:rPr lang="en-US" sz="2400" dirty="0" smtClean="0">
                <a:solidFill>
                  <a:schemeClr val="bg1"/>
                </a:solidFill>
                <a:latin typeface="Roboto Condensed Light" panose="02000000000000000000" pitchFamily="2" charset="0"/>
                <a:ea typeface="Roboto Condensed Light" panose="02000000000000000000" pitchFamily="2" charset="0"/>
              </a:rPr>
              <a:t>%</a:t>
            </a:r>
            <a:endParaRPr lang="en-JM" sz="2400" dirty="0">
              <a:solidFill>
                <a:schemeClr val="bg1"/>
              </a:solidFill>
              <a:latin typeface="Roboto Condensed Light" panose="02000000000000000000" pitchFamily="2" charset="0"/>
              <a:ea typeface="Roboto Condensed Light" panose="02000000000000000000" pitchFamily="2" charset="0"/>
            </a:endParaRPr>
          </a:p>
        </p:txBody>
      </p:sp>
      <p:sp>
        <p:nvSpPr>
          <p:cNvPr id="41" name="Text Placeholder 5">
            <a:extLst>
              <a:ext uri="{FF2B5EF4-FFF2-40B4-BE49-F238E27FC236}">
                <a16:creationId xmlns:a16="http://schemas.microsoft.com/office/drawing/2014/main" id="{30426CC2-2ECA-4ED1-B34D-50D6DCEBA7D1}"/>
              </a:ext>
            </a:extLst>
          </p:cNvPr>
          <p:cNvSpPr txBox="1">
            <a:spLocks/>
          </p:cNvSpPr>
          <p:nvPr/>
        </p:nvSpPr>
        <p:spPr>
          <a:xfrm>
            <a:off x="7574297" y="2904899"/>
            <a:ext cx="3757137" cy="751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mn-MN" sz="1800" dirty="0" smtClean="0">
                <a:solidFill>
                  <a:schemeClr val="tx1"/>
                </a:solidFill>
                <a:latin typeface="Roboto Condensed Light" panose="02000000000000000000" pitchFamily="2" charset="0"/>
                <a:ea typeface="Roboto Condensed Light" panose="02000000000000000000" pitchFamily="2" charset="0"/>
              </a:rPr>
              <a:t>Хүлээн авалтын орлого</a:t>
            </a:r>
            <a:endParaRPr lang="en-US" sz="1800" dirty="0">
              <a:solidFill>
                <a:schemeClr val="tx1"/>
              </a:solidFill>
              <a:latin typeface="Roboto Condensed Light" panose="02000000000000000000" pitchFamily="2" charset="0"/>
              <a:ea typeface="Roboto Condensed Light" panose="02000000000000000000" pitchFamily="2" charset="0"/>
            </a:endParaRPr>
          </a:p>
        </p:txBody>
      </p:sp>
      <p:sp>
        <p:nvSpPr>
          <p:cNvPr id="42" name="Text Placeholder 5">
            <a:extLst>
              <a:ext uri="{FF2B5EF4-FFF2-40B4-BE49-F238E27FC236}">
                <a16:creationId xmlns:a16="http://schemas.microsoft.com/office/drawing/2014/main" id="{A97C53FC-114D-4ED4-85D5-6FE8B2CE6E83}"/>
              </a:ext>
            </a:extLst>
          </p:cNvPr>
          <p:cNvSpPr txBox="1">
            <a:spLocks/>
          </p:cNvSpPr>
          <p:nvPr/>
        </p:nvSpPr>
        <p:spPr>
          <a:xfrm>
            <a:off x="7498096" y="1659561"/>
            <a:ext cx="3757137" cy="751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mn-MN" sz="1800" dirty="0" smtClean="0">
                <a:solidFill>
                  <a:schemeClr val="tx1"/>
                </a:solidFill>
                <a:latin typeface="Roboto Condensed Light" panose="02000000000000000000" pitchFamily="2" charset="0"/>
                <a:ea typeface="Roboto Condensed Light" panose="02000000000000000000" pitchFamily="2" charset="0"/>
              </a:rPr>
              <a:t>Зочид буудлын орлого</a:t>
            </a:r>
            <a:endParaRPr lang="en-US" sz="1800" dirty="0">
              <a:solidFill>
                <a:schemeClr val="tx1"/>
              </a:solidFill>
              <a:latin typeface="Roboto Condensed Light" panose="02000000000000000000" pitchFamily="2" charset="0"/>
              <a:ea typeface="Roboto Condensed Light" panose="02000000000000000000" pitchFamily="2" charset="0"/>
            </a:endParaRPr>
          </a:p>
        </p:txBody>
      </p:sp>
      <p:sp>
        <p:nvSpPr>
          <p:cNvPr id="43" name="Text Placeholder 5">
            <a:extLst>
              <a:ext uri="{FF2B5EF4-FFF2-40B4-BE49-F238E27FC236}">
                <a16:creationId xmlns:a16="http://schemas.microsoft.com/office/drawing/2014/main" id="{B4F7A747-BD49-4055-84E6-72A2DEA301F1}"/>
              </a:ext>
            </a:extLst>
          </p:cNvPr>
          <p:cNvSpPr txBox="1">
            <a:spLocks/>
          </p:cNvSpPr>
          <p:nvPr/>
        </p:nvSpPr>
        <p:spPr>
          <a:xfrm>
            <a:off x="7599695" y="4077349"/>
            <a:ext cx="3757137" cy="751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mn-MN" sz="1800" dirty="0" smtClean="0">
                <a:latin typeface="Roboto Condensed Light" panose="02000000000000000000" pitchFamily="2" charset="0"/>
                <a:ea typeface="Roboto Condensed Light" panose="02000000000000000000" pitchFamily="2" charset="0"/>
              </a:rPr>
              <a:t>Сип лоунж</a:t>
            </a:r>
            <a:r>
              <a:rPr lang="en-US" sz="1800" dirty="0" smtClean="0">
                <a:latin typeface="Roboto Condensed Light" panose="02000000000000000000" pitchFamily="2" charset="0"/>
                <a:ea typeface="Roboto Condensed Light" panose="02000000000000000000" pitchFamily="2" charset="0"/>
              </a:rPr>
              <a:t> </a:t>
            </a:r>
            <a:r>
              <a:rPr lang="mn-MN" sz="1800" dirty="0" smtClean="0">
                <a:latin typeface="Roboto Condensed Light" panose="02000000000000000000" pitchFamily="2" charset="0"/>
                <a:ea typeface="Roboto Condensed Light" panose="02000000000000000000" pitchFamily="2" charset="0"/>
              </a:rPr>
              <a:t>орлого</a:t>
            </a:r>
            <a:endParaRPr lang="en-US" sz="1800" dirty="0">
              <a:solidFill>
                <a:schemeClr val="tx1"/>
              </a:solidFill>
              <a:latin typeface="Roboto Condensed Light" panose="02000000000000000000" pitchFamily="2" charset="0"/>
              <a:ea typeface="Roboto Condensed Light" panose="02000000000000000000" pitchFamily="2" charset="0"/>
            </a:endParaRPr>
          </a:p>
        </p:txBody>
      </p:sp>
      <p:sp>
        <p:nvSpPr>
          <p:cNvPr id="23" name="Title 24">
            <a:extLst>
              <a:ext uri="{FF2B5EF4-FFF2-40B4-BE49-F238E27FC236}">
                <a16:creationId xmlns:a16="http://schemas.microsoft.com/office/drawing/2014/main" id="{BEF34CF6-B024-4C0E-96FD-10105C05B1DE}"/>
              </a:ext>
            </a:extLst>
          </p:cNvPr>
          <p:cNvSpPr txBox="1">
            <a:spLocks/>
          </p:cNvSpPr>
          <p:nvPr/>
        </p:nvSpPr>
        <p:spPr>
          <a:xfrm>
            <a:off x="616059" y="673117"/>
            <a:ext cx="10342454" cy="41674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800" b="1" dirty="0" smtClean="0">
                <a:solidFill>
                  <a:srgbClr val="EEB942"/>
                </a:solidFill>
                <a:latin typeface="Arial" pitchFamily="34" charset="0"/>
                <a:ea typeface="Roboto Condensed" panose="02000000000000000000" pitchFamily="2" charset="0"/>
                <a:cs typeface="Arial" pitchFamily="34" charset="0"/>
              </a:rPr>
              <a:t>Үйлчилгээний орлогын харьцуулалтын-2024  </a:t>
            </a:r>
            <a:endParaRPr lang="en-US" sz="2800" b="1" dirty="0">
              <a:solidFill>
                <a:srgbClr val="EEB942"/>
              </a:solidFill>
              <a:latin typeface="Arial" pitchFamily="34" charset="0"/>
              <a:ea typeface="Roboto Condensed" panose="02000000000000000000" pitchFamily="2" charset="0"/>
              <a:cs typeface="Arial" pitchFamily="34" charset="0"/>
            </a:endParaRPr>
          </a:p>
        </p:txBody>
      </p:sp>
      <p:sp>
        <p:nvSpPr>
          <p:cNvPr id="2" name="Slide Number Placeholder 1">
            <a:extLst>
              <a:ext uri="{FF2B5EF4-FFF2-40B4-BE49-F238E27FC236}">
                <a16:creationId xmlns:a16="http://schemas.microsoft.com/office/drawing/2014/main" id="{01D509C2-6005-4BFC-9D34-E09D2AD58CAC}"/>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10</a:t>
            </a:fld>
            <a:endParaRPr lang="en-US"/>
          </a:p>
        </p:txBody>
      </p:sp>
    </p:spTree>
    <p:extLst>
      <p:ext uri="{BB962C8B-B14F-4D97-AF65-F5344CB8AC3E}">
        <p14:creationId xmlns:p14="http://schemas.microsoft.com/office/powerpoint/2010/main" val="19669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4C9152-C4B0-467A-B6D3-E0E45800E15A}"/>
              </a:ext>
            </a:extLst>
          </p:cNvPr>
          <p:cNvSpPr/>
          <p:nvPr/>
        </p:nvSpPr>
        <p:spPr>
          <a:xfrm flipH="1">
            <a:off x="7292659" y="0"/>
            <a:ext cx="4899341" cy="685800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Placeholder 9">
            <a:extLst>
              <a:ext uri="{FF2B5EF4-FFF2-40B4-BE49-F238E27FC236}">
                <a16:creationId xmlns:a16="http://schemas.microsoft.com/office/drawing/2014/main" id="{945D294A-3974-49C1-833E-2F3DE4447556}"/>
              </a:ext>
            </a:extLst>
          </p:cNvPr>
          <p:cNvGraphicFramePr>
            <a:graphicFrameLocks/>
          </p:cNvGraphicFramePr>
          <p:nvPr>
            <p:extLst>
              <p:ext uri="{D42A27DB-BD31-4B8C-83A1-F6EECF244321}">
                <p14:modId xmlns:p14="http://schemas.microsoft.com/office/powerpoint/2010/main" val="1735981237"/>
              </p:ext>
            </p:extLst>
          </p:nvPr>
        </p:nvGraphicFramePr>
        <p:xfrm>
          <a:off x="701040" y="1733436"/>
          <a:ext cx="6038847" cy="454036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5">
            <a:extLst>
              <a:ext uri="{FF2B5EF4-FFF2-40B4-BE49-F238E27FC236}">
                <a16:creationId xmlns:a16="http://schemas.microsoft.com/office/drawing/2014/main" id="{42AF79B3-E0AA-47C9-9D57-5A64AFBF717C}"/>
              </a:ext>
            </a:extLst>
          </p:cNvPr>
          <p:cNvSpPr txBox="1">
            <a:spLocks/>
          </p:cNvSpPr>
          <p:nvPr/>
        </p:nvSpPr>
        <p:spPr>
          <a:xfrm>
            <a:off x="7696076" y="368300"/>
            <a:ext cx="4102224" cy="6108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n-MN" sz="1800" dirty="0" smtClean="0">
                <a:solidFill>
                  <a:schemeClr val="bg1"/>
                </a:solidFill>
                <a:latin typeface="Roboto Condensed Light" panose="02000000000000000000" pitchFamily="2" charset="0"/>
                <a:ea typeface="Roboto Condensed Light" panose="02000000000000000000" pitchFamily="2" charset="0"/>
              </a:rPr>
              <a:t>	</a:t>
            </a:r>
          </a:p>
          <a:p>
            <a:pPr marL="0" indent="0" algn="just">
              <a:buNone/>
            </a:pPr>
            <a:r>
              <a:rPr lang="mn-MN" sz="1800" dirty="0" smtClean="0">
                <a:solidFill>
                  <a:schemeClr val="bg1"/>
                </a:solidFill>
                <a:latin typeface="Roboto Condensed Light" panose="02000000000000000000" pitchFamily="2" charset="0"/>
                <a:ea typeface="Roboto Condensed Light" panose="02000000000000000000" pitchFamily="2" charset="0"/>
              </a:rPr>
              <a:t>	Дархан зочид буудлын үйлчилгээний орлогыг улирал тус бүрийн харьцуулсан график </a:t>
            </a:r>
            <a:endParaRPr lang="mn-MN" sz="1800" dirty="0">
              <a:solidFill>
                <a:schemeClr val="bg1"/>
              </a:solidFill>
              <a:latin typeface="Roboto Condensed Light" panose="02000000000000000000" pitchFamily="2" charset="0"/>
              <a:ea typeface="Roboto Condensed Light" panose="02000000000000000000" pitchFamily="2" charset="0"/>
            </a:endParaRPr>
          </a:p>
        </p:txBody>
      </p:sp>
      <p:sp>
        <p:nvSpPr>
          <p:cNvPr id="19" name="Rectangular Callout 18">
            <a:extLst>
              <a:ext uri="{FF2B5EF4-FFF2-40B4-BE49-F238E27FC236}">
                <a16:creationId xmlns:a16="http://schemas.microsoft.com/office/drawing/2014/main" id="{1F66C0AE-0F16-400C-9171-5A3CEE78199F}"/>
              </a:ext>
            </a:extLst>
          </p:cNvPr>
          <p:cNvSpPr/>
          <p:nvPr/>
        </p:nvSpPr>
        <p:spPr>
          <a:xfrm>
            <a:off x="4000540" y="2310935"/>
            <a:ext cx="1022698" cy="457200"/>
          </a:xfrm>
          <a:prstGeom prst="wedgeRectCallout">
            <a:avLst>
              <a:gd name="adj1" fmla="val -20833"/>
              <a:gd name="adj2" fmla="val 82065"/>
            </a:avLst>
          </a:prstGeom>
          <a:solidFill>
            <a:srgbClr val="231F20"/>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dirty="0">
                <a:solidFill>
                  <a:schemeClr val="bg1"/>
                </a:solidFill>
                <a:latin typeface="Montserrat" panose="00000500000000000000" pitchFamily="2" charset="0"/>
              </a:rPr>
              <a:t>1856</a:t>
            </a:r>
            <a:endParaRPr lang="en-JM" sz="1400" dirty="0">
              <a:solidFill>
                <a:schemeClr val="bg1"/>
              </a:solidFill>
              <a:latin typeface="Montserrat" panose="00000500000000000000" pitchFamily="2" charset="0"/>
            </a:endParaRPr>
          </a:p>
        </p:txBody>
      </p:sp>
      <p:sp>
        <p:nvSpPr>
          <p:cNvPr id="20" name="Title 24">
            <a:extLst>
              <a:ext uri="{FF2B5EF4-FFF2-40B4-BE49-F238E27FC236}">
                <a16:creationId xmlns:a16="http://schemas.microsoft.com/office/drawing/2014/main" id="{E6161C5D-72EB-423D-96B2-54C09AD8837C}"/>
              </a:ext>
            </a:extLst>
          </p:cNvPr>
          <p:cNvSpPr txBox="1">
            <a:spLocks/>
          </p:cNvSpPr>
          <p:nvPr/>
        </p:nvSpPr>
        <p:spPr>
          <a:xfrm>
            <a:off x="616059" y="673117"/>
            <a:ext cx="10342454" cy="416745"/>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b="1" dirty="0" smtClean="0">
                <a:solidFill>
                  <a:srgbClr val="EEB942"/>
                </a:solidFill>
                <a:latin typeface="Montserrat" panose="00000500000000000000" pitchFamily="2" charset="0"/>
                <a:ea typeface="Roboto Condensed" panose="02000000000000000000" pitchFamily="2" charset="0"/>
              </a:rPr>
              <a:t>Компанийн нийт орлогын улирлын харьцуулалт-2024 </a:t>
            </a:r>
            <a:endParaRPr lang="en-US" sz="2400" b="1" dirty="0">
              <a:solidFill>
                <a:srgbClr val="EEB942"/>
              </a:solidFill>
              <a:latin typeface="Roboto Condensed" panose="02000000000000000000" pitchFamily="2" charset="0"/>
              <a:ea typeface="Roboto Condensed" panose="02000000000000000000" pitchFamily="2" charset="0"/>
            </a:endParaRPr>
          </a:p>
        </p:txBody>
      </p:sp>
      <p:pic>
        <p:nvPicPr>
          <p:cNvPr id="7" name="Picture 6">
            <a:extLst>
              <a:ext uri="{FF2B5EF4-FFF2-40B4-BE49-F238E27FC236}">
                <a16:creationId xmlns:a16="http://schemas.microsoft.com/office/drawing/2014/main" id="{368F050B-3C54-4758-B26E-9ABA18655113}"/>
              </a:ext>
            </a:extLst>
          </p:cNvPr>
          <p:cNvPicPr>
            <a:picLocks noChangeAspect="1"/>
          </p:cNvPicPr>
          <p:nvPr/>
        </p:nvPicPr>
        <p:blipFill>
          <a:blip r:embed="rId3" cstate="print">
            <a:extLst>
              <a:ext uri="{28A0092B-C50C-407E-A947-70E740481C1C}">
                <a14:useLocalDpi xmlns:a14="http://schemas.microsoft.com/office/drawing/2010/main" val="0"/>
              </a:ext>
            </a:extLst>
          </a:blip>
          <a:srcRect l="8555" r="8555"/>
          <a:stretch/>
        </p:blipFill>
        <p:spPr>
          <a:xfrm>
            <a:off x="7334249" y="2171700"/>
            <a:ext cx="4857751" cy="3238500"/>
          </a:xfrm>
          <a:prstGeom prst="roundRect">
            <a:avLst/>
          </a:prstGeom>
        </p:spPr>
      </p:pic>
    </p:spTree>
    <p:extLst>
      <p:ext uri="{BB962C8B-B14F-4D97-AF65-F5344CB8AC3E}">
        <p14:creationId xmlns:p14="http://schemas.microsoft.com/office/powerpoint/2010/main" val="324524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4" y="165100"/>
            <a:ext cx="11394965" cy="629504"/>
          </a:xfrm>
        </p:spPr>
        <p:txBody>
          <a:bodyPr/>
          <a:lstStyle/>
          <a:p>
            <a:pPr algn="ctr"/>
            <a:r>
              <a:rPr lang="mn-MN" b="1" dirty="0" smtClean="0">
                <a:latin typeface="Times New Roman" pitchFamily="18" charset="0"/>
                <a:cs typeface="Times New Roman" pitchFamily="18" charset="0"/>
              </a:rPr>
              <a:t>Байгууллагын бүтэц зохион байгуулалт </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9EEFC81-AC2E-4D3F-B0D2-4BE3A1D15F8F}" type="slidenum">
              <a:rPr lang="en-US" smtClean="0"/>
              <a:pPr/>
              <a:t>12</a:t>
            </a:fld>
            <a:endParaRPr lang="en-US" dirty="0"/>
          </a:p>
        </p:txBody>
      </p:sp>
      <p:pic>
        <p:nvPicPr>
          <p:cNvPr id="1028" name="Picture 4"/>
          <p:cNvPicPr>
            <a:picLocks noGrp="1" noChangeAspect="1" noChangeArrowheads="1"/>
          </p:cNvPicPr>
          <p:nvPr>
            <p:ph sz="half" idx="1"/>
          </p:nvPr>
        </p:nvPicPr>
        <p:blipFill>
          <a:blip r:embed="rId2"/>
          <a:srcRect/>
          <a:stretch>
            <a:fillRect/>
          </a:stretch>
        </p:blipFill>
        <p:spPr bwMode="auto">
          <a:xfrm>
            <a:off x="2222500" y="825500"/>
            <a:ext cx="8152943" cy="567400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smtClean="0">
                <a:latin typeface="Times New Roman" pitchFamily="18" charset="0"/>
                <a:cs typeface="Times New Roman" pitchFamily="18" charset="0"/>
              </a:rPr>
              <a:t>Дүгнэлт </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482600" y="1130300"/>
            <a:ext cx="11455400" cy="5308600"/>
          </a:xfrm>
        </p:spPr>
        <p:txBody>
          <a:bodyPr>
            <a:normAutofit/>
          </a:bodyPr>
          <a:lstStyle/>
          <a:p>
            <a:pPr>
              <a:buFontTx/>
              <a:buChar char="-"/>
            </a:pPr>
            <a:r>
              <a:rPr lang="mn-MN" dirty="0" smtClean="0">
                <a:latin typeface="Times New Roman" pitchFamily="18" charset="0"/>
                <a:cs typeface="Times New Roman" pitchFamily="18" charset="0"/>
              </a:rPr>
              <a:t>2024 онд  Ажилчдын хувцасны өрөө, Саун, спаны өрөө, оффисын өрөөг бүрэн засварлаж шинэчлэн тохижуулсан. </a:t>
            </a:r>
          </a:p>
          <a:p>
            <a:pPr>
              <a:buFontTx/>
              <a:buChar char="-"/>
            </a:pPr>
            <a:r>
              <a:rPr lang="mn-MN" dirty="0" smtClean="0">
                <a:latin typeface="Times New Roman" pitchFamily="18" charset="0"/>
                <a:cs typeface="Times New Roman" pitchFamily="18" charset="0"/>
              </a:rPr>
              <a:t>Буудлын өглөө цайны өрөөг ашиглалтад оруулсан.</a:t>
            </a:r>
          </a:p>
          <a:p>
            <a:pPr>
              <a:buFontTx/>
              <a:buChar char="-"/>
            </a:pPr>
            <a:r>
              <a:rPr lang="mn-MN" dirty="0" smtClean="0">
                <a:latin typeface="Times New Roman" pitchFamily="18" charset="0"/>
                <a:cs typeface="Times New Roman" pitchFamily="18" charset="0"/>
              </a:rPr>
              <a:t>Цагаан хэрэглэл угаалгын хэсэгт бүрэн автомат угаалгын машин, индүү, хатаагч машинуудыг худалдан авсан. </a:t>
            </a:r>
          </a:p>
          <a:p>
            <a:pPr>
              <a:buFontTx/>
              <a:buChar char="-"/>
            </a:pPr>
            <a:r>
              <a:rPr lang="mn-MN" dirty="0" smtClean="0">
                <a:latin typeface="Times New Roman" pitchFamily="18" charset="0"/>
                <a:cs typeface="Times New Roman" pitchFamily="18" charset="0"/>
              </a:rPr>
              <a:t>Блокийн өрөөнүүдэд урсгал засварийн ажлууд хийгдсэн. </a:t>
            </a:r>
          </a:p>
          <a:p>
            <a:pPr>
              <a:buFontTx/>
              <a:buChar char="-"/>
            </a:pPr>
            <a:r>
              <a:rPr lang="mn-MN" dirty="0" smtClean="0">
                <a:latin typeface="Times New Roman" pitchFamily="18" charset="0"/>
                <a:cs typeface="Times New Roman" pitchFamily="18" charset="0"/>
              </a:rPr>
              <a:t>Гадна авто зогсоолийг шинэчилж бродюр болон тэмдэг тэмдэглэгээг  хийлгэсэн.</a:t>
            </a:r>
          </a:p>
          <a:p>
            <a:pPr>
              <a:buFontTx/>
              <a:buChar char="-"/>
            </a:pPr>
            <a:r>
              <a:rPr lang="mn-MN" dirty="0" smtClean="0">
                <a:latin typeface="Times New Roman" pitchFamily="18" charset="0"/>
                <a:cs typeface="Times New Roman" pitchFamily="18" charset="0"/>
              </a:rPr>
              <a:t>Дархан хотын хэмжээнд ижил төрлийн үйл ажиллагаа явуулдаг олон улсын сүлжээ байгууллагын тоо эрс нэмэгдэж байгаа тул  маркетингдаа түлхүү анхаарч борлуулалтыг өсгөх шаардлагатай байгаа. </a:t>
            </a:r>
          </a:p>
          <a:p>
            <a:pPr>
              <a:buFontTx/>
              <a:buChar char="-"/>
            </a:pPr>
            <a:endParaRPr lang="mn-MN"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9EEFC81-AC2E-4D3F-B0D2-4BE3A1D15F8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4">
            <a:extLst>
              <a:ext uri="{FF2B5EF4-FFF2-40B4-BE49-F238E27FC236}">
                <a16:creationId xmlns:a16="http://schemas.microsoft.com/office/drawing/2014/main" id="{14E9E054-F42B-46E2-943F-1FAB973DD6E8}"/>
              </a:ext>
            </a:extLst>
          </p:cNvPr>
          <p:cNvSpPr>
            <a:spLocks noGrp="1"/>
          </p:cNvSpPr>
          <p:nvPr>
            <p:ph type="title"/>
          </p:nvPr>
        </p:nvSpPr>
        <p:spPr>
          <a:xfrm>
            <a:off x="6964383" y="3125507"/>
            <a:ext cx="3763970" cy="629504"/>
          </a:xfrm>
        </p:spPr>
        <p:txBody>
          <a:bodyPr>
            <a:noAutofit/>
          </a:bodyPr>
          <a:lstStyle/>
          <a:p>
            <a:r>
              <a:rPr lang="mn-MN" sz="2200" b="1" dirty="0" smtClean="0">
                <a:solidFill>
                  <a:srgbClr val="EEB942"/>
                </a:solidFill>
                <a:latin typeface="Roboto Condensed" panose="02000000000000000000" pitchFamily="2" charset="0"/>
                <a:ea typeface="Roboto Condensed" panose="02000000000000000000" pitchFamily="2" charset="0"/>
              </a:rPr>
              <a:t>     ХОЛБОО </a:t>
            </a:r>
            <a:r>
              <a:rPr lang="mn-MN" sz="2200" b="1" dirty="0">
                <a:solidFill>
                  <a:srgbClr val="EEB942"/>
                </a:solidFill>
                <a:latin typeface="Roboto Condensed" panose="02000000000000000000" pitchFamily="2" charset="0"/>
                <a:ea typeface="Roboto Condensed" panose="02000000000000000000" pitchFamily="2" charset="0"/>
              </a:rPr>
              <a:t>БАРИХ</a:t>
            </a:r>
            <a:endParaRPr lang="en-US" sz="2200" b="1" dirty="0">
              <a:solidFill>
                <a:srgbClr val="EEB942"/>
              </a:solidFill>
              <a:latin typeface="Roboto Condensed" panose="02000000000000000000" pitchFamily="2" charset="0"/>
              <a:ea typeface="Roboto Condensed" panose="02000000000000000000" pitchFamily="2" charset="0"/>
            </a:endParaRPr>
          </a:p>
        </p:txBody>
      </p:sp>
      <p:sp>
        <p:nvSpPr>
          <p:cNvPr id="11" name="Text Placeholder 25">
            <a:extLst>
              <a:ext uri="{FF2B5EF4-FFF2-40B4-BE49-F238E27FC236}">
                <a16:creationId xmlns:a16="http://schemas.microsoft.com/office/drawing/2014/main" id="{3FF1B17A-A79E-4538-AB21-6C3AF5A5BDDE}"/>
              </a:ext>
            </a:extLst>
          </p:cNvPr>
          <p:cNvSpPr>
            <a:spLocks noGrp="1"/>
          </p:cNvSpPr>
          <p:nvPr>
            <p:ph sz="half" idx="1"/>
          </p:nvPr>
        </p:nvSpPr>
        <p:spPr>
          <a:xfrm>
            <a:off x="7369174" y="3869210"/>
            <a:ext cx="2698189" cy="1207401"/>
          </a:xfrm>
        </p:spPr>
        <p:txBody>
          <a:bodyPr lIns="0" bIns="0">
            <a:noAutofit/>
          </a:bodyPr>
          <a:lstStyle/>
          <a:p>
            <a:pPr marL="0" indent="0">
              <a:lnSpc>
                <a:spcPct val="100000"/>
              </a:lnSpc>
              <a:spcBef>
                <a:spcPts val="500"/>
              </a:spcBef>
              <a:buNone/>
            </a:pPr>
            <a:r>
              <a:rPr lang="ru-RU" sz="1800" dirty="0">
                <a:latin typeface="Arial" pitchFamily="34" charset="0"/>
                <a:ea typeface="Roboto" panose="02000000000000000000" pitchFamily="2" charset="0"/>
                <a:cs typeface="Arial" pitchFamily="34" charset="0"/>
              </a:rPr>
              <a:t>70372020; </a:t>
            </a:r>
            <a:r>
              <a:rPr lang="ru-RU" sz="1800" dirty="0" smtClean="0">
                <a:latin typeface="Arial" pitchFamily="34" charset="0"/>
                <a:ea typeface="Roboto" panose="02000000000000000000" pitchFamily="2" charset="0"/>
                <a:cs typeface="Arial" pitchFamily="34" charset="0"/>
              </a:rPr>
              <a:t>8023</a:t>
            </a:r>
            <a:r>
              <a:rPr lang="mn-MN" sz="1800" dirty="0" smtClean="0">
                <a:latin typeface="Arial" pitchFamily="34" charset="0"/>
                <a:ea typeface="Roboto" panose="02000000000000000000" pitchFamily="2" charset="0"/>
                <a:cs typeface="Arial" pitchFamily="34" charset="0"/>
              </a:rPr>
              <a:t>2020</a:t>
            </a:r>
            <a:endParaRPr lang="en-US" sz="1800" dirty="0">
              <a:latin typeface="Arial" pitchFamily="34" charset="0"/>
              <a:ea typeface="Roboto" panose="02000000000000000000" pitchFamily="2" charset="0"/>
              <a:cs typeface="Arial" pitchFamily="34" charset="0"/>
            </a:endParaRPr>
          </a:p>
          <a:p>
            <a:pPr marL="0" indent="0">
              <a:lnSpc>
                <a:spcPct val="100000"/>
              </a:lnSpc>
              <a:spcBef>
                <a:spcPts val="500"/>
              </a:spcBef>
              <a:buNone/>
            </a:pPr>
            <a:r>
              <a:rPr lang="en-US" sz="1800" dirty="0">
                <a:latin typeface="Arial" pitchFamily="34" charset="0"/>
                <a:ea typeface="Roboto" panose="02000000000000000000" pitchFamily="2" charset="0"/>
                <a:cs typeface="Arial" pitchFamily="34" charset="0"/>
              </a:rPr>
              <a:t>darkhan.zb@gmail.com</a:t>
            </a:r>
          </a:p>
          <a:p>
            <a:pPr marL="0" indent="0">
              <a:lnSpc>
                <a:spcPct val="100000"/>
              </a:lnSpc>
              <a:spcBef>
                <a:spcPts val="500"/>
              </a:spcBef>
              <a:buNone/>
            </a:pPr>
            <a:r>
              <a:rPr lang="en-US" sz="1800" dirty="0">
                <a:latin typeface="Arial" pitchFamily="34" charset="0"/>
                <a:ea typeface="Roboto" panose="02000000000000000000" pitchFamily="2" charset="0"/>
                <a:cs typeface="Arial" pitchFamily="34" charset="0"/>
              </a:rPr>
              <a:t>www.darkhanhotel.mn</a:t>
            </a:r>
          </a:p>
        </p:txBody>
      </p:sp>
      <p:sp>
        <p:nvSpPr>
          <p:cNvPr id="3" name="Slide Number Placeholder 2">
            <a:extLst>
              <a:ext uri="{FF2B5EF4-FFF2-40B4-BE49-F238E27FC236}">
                <a16:creationId xmlns:a16="http://schemas.microsoft.com/office/drawing/2014/main" id="{0DA04BF9-73AC-47D2-BA93-892E7AA398D0}"/>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14</a:t>
            </a:fld>
            <a:endParaRPr lang="en-US" dirty="0"/>
          </a:p>
        </p:txBody>
      </p:sp>
      <p:sp>
        <p:nvSpPr>
          <p:cNvPr id="4" name="Text Placeholder 25">
            <a:extLst>
              <a:ext uri="{FF2B5EF4-FFF2-40B4-BE49-F238E27FC236}">
                <a16:creationId xmlns:a16="http://schemas.microsoft.com/office/drawing/2014/main" id="{461F8167-266C-9BBD-FB08-7931A8DAD422}"/>
              </a:ext>
            </a:extLst>
          </p:cNvPr>
          <p:cNvSpPr txBox="1">
            <a:spLocks/>
          </p:cNvSpPr>
          <p:nvPr/>
        </p:nvSpPr>
        <p:spPr>
          <a:xfrm>
            <a:off x="7315201" y="4987664"/>
            <a:ext cx="4038600" cy="935644"/>
          </a:xfrm>
          <a:prstGeom prst="rect">
            <a:avLst/>
          </a:prstGeom>
        </p:spPr>
        <p:txBody>
          <a:bodyPr vert="horz" lIns="0" tIns="4572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00"/>
              </a:spcBef>
              <a:buNone/>
            </a:pPr>
            <a:r>
              <a:rPr lang="mn-MN" sz="1800" dirty="0">
                <a:latin typeface="Arial" pitchFamily="34" charset="0"/>
                <a:ea typeface="Roboto" panose="02000000000000000000" pitchFamily="2" charset="0"/>
                <a:cs typeface="Arial" pitchFamily="34" charset="0"/>
              </a:rPr>
              <a:t>Монгол улс, Дархан-Уул аймаг, Дархан сум, </a:t>
            </a:r>
            <a:r>
              <a:rPr lang="mn-MN" sz="1800" dirty="0" smtClean="0">
                <a:latin typeface="Arial" pitchFamily="34" charset="0"/>
                <a:ea typeface="Roboto" panose="02000000000000000000" pitchFamily="2" charset="0"/>
                <a:cs typeface="Arial" pitchFamily="34" charset="0"/>
              </a:rPr>
              <a:t> 11-р </a:t>
            </a:r>
            <a:r>
              <a:rPr lang="mn-MN" sz="1800" dirty="0">
                <a:latin typeface="Arial" pitchFamily="34" charset="0"/>
                <a:ea typeface="Roboto" panose="02000000000000000000" pitchFamily="2" charset="0"/>
                <a:cs typeface="Arial" pitchFamily="34" charset="0"/>
              </a:rPr>
              <a:t>баг, Өөрийн байр </a:t>
            </a:r>
            <a:endParaRPr lang="en-US" sz="1800" dirty="0">
              <a:latin typeface="Arial" pitchFamily="34" charset="0"/>
              <a:ea typeface="Roboto" panose="02000000000000000000" pitchFamily="2" charset="0"/>
              <a:cs typeface="Arial" pitchFamily="34" charset="0"/>
            </a:endParaRPr>
          </a:p>
        </p:txBody>
      </p:sp>
      <p:pic>
        <p:nvPicPr>
          <p:cNvPr id="15" name="Picture 14">
            <a:extLst>
              <a:ext uri="{FF2B5EF4-FFF2-40B4-BE49-F238E27FC236}">
                <a16:creationId xmlns:a16="http://schemas.microsoft.com/office/drawing/2014/main" id="{BD2D0BD8-AE7D-D98F-AE33-35AA63B6B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407" y="3967756"/>
            <a:ext cx="205740" cy="205740"/>
          </a:xfrm>
          <a:prstGeom prst="rect">
            <a:avLst/>
          </a:prstGeom>
        </p:spPr>
      </p:pic>
      <p:pic>
        <p:nvPicPr>
          <p:cNvPr id="21" name="Picture 20">
            <a:extLst>
              <a:ext uri="{FF2B5EF4-FFF2-40B4-BE49-F238E27FC236}">
                <a16:creationId xmlns:a16="http://schemas.microsoft.com/office/drawing/2014/main" id="{04639496-E67F-B2F2-98C8-66AA9D483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4918" y="4310534"/>
            <a:ext cx="198120" cy="204216"/>
          </a:xfrm>
          <a:prstGeom prst="rect">
            <a:avLst/>
          </a:prstGeom>
        </p:spPr>
      </p:pic>
      <p:pic>
        <p:nvPicPr>
          <p:cNvPr id="24" name="Picture 23">
            <a:extLst>
              <a:ext uri="{FF2B5EF4-FFF2-40B4-BE49-F238E27FC236}">
                <a16:creationId xmlns:a16="http://schemas.microsoft.com/office/drawing/2014/main" id="{E4BAD3D0-2DE7-3198-DB1A-6630896024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4918" y="4640387"/>
            <a:ext cx="188976" cy="187452"/>
          </a:xfrm>
          <a:prstGeom prst="rect">
            <a:avLst/>
          </a:prstGeom>
        </p:spPr>
      </p:pic>
      <p:pic>
        <p:nvPicPr>
          <p:cNvPr id="26" name="Picture 25">
            <a:extLst>
              <a:ext uri="{FF2B5EF4-FFF2-40B4-BE49-F238E27FC236}">
                <a16:creationId xmlns:a16="http://schemas.microsoft.com/office/drawing/2014/main" id="{18AB68C7-748E-7B5C-69FE-08ED26708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682" y="5070273"/>
            <a:ext cx="155448" cy="217932"/>
          </a:xfrm>
          <a:prstGeom prst="rect">
            <a:avLst/>
          </a:prstGeom>
        </p:spPr>
      </p:pic>
      <p:pic>
        <p:nvPicPr>
          <p:cNvPr id="28" name="Picture 27">
            <a:extLst>
              <a:ext uri="{FF2B5EF4-FFF2-40B4-BE49-F238E27FC236}">
                <a16:creationId xmlns:a16="http://schemas.microsoft.com/office/drawing/2014/main" id="{990D151A-9D0E-1727-5926-C09194AD59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9086" y="3797300"/>
            <a:ext cx="1076165" cy="1076165"/>
          </a:xfrm>
          <a:prstGeom prst="rect">
            <a:avLst/>
          </a:prstGeom>
        </p:spPr>
      </p:pic>
      <p:pic>
        <p:nvPicPr>
          <p:cNvPr id="1026" name="Picture 2"/>
          <p:cNvPicPr>
            <a:picLocks noChangeAspect="1" noChangeArrowheads="1"/>
          </p:cNvPicPr>
          <p:nvPr/>
        </p:nvPicPr>
        <p:blipFill>
          <a:blip r:embed="rId7"/>
          <a:srcRect/>
          <a:stretch>
            <a:fillRect/>
          </a:stretch>
        </p:blipFill>
        <p:spPr bwMode="auto">
          <a:xfrm>
            <a:off x="0" y="0"/>
            <a:ext cx="6962775" cy="6426200"/>
          </a:xfrm>
          <a:prstGeom prst="rect">
            <a:avLst/>
          </a:prstGeom>
          <a:noFill/>
          <a:ln w="9525">
            <a:noFill/>
            <a:miter lim="800000"/>
            <a:headEnd/>
            <a:tailEnd/>
          </a:ln>
          <a:effectLst/>
        </p:spPr>
      </p:pic>
    </p:spTree>
    <p:extLst>
      <p:ext uri="{BB962C8B-B14F-4D97-AF65-F5344CB8AC3E}">
        <p14:creationId xmlns:p14="http://schemas.microsoft.com/office/powerpoint/2010/main" val="250241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4251C5-4C81-4FA6-9C04-335CBB070BD9}"/>
              </a:ext>
            </a:extLst>
          </p:cNvPr>
          <p:cNvSpPr/>
          <p:nvPr/>
        </p:nvSpPr>
        <p:spPr>
          <a:xfrm>
            <a:off x="0" y="0"/>
            <a:ext cx="12192000" cy="6358637"/>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5343D1-37A4-4EF0-8042-9C99DE17CD3B}"/>
              </a:ext>
            </a:extLst>
          </p:cNvPr>
          <p:cNvSpPr/>
          <p:nvPr/>
        </p:nvSpPr>
        <p:spPr>
          <a:xfrm>
            <a:off x="0" y="6424616"/>
            <a:ext cx="12192000" cy="433384"/>
          </a:xfrm>
          <a:prstGeom prst="rect">
            <a:avLst/>
          </a:prstGeom>
          <a:solidFill>
            <a:srgbClr val="E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4">
            <a:extLst>
              <a:ext uri="{FF2B5EF4-FFF2-40B4-BE49-F238E27FC236}">
                <a16:creationId xmlns:a16="http://schemas.microsoft.com/office/drawing/2014/main" id="{E6E85826-C302-4A15-A010-18FB72001808}"/>
              </a:ext>
            </a:extLst>
          </p:cNvPr>
          <p:cNvSpPr>
            <a:spLocks noGrp="1"/>
          </p:cNvSpPr>
          <p:nvPr>
            <p:ph type="title"/>
          </p:nvPr>
        </p:nvSpPr>
        <p:spPr>
          <a:xfrm>
            <a:off x="3998617" y="2764541"/>
            <a:ext cx="5720058" cy="629504"/>
          </a:xfrm>
        </p:spPr>
        <p:txBody>
          <a:bodyPr>
            <a:noAutofit/>
          </a:bodyPr>
          <a:lstStyle/>
          <a:p>
            <a:r>
              <a:rPr lang="mn-MN" dirty="0">
                <a:solidFill>
                  <a:schemeClr val="bg1"/>
                </a:solidFill>
                <a:latin typeface="Roboto Condensed" panose="02000000000000000000" pitchFamily="2" charset="0"/>
                <a:ea typeface="Roboto Condensed" panose="02000000000000000000" pitchFamily="2" charset="0"/>
              </a:rPr>
              <a:t>АНХААРАЛ</a:t>
            </a:r>
            <a:br>
              <a:rPr lang="mn-MN" dirty="0">
                <a:solidFill>
                  <a:schemeClr val="bg1"/>
                </a:solidFill>
                <a:latin typeface="Roboto Condensed" panose="02000000000000000000" pitchFamily="2" charset="0"/>
                <a:ea typeface="Roboto Condensed" panose="02000000000000000000" pitchFamily="2" charset="0"/>
              </a:rPr>
            </a:br>
            <a:r>
              <a:rPr lang="mn-MN" dirty="0">
                <a:solidFill>
                  <a:schemeClr val="bg1"/>
                </a:solidFill>
                <a:latin typeface="Roboto Condensed" panose="02000000000000000000" pitchFamily="2" charset="0"/>
                <a:ea typeface="Roboto Condensed" panose="02000000000000000000" pitchFamily="2" charset="0"/>
              </a:rPr>
              <a:t>ХАНДУУЛСАНД</a:t>
            </a:r>
            <a:br>
              <a:rPr lang="mn-MN" dirty="0">
                <a:solidFill>
                  <a:schemeClr val="bg1"/>
                </a:solidFill>
                <a:latin typeface="Roboto Condensed" panose="02000000000000000000" pitchFamily="2" charset="0"/>
                <a:ea typeface="Roboto Condensed" panose="02000000000000000000" pitchFamily="2" charset="0"/>
              </a:rPr>
            </a:br>
            <a:r>
              <a:rPr lang="mn-MN" dirty="0">
                <a:solidFill>
                  <a:schemeClr val="bg1"/>
                </a:solidFill>
                <a:latin typeface="Roboto Condensed" panose="02000000000000000000" pitchFamily="2" charset="0"/>
                <a:ea typeface="Roboto Condensed" panose="02000000000000000000" pitchFamily="2" charset="0"/>
              </a:rPr>
              <a:t>БАЯРЛАЛАА</a:t>
            </a:r>
            <a:endParaRPr lang="en-US" dirty="0">
              <a:solidFill>
                <a:schemeClr val="bg1"/>
              </a:solidFill>
              <a:latin typeface="Roboto Condensed" panose="02000000000000000000" pitchFamily="2" charset="0"/>
              <a:ea typeface="Roboto Condensed" panose="02000000000000000000" pitchFamily="2" charset="0"/>
            </a:endParaRPr>
          </a:p>
        </p:txBody>
      </p:sp>
      <p:pic>
        <p:nvPicPr>
          <p:cNvPr id="3" name="Picture 2">
            <a:extLst>
              <a:ext uri="{FF2B5EF4-FFF2-40B4-BE49-F238E27FC236}">
                <a16:creationId xmlns:a16="http://schemas.microsoft.com/office/drawing/2014/main" id="{9146B2A3-F9B2-7186-D0F4-092735A12311}"/>
              </a:ext>
            </a:extLst>
          </p:cNvPr>
          <p:cNvPicPr>
            <a:picLocks noChangeAspect="1"/>
          </p:cNvPicPr>
          <p:nvPr/>
        </p:nvPicPr>
        <p:blipFill>
          <a:blip r:embed="rId2" cstate="print">
            <a:extLst>
              <a:ext uri="{28A0092B-C50C-407E-A947-70E740481C1C}">
                <a14:useLocalDpi xmlns:a14="http://schemas.microsoft.com/office/drawing/2010/main" val="0"/>
              </a:ext>
            </a:extLst>
          </a:blip>
          <a:srcRect l="18748"/>
          <a:stretch/>
        </p:blipFill>
        <p:spPr>
          <a:xfrm>
            <a:off x="0" y="2032000"/>
            <a:ext cx="12192000" cy="4326637"/>
          </a:xfrm>
          <a:prstGeom prst="rect">
            <a:avLst/>
          </a:prstGeom>
        </p:spPr>
      </p:pic>
      <p:pic>
        <p:nvPicPr>
          <p:cNvPr id="6" name="Picture 5">
            <a:extLst>
              <a:ext uri="{FF2B5EF4-FFF2-40B4-BE49-F238E27FC236}">
                <a16:creationId xmlns:a16="http://schemas.microsoft.com/office/drawing/2014/main" id="{71DFD9FD-5966-2C80-826F-84FBB101E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723" y="1592081"/>
            <a:ext cx="2153777" cy="1836919"/>
          </a:xfrm>
          <a:prstGeom prst="rect">
            <a:avLst/>
          </a:prstGeom>
        </p:spPr>
      </p:pic>
    </p:spTree>
    <p:extLst>
      <p:ext uri="{BB962C8B-B14F-4D97-AF65-F5344CB8AC3E}">
        <p14:creationId xmlns:p14="http://schemas.microsoft.com/office/powerpoint/2010/main" val="174418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800100"/>
          </a:xfrm>
          <a:ln>
            <a:solidFill>
              <a:schemeClr val="accent4"/>
            </a:solidFill>
          </a:ln>
        </p:spPr>
        <p:txBody>
          <a:bodyPr>
            <a:normAutofit/>
          </a:bodyPr>
          <a:lstStyle/>
          <a:p>
            <a:r>
              <a:rPr lang="mn-MN" dirty="0" smtClean="0">
                <a:latin typeface="Arial" pitchFamily="34" charset="0"/>
                <a:cs typeface="Arial" pitchFamily="34" charset="0"/>
              </a:rPr>
              <a:t>Тайлангийн агуулга </a:t>
            </a:r>
            <a:endParaRPr lang="en-US" dirty="0">
              <a:latin typeface="Arial" pitchFamily="34" charset="0"/>
              <a:cs typeface="Arial" pitchFamily="34" charset="0"/>
            </a:endParaRPr>
          </a:p>
        </p:txBody>
      </p:sp>
      <p:sp>
        <p:nvSpPr>
          <p:cNvPr id="3" name="Content Placeholder 2"/>
          <p:cNvSpPr>
            <a:spLocks noGrp="1"/>
          </p:cNvSpPr>
          <p:nvPr>
            <p:ph idx="1"/>
          </p:nvPr>
        </p:nvSpPr>
        <p:spPr>
          <a:xfrm>
            <a:off x="838200" y="1473200"/>
            <a:ext cx="4432300" cy="4703763"/>
          </a:xfrm>
        </p:spPr>
        <p:txBody>
          <a:bodyPr>
            <a:noAutofit/>
          </a:bodyPr>
          <a:lstStyle/>
          <a:p>
            <a:pPr algn="just">
              <a:buNone/>
            </a:pPr>
            <a:r>
              <a:rPr lang="mn-MN" sz="2400" b="1" dirty="0" smtClean="0">
                <a:latin typeface="Arial" pitchFamily="34" charset="0"/>
                <a:cs typeface="Arial" pitchFamily="34" charset="0"/>
              </a:rPr>
              <a:t> </a:t>
            </a:r>
            <a:r>
              <a:rPr lang="mn-MN" sz="2400" b="1" dirty="0" smtClean="0">
                <a:latin typeface="Times New Roman" pitchFamily="18" charset="0"/>
                <a:cs typeface="Times New Roman" pitchFamily="18" charset="0"/>
              </a:rPr>
              <a:t>Бизнесийн үйл ажиллагаа </a:t>
            </a:r>
          </a:p>
          <a:p>
            <a:pPr algn="just">
              <a:buFont typeface="Wingdings" pitchFamily="2" charset="2"/>
              <a:buChar char="Ø"/>
            </a:pPr>
            <a:r>
              <a:rPr lang="mn-MN" sz="2400" dirty="0" smtClean="0">
                <a:latin typeface="Times New Roman" pitchFamily="18" charset="0"/>
                <a:cs typeface="Times New Roman" pitchFamily="18" charset="0"/>
              </a:rPr>
              <a:t>Компанийн тухай товчхон </a:t>
            </a:r>
          </a:p>
          <a:p>
            <a:pPr algn="just">
              <a:buFont typeface="Wingdings" pitchFamily="2" charset="2"/>
              <a:buChar char="Ø"/>
            </a:pPr>
            <a:r>
              <a:rPr lang="mn-MN" sz="2400" dirty="0" smtClean="0">
                <a:latin typeface="Times New Roman" pitchFamily="18" charset="0"/>
                <a:cs typeface="Times New Roman" pitchFamily="18" charset="0"/>
              </a:rPr>
              <a:t>Эрхэм зорилго </a:t>
            </a:r>
          </a:p>
          <a:p>
            <a:pPr algn="just">
              <a:buFont typeface="Wingdings" pitchFamily="2" charset="2"/>
              <a:buChar char="Ø"/>
            </a:pPr>
            <a:r>
              <a:rPr lang="mn-MN" sz="2400" dirty="0" smtClean="0">
                <a:latin typeface="Times New Roman" pitchFamily="18" charset="0"/>
                <a:cs typeface="Times New Roman" pitchFamily="18" charset="0"/>
              </a:rPr>
              <a:t>Алсын хараа</a:t>
            </a:r>
          </a:p>
          <a:p>
            <a:pPr algn="just">
              <a:buFont typeface="Wingdings" pitchFamily="2" charset="2"/>
              <a:buChar char="Ø"/>
            </a:pPr>
            <a:r>
              <a:rPr lang="mn-MN" sz="2400" dirty="0" smtClean="0">
                <a:latin typeface="Times New Roman" pitchFamily="18" charset="0"/>
                <a:cs typeface="Times New Roman" pitchFamily="18" charset="0"/>
              </a:rPr>
              <a:t>Онцлох үйл явдлын хураангуй</a:t>
            </a:r>
          </a:p>
          <a:p>
            <a:pPr algn="just">
              <a:buFont typeface="Wingdings" pitchFamily="2" charset="2"/>
              <a:buChar char="Ø"/>
            </a:pPr>
            <a:r>
              <a:rPr lang="mn-MN" sz="2400" dirty="0" smtClean="0">
                <a:latin typeface="Times New Roman" pitchFamily="18" charset="0"/>
                <a:cs typeface="Times New Roman" pitchFamily="18" charset="0"/>
              </a:rPr>
              <a:t>Компанийн засаглал, ажилчдын бүтэц Зохион байгуулалт </a:t>
            </a:r>
          </a:p>
          <a:p>
            <a:pPr algn="just">
              <a:buFont typeface="Wingdings" pitchFamily="2" charset="2"/>
              <a:buChar char="Ø"/>
            </a:pPr>
            <a:r>
              <a:rPr lang="mn-MN" sz="2400" dirty="0" smtClean="0">
                <a:latin typeface="Times New Roman" pitchFamily="18" charset="0"/>
                <a:cs typeface="Times New Roman" pitchFamily="18" charset="0"/>
              </a:rPr>
              <a:t>Компанийн орлогын харьцуулалт </a:t>
            </a:r>
          </a:p>
          <a:p>
            <a:pPr algn="just">
              <a:buFont typeface="Wingdings" pitchFamily="2" charset="2"/>
              <a:buChar char="Ø"/>
            </a:pPr>
            <a:r>
              <a:rPr lang="mn-MN" sz="2400" dirty="0" smtClean="0">
                <a:latin typeface="Times New Roman" pitchFamily="18" charset="0"/>
                <a:cs typeface="Times New Roman" pitchFamily="18" charset="0"/>
              </a:rPr>
              <a:t>Дүгнэлт </a:t>
            </a:r>
          </a:p>
          <a:p>
            <a:pPr algn="just">
              <a:buNone/>
            </a:pPr>
            <a:endParaRPr lang="mn-MN" sz="1800" dirty="0" smtClean="0">
              <a:latin typeface="Arial" pitchFamily="34" charset="0"/>
              <a:cs typeface="Arial" pitchFamily="34" charset="0"/>
            </a:endParaRPr>
          </a:p>
          <a:p>
            <a:pPr algn="just">
              <a:buNone/>
            </a:pPr>
            <a:endParaRPr lang="mn-MN" sz="1800" dirty="0" smtClean="0">
              <a:latin typeface="Arial" pitchFamily="34" charset="0"/>
              <a:cs typeface="Arial" pitchFamily="34" charset="0"/>
            </a:endParaRPr>
          </a:p>
          <a:p>
            <a:pPr>
              <a:buNone/>
            </a:pPr>
            <a:endParaRPr lang="mn-MN" sz="1800" dirty="0" smtClean="0">
              <a:latin typeface="Arial" pitchFamily="34" charset="0"/>
              <a:cs typeface="Arial" pitchFamily="34" charset="0"/>
            </a:endParaRPr>
          </a:p>
          <a:p>
            <a:endParaRPr lang="en-US" sz="1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9EEFC81-AC2E-4D3F-B0D2-4BE3A1D15F8F}" type="slidenum">
              <a:rPr lang="en-US" smtClean="0"/>
              <a:pPr/>
              <a:t>2</a:t>
            </a:fld>
            <a:endParaRPr lang="en-US"/>
          </a:p>
        </p:txBody>
      </p:sp>
      <p:pic>
        <p:nvPicPr>
          <p:cNvPr id="5" name="Picture 4">
            <a:extLst>
              <a:ext uri="{FF2B5EF4-FFF2-40B4-BE49-F238E27FC236}">
                <a16:creationId xmlns:a16="http://schemas.microsoft.com/office/drawing/2014/main" id="{B85B11B9-E288-4757-BD6B-94090E17EE54}"/>
              </a:ext>
            </a:extLst>
          </p:cNvPr>
          <p:cNvPicPr>
            <a:picLocks noChangeAspect="1"/>
          </p:cNvPicPr>
          <p:nvPr/>
        </p:nvPicPr>
        <p:blipFill>
          <a:blip r:embed="rId2">
            <a:extLst>
              <a:ext uri="{28A0092B-C50C-407E-A947-70E740481C1C}">
                <a14:useLocalDpi xmlns:a14="http://schemas.microsoft.com/office/drawing/2010/main" val="0"/>
              </a:ext>
            </a:extLst>
          </a:blip>
          <a:srcRect t="1721" b="1721"/>
          <a:stretch/>
        </p:blipFill>
        <p:spPr>
          <a:xfrm>
            <a:off x="5530875" y="1464750"/>
            <a:ext cx="6661125" cy="4440750"/>
          </a:xfrm>
          <a:prstGeom prst="round2DiagRect">
            <a:avLst>
              <a:gd name="adj1" fmla="val 16667"/>
              <a:gd name="adj2" fmla="val 0"/>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4B459CA-D41A-44E5-9C87-BC2376E399A2}"/>
              </a:ext>
            </a:extLst>
          </p:cNvPr>
          <p:cNvSpPr>
            <a:spLocks noGrp="1"/>
          </p:cNvSpPr>
          <p:nvPr>
            <p:ph type="title"/>
          </p:nvPr>
        </p:nvSpPr>
        <p:spPr>
          <a:xfrm>
            <a:off x="790574" y="0"/>
            <a:ext cx="11394965" cy="1086704"/>
          </a:xfrm>
        </p:spPr>
        <p:txBody>
          <a:bodyPr>
            <a:noAutofit/>
          </a:bodyPr>
          <a:lstStyle/>
          <a:p>
            <a:r>
              <a:rPr lang="mn-MN" sz="4400" b="1" dirty="0" smtClean="0">
                <a:solidFill>
                  <a:srgbClr val="EEB942"/>
                </a:solidFill>
                <a:latin typeface="Montserrat" panose="00000500000000000000" pitchFamily="2" charset="0"/>
                <a:ea typeface="Roboto Condensed" panose="02000000000000000000" pitchFamily="2" charset="0"/>
              </a:rPr>
              <a:t>ТАНИЛЦУУЛГА</a:t>
            </a:r>
            <a:endParaRPr lang="en-US" sz="4400" b="1" dirty="0">
              <a:solidFill>
                <a:srgbClr val="EEB942"/>
              </a:solidFill>
              <a:latin typeface="Montserrat" panose="00000500000000000000" pitchFamily="2" charset="0"/>
              <a:ea typeface="Roboto Condensed" panose="02000000000000000000" pitchFamily="2" charset="0"/>
            </a:endParaRPr>
          </a:p>
        </p:txBody>
      </p:sp>
      <p:sp>
        <p:nvSpPr>
          <p:cNvPr id="26" name="Text Placeholder 25">
            <a:extLst>
              <a:ext uri="{FF2B5EF4-FFF2-40B4-BE49-F238E27FC236}">
                <a16:creationId xmlns:a16="http://schemas.microsoft.com/office/drawing/2014/main" id="{F88610A4-C4C0-4D42-A429-E1AAACD5C9FD}"/>
              </a:ext>
            </a:extLst>
          </p:cNvPr>
          <p:cNvSpPr>
            <a:spLocks noGrp="1"/>
          </p:cNvSpPr>
          <p:nvPr>
            <p:ph sz="half" idx="1"/>
          </p:nvPr>
        </p:nvSpPr>
        <p:spPr>
          <a:xfrm>
            <a:off x="292100" y="1219200"/>
            <a:ext cx="6070600" cy="5029200"/>
          </a:xfrm>
        </p:spPr>
        <p:txBody>
          <a:bodyPr>
            <a:noAutofit/>
          </a:bodyPr>
          <a:lstStyle/>
          <a:p>
            <a:pPr marL="0" indent="0" algn="just">
              <a:lnSpc>
                <a:spcPct val="100000"/>
              </a:lnSpc>
              <a:buNone/>
            </a:pPr>
            <a:r>
              <a:rPr lang="mn-MN" sz="1800" dirty="0" smtClean="0">
                <a:solidFill>
                  <a:srgbClr val="333333"/>
                </a:solidFill>
                <a:latin typeface="Arial" pitchFamily="34" charset="0"/>
                <a:cs typeface="Arial" pitchFamily="34" charset="0"/>
              </a:rPr>
              <a:t>	</a:t>
            </a:r>
            <a:r>
              <a:rPr lang="mn-MN" sz="1800" dirty="0" smtClean="0">
                <a:latin typeface="Arial" pitchFamily="34" charset="0"/>
                <a:cs typeface="Arial" pitchFamily="34" charset="0"/>
              </a:rPr>
              <a:t>Дархан </a:t>
            </a:r>
            <a:r>
              <a:rPr lang="mn-MN" sz="1800" dirty="0">
                <a:latin typeface="Arial" pitchFamily="34" charset="0"/>
                <a:cs typeface="Arial" pitchFamily="34" charset="0"/>
              </a:rPr>
              <a:t>зочид буудал нь </a:t>
            </a:r>
            <a:r>
              <a:rPr lang="mn-MN" sz="1800" dirty="0" smtClean="0">
                <a:latin typeface="Arial" pitchFamily="34" charset="0"/>
                <a:cs typeface="Arial" pitchFamily="34" charset="0"/>
              </a:rPr>
              <a:t>1982 онд </a:t>
            </a:r>
            <a:r>
              <a:rPr lang="mn-MN" sz="1800" dirty="0">
                <a:latin typeface="Arial" pitchFamily="34" charset="0"/>
                <a:cs typeface="Arial" pitchFamily="34" charset="0"/>
              </a:rPr>
              <a:t>үүсгэн байгуулагдаж гадаад болон дотоодын зочин хүлээн авах зочид буудлын өрөө, европ болон монгол хоолоор үйлчлэх ресторан, тохилог лоунж болон хурлын өрөөг орчин үеийн болон уламжлалт загвар хэв шинжийг хослуулсан зочид буудал, ресторан, лоунж болон хурлын өрөөгөөр үйлчилж байна. </a:t>
            </a:r>
            <a:r>
              <a:rPr lang="en-US" sz="1800" dirty="0" smtClean="0">
                <a:latin typeface="Arial" pitchFamily="34" charset="0"/>
                <a:cs typeface="Arial" pitchFamily="34" charset="0"/>
              </a:rPr>
              <a:t> </a:t>
            </a:r>
            <a:r>
              <a:rPr lang="mn-MN" sz="1800" dirty="0" smtClean="0">
                <a:latin typeface="Arial" pitchFamily="34" charset="0"/>
                <a:cs typeface="Arial" pitchFamily="34" charset="0"/>
              </a:rPr>
              <a:t>Байгуулагдсан цагаасаа хойш 2023 оноос урсгал засварын шинэчлэлийн ажил хийгдэн зочид үйлчлүүлэгчийнхээ хэрэгцээ шаардлага, тав тухад нийцсэн тохижилт үйлчилгээг үзүүлж байна. Манай зочид буудал нь хоногт 105 зочин хүлээн авах 1 болон 2 ортой стандарт өрөө,  хагас люкс болон бүтэн люкс өрөөнүүдийг санал болгож байна. Дархан ресторан нь 150 хүртлэх зочин хүлээн авч хурим, найрын үйлчилгээг үзүүлж, 30 хүн хүлээн авах тохилог лоунж, 20-40 хүн хүлээн авах хурлын өрөөний хүчин чадалтайгаар    үйл ажиллагаа явуулж байна</a:t>
            </a:r>
            <a:endParaRPr lang="mn-MN" sz="1800" dirty="0">
              <a:latin typeface="Arial" pitchFamily="34" charset="0"/>
              <a:cs typeface="Arial" pitchFamily="34" charset="0"/>
            </a:endParaRPr>
          </a:p>
        </p:txBody>
      </p:sp>
      <p:sp>
        <p:nvSpPr>
          <p:cNvPr id="4" name="Slide Number Placeholder 1">
            <a:extLst>
              <a:ext uri="{FF2B5EF4-FFF2-40B4-BE49-F238E27FC236}">
                <a16:creationId xmlns:a16="http://schemas.microsoft.com/office/drawing/2014/main" id="{DFA01C76-979C-41BF-9935-EB264A584220}"/>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3</a:t>
            </a:fld>
            <a:endParaRPr lang="en-US"/>
          </a:p>
        </p:txBody>
      </p:sp>
      <p:pic>
        <p:nvPicPr>
          <p:cNvPr id="7" name="Picture 6">
            <a:extLst>
              <a:ext uri="{FF2B5EF4-FFF2-40B4-BE49-F238E27FC236}">
                <a16:creationId xmlns:a16="http://schemas.microsoft.com/office/drawing/2014/main" id="{B85B11B9-E288-4757-BD6B-94090E17EE54}"/>
              </a:ext>
            </a:extLst>
          </p:cNvPr>
          <p:cNvPicPr>
            <a:picLocks noChangeAspect="1"/>
          </p:cNvPicPr>
          <p:nvPr/>
        </p:nvPicPr>
        <p:blipFill>
          <a:blip r:embed="rId2">
            <a:extLst>
              <a:ext uri="{28A0092B-C50C-407E-A947-70E740481C1C}">
                <a14:useLocalDpi xmlns:a14="http://schemas.microsoft.com/office/drawing/2010/main" val="0"/>
              </a:ext>
            </a:extLst>
          </a:blip>
          <a:srcRect t="1721" b="1721"/>
          <a:stretch/>
        </p:blipFill>
        <p:spPr>
          <a:xfrm>
            <a:off x="6470539" y="1426650"/>
            <a:ext cx="5715000" cy="3810000"/>
          </a:xfrm>
          <a:prstGeom prst="round2DiagRect">
            <a:avLst/>
          </a:prstGeom>
        </p:spPr>
      </p:pic>
      <p:sp>
        <p:nvSpPr>
          <p:cNvPr id="6" name="Rectangle 5"/>
          <p:cNvSpPr/>
          <p:nvPr/>
        </p:nvSpPr>
        <p:spPr>
          <a:xfrm>
            <a:off x="7723606" y="5250934"/>
            <a:ext cx="3490494" cy="861774"/>
          </a:xfrm>
          <a:prstGeom prst="rect">
            <a:avLst/>
          </a:prstGeom>
        </p:spPr>
        <p:txBody>
          <a:bodyPr wrap="square">
            <a:spAutoFit/>
          </a:bodyPr>
          <a:lstStyle/>
          <a:p>
            <a:r>
              <a:rPr lang="en-US" sz="3200" b="1" dirty="0" err="1" smtClean="0">
                <a:solidFill>
                  <a:srgbClr val="EEB942"/>
                </a:solidFill>
                <a:latin typeface="Roboto"/>
                <a:ea typeface="Roboto Condensed" panose="02000000000000000000" pitchFamily="2" charset="0"/>
              </a:rPr>
              <a:t>darkhan</a:t>
            </a:r>
            <a:r>
              <a:rPr lang="en-US" sz="3200" b="1" dirty="0" smtClean="0">
                <a:solidFill>
                  <a:srgbClr val="EEB942"/>
                </a:solidFill>
                <a:latin typeface="Roboto"/>
                <a:ea typeface="Roboto Condensed" panose="02000000000000000000" pitchFamily="2" charset="0"/>
              </a:rPr>
              <a:t> hotel since 1982</a:t>
            </a:r>
          </a:p>
          <a:p>
            <a:r>
              <a:rPr lang="mn-MN" b="1" dirty="0" smtClean="0">
                <a:solidFill>
                  <a:srgbClr val="EEB942"/>
                </a:solidFill>
                <a:latin typeface="Roboto"/>
              </a:rPr>
              <a:t>            Дархан-уул аймаг </a:t>
            </a:r>
            <a:endParaRPr lang="en-US" dirty="0">
              <a:latin typeface="Roboto"/>
            </a:endParaRPr>
          </a:p>
        </p:txBody>
      </p:sp>
    </p:spTree>
    <p:extLst>
      <p:ext uri="{BB962C8B-B14F-4D97-AF65-F5344CB8AC3E}">
        <p14:creationId xmlns:p14="http://schemas.microsoft.com/office/powerpoint/2010/main" val="28241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5AB7C5-F950-4D6B-B500-47A1DFF038E1}"/>
              </a:ext>
            </a:extLst>
          </p:cNvPr>
          <p:cNvPicPr>
            <a:picLocks noChangeAspect="1"/>
          </p:cNvPicPr>
          <p:nvPr/>
        </p:nvPicPr>
        <p:blipFill>
          <a:blip r:embed="rId2">
            <a:extLst>
              <a:ext uri="{28A0092B-C50C-407E-A947-70E740481C1C}">
                <a14:useLocalDpi xmlns:a14="http://schemas.microsoft.com/office/drawing/2010/main" val="0"/>
              </a:ext>
            </a:extLst>
          </a:blip>
          <a:srcRect t="23060" b="23060"/>
          <a:stretch/>
        </p:blipFill>
        <p:spPr>
          <a:xfrm>
            <a:off x="0" y="1"/>
            <a:ext cx="12192000" cy="3630024"/>
          </a:xfrm>
          <a:prstGeom prst="round2DiagRect">
            <a:avLst/>
          </a:prstGeom>
        </p:spPr>
      </p:pic>
      <p:sp>
        <p:nvSpPr>
          <p:cNvPr id="15" name="Text Placeholder 25">
            <a:extLst>
              <a:ext uri="{FF2B5EF4-FFF2-40B4-BE49-F238E27FC236}">
                <a16:creationId xmlns:a16="http://schemas.microsoft.com/office/drawing/2014/main" id="{7738F364-5AB3-4228-AC78-20D1D9323789}"/>
              </a:ext>
            </a:extLst>
          </p:cNvPr>
          <p:cNvSpPr>
            <a:spLocks noGrp="1"/>
          </p:cNvSpPr>
          <p:nvPr>
            <p:ph sz="half" idx="1"/>
          </p:nvPr>
        </p:nvSpPr>
        <p:spPr>
          <a:xfrm>
            <a:off x="4076700" y="3930114"/>
            <a:ext cx="7550968" cy="2395328"/>
          </a:xfrm>
        </p:spPr>
        <p:txBody>
          <a:bodyPr>
            <a:noAutofit/>
          </a:bodyPr>
          <a:lstStyle/>
          <a:p>
            <a:pPr marL="0" indent="0" algn="just">
              <a:buNone/>
            </a:pPr>
            <a:r>
              <a:rPr lang="mn-MN" sz="2400" b="1" dirty="0" smtClean="0">
                <a:latin typeface="Arial" panose="020B0604020202020204" pitchFamily="34" charset="0"/>
                <a:cs typeface="Arial" panose="020B0604020202020204" pitchFamily="34" charset="0"/>
              </a:rPr>
              <a:t>Үйлчлүүлэгч, хувьцаа эзэмшигч, бизнес түншүүдийнхээ анхны сонголт байж зүрх сэтгэлээсээ үйлчилж зочдоо баярлуулах.</a:t>
            </a:r>
            <a:endParaRPr lang="mn-MN" sz="2400" dirty="0" smtClean="0"/>
          </a:p>
          <a:p>
            <a:pPr marL="0" indent="0" algn="just">
              <a:buNone/>
            </a:pPr>
            <a:r>
              <a:rPr lang="mn-MN" sz="1800" dirty="0" smtClean="0">
                <a:solidFill>
                  <a:srgbClr val="333333"/>
                </a:solidFill>
              </a:rPr>
              <a:t>.  </a:t>
            </a:r>
            <a:endParaRPr lang="mn-MN" sz="1800" dirty="0">
              <a:solidFill>
                <a:srgbClr val="333333"/>
              </a:solidFill>
            </a:endParaRPr>
          </a:p>
          <a:p>
            <a:pPr marL="0" indent="0" algn="just">
              <a:buNone/>
            </a:pPr>
            <a:r>
              <a:rPr lang="mn-MN" sz="1800" dirty="0" smtClean="0">
                <a:solidFill>
                  <a:srgbClr val="333333"/>
                </a:solidFill>
              </a:rPr>
              <a:t>.</a:t>
            </a:r>
            <a:endParaRPr lang="mn-MN" sz="1800" dirty="0">
              <a:solidFill>
                <a:srgbClr val="333333"/>
              </a:solidFill>
            </a:endParaRPr>
          </a:p>
        </p:txBody>
      </p:sp>
      <p:sp>
        <p:nvSpPr>
          <p:cNvPr id="2" name="Slide Number Placeholder 1">
            <a:extLst>
              <a:ext uri="{FF2B5EF4-FFF2-40B4-BE49-F238E27FC236}">
                <a16:creationId xmlns:a16="http://schemas.microsoft.com/office/drawing/2014/main" id="{E00BA5EF-F9DD-4205-AD51-9F393FC66182}"/>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4</a:t>
            </a:fld>
            <a:endParaRPr lang="en-US"/>
          </a:p>
        </p:txBody>
      </p:sp>
      <p:sp>
        <p:nvSpPr>
          <p:cNvPr id="18" name="Title 24">
            <a:extLst>
              <a:ext uri="{FF2B5EF4-FFF2-40B4-BE49-F238E27FC236}">
                <a16:creationId xmlns:a16="http://schemas.microsoft.com/office/drawing/2014/main" id="{D2E06088-F89B-4DF2-AD7D-B9506BEA7DC4}"/>
              </a:ext>
            </a:extLst>
          </p:cNvPr>
          <p:cNvSpPr txBox="1">
            <a:spLocks/>
          </p:cNvSpPr>
          <p:nvPr/>
        </p:nvSpPr>
        <p:spPr>
          <a:xfrm>
            <a:off x="399232" y="4090670"/>
            <a:ext cx="3954710" cy="5717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b="1" dirty="0" smtClean="0">
                <a:solidFill>
                  <a:srgbClr val="EEB942"/>
                </a:solidFill>
                <a:latin typeface="Montserrat" panose="00000500000000000000" pitchFamily="2" charset="0"/>
                <a:ea typeface="Roboto Condensed" panose="02000000000000000000" pitchFamily="2" charset="0"/>
              </a:rPr>
              <a:t>ЭРХЭМ ЗОРИЛГО:</a:t>
            </a:r>
            <a:endParaRPr lang="en-US" sz="2400" b="1" dirty="0">
              <a:solidFill>
                <a:srgbClr val="EEB942"/>
              </a:solidFill>
              <a:latin typeface="Montserrat" panose="00000500000000000000" pitchFamily="2" charset="0"/>
              <a:ea typeface="Roboto Condensed" panose="02000000000000000000" pitchFamily="2" charset="0"/>
            </a:endParaRPr>
          </a:p>
        </p:txBody>
      </p:sp>
    </p:spTree>
    <p:extLst>
      <p:ext uri="{BB962C8B-B14F-4D97-AF65-F5344CB8AC3E}">
        <p14:creationId xmlns:p14="http://schemas.microsoft.com/office/powerpoint/2010/main" val="97799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F88610A4-C4C0-4D42-A429-E1AAACD5C9FD}"/>
              </a:ext>
            </a:extLst>
          </p:cNvPr>
          <p:cNvSpPr>
            <a:spLocks noGrp="1"/>
          </p:cNvSpPr>
          <p:nvPr>
            <p:ph sz="half" idx="1"/>
          </p:nvPr>
        </p:nvSpPr>
        <p:spPr>
          <a:xfrm>
            <a:off x="6886207" y="419100"/>
            <a:ext cx="4820017" cy="5351830"/>
          </a:xfrm>
        </p:spPr>
        <p:txBody>
          <a:bodyPr>
            <a:noAutofit/>
          </a:bodyPr>
          <a:lstStyle/>
          <a:p>
            <a:pPr marL="0" indent="0" algn="just">
              <a:buNone/>
            </a:pPr>
            <a:r>
              <a:rPr lang="mn-MN" sz="4400" b="1" dirty="0">
                <a:solidFill>
                  <a:srgbClr val="231F20"/>
                </a:solidFill>
              </a:rPr>
              <a:t>Алсын хараа:</a:t>
            </a:r>
            <a:endParaRPr lang="mn-MN" sz="4400" b="1" dirty="0"/>
          </a:p>
          <a:p>
            <a:pPr marL="0" indent="0" algn="just">
              <a:buNone/>
            </a:pPr>
            <a:r>
              <a:rPr lang="mn-MN" sz="2000" b="1" dirty="0" smtClean="0">
                <a:latin typeface="Arial" pitchFamily="34" charset="0"/>
                <a:cs typeface="Arial" pitchFamily="34" charset="0"/>
              </a:rPr>
              <a:t>Үйлчилгээний чанарыг сайжруулж тав тухтай, орчин үеийн шийдэлтэй орчинд үйлчлүүлэгчийг  эрхэмлэн дээдлэн, хамтдаа хөгжих.</a:t>
            </a:r>
            <a:endParaRPr lang="mn-MN" sz="2000" dirty="0" smtClean="0">
              <a:latin typeface="Arial" pitchFamily="34" charset="0"/>
              <a:cs typeface="Arial" pitchFamily="34" charset="0"/>
            </a:endParaRPr>
          </a:p>
          <a:p>
            <a:pPr marL="0" indent="0" algn="just">
              <a:buNone/>
            </a:pPr>
            <a:endParaRPr lang="mn-MN" sz="2000" b="1" dirty="0"/>
          </a:p>
        </p:txBody>
      </p:sp>
      <p:sp>
        <p:nvSpPr>
          <p:cNvPr id="4" name="Slide Number Placeholder 1">
            <a:extLst>
              <a:ext uri="{FF2B5EF4-FFF2-40B4-BE49-F238E27FC236}">
                <a16:creationId xmlns:a16="http://schemas.microsoft.com/office/drawing/2014/main" id="{DFA01C76-979C-41BF-9935-EB264A584220}"/>
              </a:ext>
            </a:extLst>
          </p:cNvPr>
          <p:cNvSpPr>
            <a:spLocks noGrp="1"/>
          </p:cNvSpPr>
          <p:nvPr>
            <p:ph type="sldNum" sz="quarter" idx="12"/>
          </p:nvPr>
        </p:nvSpPr>
        <p:spPr/>
        <p:txBody>
          <a:bodyPr/>
          <a:lstStyle/>
          <a:p>
            <a:fld id="{59EEFC81-AC2E-4D3F-B0D2-4BE3A1D15F8F}" type="slidenum">
              <a:rPr lang="en-US" smtClean="0"/>
              <a:pPr/>
              <a:t>5</a:t>
            </a:fld>
            <a:endParaRPr lang="en-US"/>
          </a:p>
        </p:txBody>
      </p:sp>
      <p:pic>
        <p:nvPicPr>
          <p:cNvPr id="6" name="Picture 5">
            <a:extLst>
              <a:ext uri="{FF2B5EF4-FFF2-40B4-BE49-F238E27FC236}">
                <a16:creationId xmlns:a16="http://schemas.microsoft.com/office/drawing/2014/main" id="{AEFC678E-536E-4FA0-B5E2-43E4A39D8244}"/>
              </a:ext>
            </a:extLst>
          </p:cNvPr>
          <p:cNvPicPr>
            <a:picLocks noChangeAspect="1"/>
          </p:cNvPicPr>
          <p:nvPr/>
        </p:nvPicPr>
        <p:blipFill>
          <a:blip r:embed="rId2">
            <a:extLst>
              <a:ext uri="{28A0092B-C50C-407E-A947-70E740481C1C}">
                <a14:useLocalDpi xmlns:a14="http://schemas.microsoft.com/office/drawing/2010/main" val="0"/>
              </a:ext>
            </a:extLst>
          </a:blip>
          <a:srcRect t="75" b="75"/>
          <a:stretch/>
        </p:blipFill>
        <p:spPr>
          <a:xfrm>
            <a:off x="717630" y="1471591"/>
            <a:ext cx="5786336" cy="3857557"/>
          </a:xfrm>
          <a:prstGeom prst="round2DiagRect">
            <a:avLst/>
          </a:prstGeom>
        </p:spPr>
      </p:pic>
    </p:spTree>
    <p:extLst>
      <p:ext uri="{BB962C8B-B14F-4D97-AF65-F5344CB8AC3E}">
        <p14:creationId xmlns:p14="http://schemas.microsoft.com/office/powerpoint/2010/main" val="18914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lvl="0">
              <a:buNone/>
            </a:pPr>
            <a:r>
              <a:rPr lang="mn-MN" dirty="0" smtClean="0">
                <a:latin typeface="Arial" pitchFamily="34" charset="0"/>
                <a:cs typeface="Arial" pitchFamily="34" charset="0"/>
              </a:rPr>
              <a:t>өмнө нь</a:t>
            </a:r>
            <a:endParaRPr lang="en-US" dirty="0" smtClean="0"/>
          </a:p>
        </p:txBody>
      </p:sp>
      <p:sp>
        <p:nvSpPr>
          <p:cNvPr id="4" name="Slide Number Placeholder 3"/>
          <p:cNvSpPr>
            <a:spLocks noGrp="1"/>
          </p:cNvSpPr>
          <p:nvPr>
            <p:ph type="sldNum" sz="quarter" idx="12"/>
          </p:nvPr>
        </p:nvSpPr>
        <p:spPr/>
        <p:txBody>
          <a:bodyPr/>
          <a:lstStyle/>
          <a:p>
            <a:fld id="{59EEFC81-AC2E-4D3F-B0D2-4BE3A1D15F8F}" type="slidenum">
              <a:rPr lang="en-US" smtClean="0"/>
              <a:pPr/>
              <a:t>6</a:t>
            </a:fld>
            <a:endParaRPr lang="en-US" dirty="0"/>
          </a:p>
        </p:txBody>
      </p:sp>
      <p:sp>
        <p:nvSpPr>
          <p:cNvPr id="5" name="Rectangle 4">
            <a:extLst>
              <a:ext uri="{FF2B5EF4-FFF2-40B4-BE49-F238E27FC236}">
                <a16:creationId xmlns:a16="http://schemas.microsoft.com/office/drawing/2014/main" id="{B306CAD8-9D56-8D62-1737-DFCAAAD52DE9}"/>
              </a:ext>
            </a:extLst>
          </p:cNvPr>
          <p:cNvSpPr/>
          <p:nvPr/>
        </p:nvSpPr>
        <p:spPr>
          <a:xfrm>
            <a:off x="0" y="-51300"/>
            <a:ext cx="3219495" cy="6909300"/>
          </a:xfrm>
          <a:prstGeom prst="rect">
            <a:avLst/>
          </a:prstGeom>
          <a:solidFill>
            <a:srgbClr val="E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1193800"/>
            <a:ext cx="8877300" cy="4893647"/>
          </a:xfrm>
          <a:prstGeom prst="rect">
            <a:avLst/>
          </a:prstGeom>
        </p:spPr>
        <p:txBody>
          <a:bodyPr wrap="square">
            <a:spAutoFit/>
          </a:bodyPr>
          <a:lstStyle/>
          <a:p>
            <a:pPr>
              <a:buFont typeface="Wingdings" pitchFamily="2" charset="2"/>
              <a:buChar char="ü"/>
            </a:pPr>
            <a:r>
              <a:rPr lang="mn-MN" sz="2400" dirty="0" smtClean="0">
                <a:latin typeface="Arial" pitchFamily="34" charset="0"/>
                <a:cs typeface="Arial" pitchFamily="34" charset="0"/>
              </a:rPr>
              <a:t>Гадна талбайд зүлэгжүүлэлт ногоон байгууламж хийсэн.</a:t>
            </a:r>
          </a:p>
          <a:p>
            <a:pPr>
              <a:buFont typeface="Wingdings" pitchFamily="2" charset="2"/>
              <a:buChar char="ü"/>
            </a:pPr>
            <a:r>
              <a:rPr lang="mn-MN" sz="2400" dirty="0" smtClean="0">
                <a:latin typeface="Arial" pitchFamily="34" charset="0"/>
                <a:cs typeface="Arial" pitchFamily="34" charset="0"/>
              </a:rPr>
              <a:t>Буудлын өрөөнүүдийн тохижилтод худалдан авалт хийю.</a:t>
            </a:r>
          </a:p>
          <a:p>
            <a:pPr>
              <a:buFont typeface="Wingdings" pitchFamily="2" charset="2"/>
              <a:buChar char="ü"/>
            </a:pPr>
            <a:r>
              <a:rPr lang="mn-MN" sz="2400" dirty="0" smtClean="0">
                <a:latin typeface="Arial" pitchFamily="34" charset="0"/>
                <a:cs typeface="Arial" pitchFamily="34" charset="0"/>
              </a:rPr>
              <a:t>Гадна талбайг асфальтон зам болгож бүрэн хучсан.</a:t>
            </a:r>
          </a:p>
          <a:p>
            <a:pPr>
              <a:buFont typeface="Wingdings" pitchFamily="2" charset="2"/>
              <a:buChar char="ü"/>
            </a:pPr>
            <a:r>
              <a:rPr lang="mn-MN" sz="2400" dirty="0" smtClean="0">
                <a:latin typeface="Arial" pitchFamily="34" charset="0"/>
                <a:cs typeface="Arial" pitchFamily="34" charset="0"/>
              </a:rPr>
              <a:t>Буудлын бүх өрөөнд айр кондешн тавиулсан.</a:t>
            </a:r>
          </a:p>
          <a:p>
            <a:pPr>
              <a:buFont typeface="Wingdings" pitchFamily="2" charset="2"/>
              <a:buChar char="ü"/>
            </a:pPr>
            <a:r>
              <a:rPr lang="mn-MN" sz="2400" dirty="0" smtClean="0">
                <a:latin typeface="Arial" pitchFamily="34" charset="0"/>
                <a:cs typeface="Arial" pitchFamily="34" charset="0"/>
              </a:rPr>
              <a:t>Гадна хогийн савны байршлыг сольж шинэ хогийн сав </a:t>
            </a:r>
          </a:p>
          <a:p>
            <a:r>
              <a:rPr lang="mn-MN" sz="2400" dirty="0" smtClean="0">
                <a:latin typeface="Arial" pitchFamily="34" charset="0"/>
                <a:cs typeface="Arial" pitchFamily="34" charset="0"/>
              </a:rPr>
              <a:t>   худалдан авсан.</a:t>
            </a:r>
          </a:p>
          <a:p>
            <a:pPr>
              <a:buFont typeface="Wingdings" pitchFamily="2" charset="2"/>
              <a:buChar char="ü"/>
            </a:pPr>
            <a:r>
              <a:rPr lang="mn-MN" sz="2400" dirty="0" smtClean="0">
                <a:latin typeface="Arial" pitchFamily="34" charset="0"/>
                <a:cs typeface="Arial" pitchFamily="34" charset="0"/>
              </a:rPr>
              <a:t>Шилэн блок сольсон. </a:t>
            </a:r>
          </a:p>
          <a:p>
            <a:pPr>
              <a:buFont typeface="Wingdings" pitchFamily="2" charset="2"/>
              <a:buChar char="ü"/>
            </a:pPr>
            <a:r>
              <a:rPr lang="mn-MN" sz="2400" dirty="0" smtClean="0">
                <a:latin typeface="Arial" pitchFamily="34" charset="0"/>
                <a:cs typeface="Arial" pitchFamily="34" charset="0"/>
              </a:rPr>
              <a:t>Цагаан хэрэглэл угаалгын өрөөнд их засвар оруулав</a:t>
            </a:r>
          </a:p>
          <a:p>
            <a:pPr>
              <a:buFont typeface="Wingdings" pitchFamily="2" charset="2"/>
              <a:buChar char="ü"/>
            </a:pPr>
            <a:r>
              <a:rPr lang="mn-MN" sz="2400" dirty="0" smtClean="0">
                <a:latin typeface="Arial" pitchFamily="34" charset="0"/>
                <a:cs typeface="Arial" pitchFamily="34" charset="0"/>
              </a:rPr>
              <a:t>Угаалгын иж бүрэн тоног төхөөрөмж худалдан авсан.</a:t>
            </a:r>
          </a:p>
          <a:p>
            <a:pPr>
              <a:buFont typeface="Wingdings" pitchFamily="2" charset="2"/>
              <a:buChar char="ü"/>
            </a:pPr>
            <a:r>
              <a:rPr lang="mn-MN" sz="2400" dirty="0" smtClean="0">
                <a:latin typeface="Arial" pitchFamily="34" charset="0"/>
                <a:cs typeface="Arial" pitchFamily="34" charset="0"/>
              </a:rPr>
              <a:t>Аваарын шат засварлаж шинэчилсэн.</a:t>
            </a:r>
          </a:p>
          <a:p>
            <a:pPr>
              <a:buFont typeface="Wingdings" pitchFamily="2" charset="2"/>
              <a:buChar char="ü"/>
            </a:pPr>
            <a:r>
              <a:rPr lang="mn-MN" sz="2400" dirty="0" smtClean="0">
                <a:latin typeface="Arial" pitchFamily="34" charset="0"/>
                <a:cs typeface="Arial" pitchFamily="34" charset="0"/>
              </a:rPr>
              <a:t>Дулааны шугамд тоолуур нэмсэн.</a:t>
            </a:r>
          </a:p>
          <a:p>
            <a:pPr>
              <a:buFont typeface="Wingdings" pitchFamily="2" charset="2"/>
              <a:buChar char="ü"/>
            </a:pPr>
            <a:r>
              <a:rPr lang="mn-MN" sz="2400" dirty="0" smtClean="0">
                <a:latin typeface="Arial" pitchFamily="34" charset="0"/>
                <a:cs typeface="Arial" pitchFamily="34" charset="0"/>
              </a:rPr>
              <a:t>Техникийн өрөөний засвар лифт суурьлуулах бэлтгэл ажил хийгдэв.  </a:t>
            </a:r>
          </a:p>
        </p:txBody>
      </p:sp>
      <p:sp>
        <p:nvSpPr>
          <p:cNvPr id="9" name="Title 1"/>
          <p:cNvSpPr>
            <a:spLocks noGrp="1"/>
          </p:cNvSpPr>
          <p:nvPr>
            <p:ph type="title"/>
          </p:nvPr>
        </p:nvSpPr>
        <p:spPr/>
        <p:txBody>
          <a:bodyPr/>
          <a:lstStyle/>
          <a:p>
            <a:r>
              <a:rPr lang="mn-MN" dirty="0" smtClean="0">
                <a:latin typeface="Arial" pitchFamily="34" charset="0"/>
                <a:cs typeface="Arial" pitchFamily="34" charset="0"/>
              </a:rPr>
              <a:t>2024 онд хийгдсэн онцлох томоохон ажлууд</a:t>
            </a:r>
            <a:endParaRPr lang="en-US" dirty="0">
              <a:latin typeface="Arial" pitchFamily="34" charset="0"/>
              <a:cs typeface="Arial" pitchFamily="34" charset="0"/>
            </a:endParaRPr>
          </a:p>
        </p:txBody>
      </p:sp>
      <p:pic>
        <p:nvPicPr>
          <p:cNvPr id="10" name="Picture 9" descr="C:\Users\zahiral\Desktop\download (6).jpg"/>
          <p:cNvPicPr/>
          <p:nvPr/>
        </p:nvPicPr>
        <p:blipFill>
          <a:blip r:embed="rId2" cstate="print"/>
          <a:srcRect/>
          <a:stretch>
            <a:fillRect/>
          </a:stretch>
        </p:blipFill>
        <p:spPr bwMode="auto">
          <a:xfrm>
            <a:off x="10261600" y="1194486"/>
            <a:ext cx="1930400" cy="1574113"/>
          </a:xfrm>
          <a:prstGeom prst="rect">
            <a:avLst/>
          </a:prstGeom>
          <a:noFill/>
          <a:ln w="9525">
            <a:noFill/>
            <a:miter lim="800000"/>
            <a:headEnd/>
            <a:tailEnd/>
          </a:ln>
        </p:spPr>
      </p:pic>
      <p:pic>
        <p:nvPicPr>
          <p:cNvPr id="11" name="Picture 10" descr="C:\Users\zahiral\Desktop\download (6).jpg"/>
          <p:cNvPicPr/>
          <p:nvPr/>
        </p:nvPicPr>
        <p:blipFill>
          <a:blip r:embed="rId3" cstate="print"/>
          <a:srcRect/>
          <a:stretch>
            <a:fillRect/>
          </a:stretch>
        </p:blipFill>
        <p:spPr bwMode="auto">
          <a:xfrm>
            <a:off x="8356600" y="1196202"/>
            <a:ext cx="1905000" cy="1559698"/>
          </a:xfrm>
          <a:prstGeom prst="rect">
            <a:avLst/>
          </a:prstGeom>
          <a:noFill/>
          <a:ln w="9525">
            <a:noFill/>
            <a:miter lim="800000"/>
            <a:headEnd/>
            <a:tailEnd/>
          </a:ln>
        </p:spPr>
      </p:pic>
      <p:sp>
        <p:nvSpPr>
          <p:cNvPr id="12" name="Rectangle 11"/>
          <p:cNvSpPr/>
          <p:nvPr/>
        </p:nvSpPr>
        <p:spPr>
          <a:xfrm>
            <a:off x="8553505" y="2749034"/>
            <a:ext cx="1091966" cy="369332"/>
          </a:xfrm>
          <a:prstGeom prst="rect">
            <a:avLst/>
          </a:prstGeom>
        </p:spPr>
        <p:txBody>
          <a:bodyPr wrap="none">
            <a:spAutoFit/>
          </a:bodyPr>
          <a:lstStyle/>
          <a:p>
            <a:r>
              <a:rPr lang="mn-MN" dirty="0" smtClean="0">
                <a:latin typeface="Arial" pitchFamily="34" charset="0"/>
                <a:cs typeface="Arial" pitchFamily="34" charset="0"/>
              </a:rPr>
              <a:t>Өмнө нь</a:t>
            </a:r>
            <a:endParaRPr lang="en-US" dirty="0"/>
          </a:p>
        </p:txBody>
      </p:sp>
      <p:sp>
        <p:nvSpPr>
          <p:cNvPr id="13" name="Rectangle 12"/>
          <p:cNvSpPr/>
          <p:nvPr/>
        </p:nvSpPr>
        <p:spPr>
          <a:xfrm>
            <a:off x="10509305" y="2761735"/>
            <a:ext cx="814390" cy="646331"/>
          </a:xfrm>
          <a:prstGeom prst="rect">
            <a:avLst/>
          </a:prstGeom>
        </p:spPr>
        <p:txBody>
          <a:bodyPr wrap="square">
            <a:spAutoFit/>
          </a:bodyPr>
          <a:lstStyle/>
          <a:p>
            <a:r>
              <a:rPr lang="mn-MN" dirty="0" smtClean="0">
                <a:latin typeface="Arial" pitchFamily="34" charset="0"/>
                <a:cs typeface="Arial" pitchFamily="34" charset="0"/>
              </a:rPr>
              <a:t>Одоо </a:t>
            </a:r>
            <a:endParaRPr lang="en-US" dirty="0" smtClean="0"/>
          </a:p>
          <a:p>
            <a:r>
              <a:rPr lang="mn-MN" dirty="0" smtClean="0"/>
              <a:t> </a:t>
            </a:r>
            <a:endParaRPr lang="en-US" dirty="0"/>
          </a:p>
        </p:txBody>
      </p:sp>
      <p:pic>
        <p:nvPicPr>
          <p:cNvPr id="14" name="Picture 2" descr="C:\Users\zahiral\Downloads\83eb4133-9669-4f10-bd50-bbd5acff48bc.jpg"/>
          <p:cNvPicPr>
            <a:picLocks noChangeAspect="1" noChangeArrowheads="1"/>
          </p:cNvPicPr>
          <p:nvPr/>
        </p:nvPicPr>
        <p:blipFill>
          <a:blip r:embed="rId4" cstate="print"/>
          <a:srcRect/>
          <a:stretch>
            <a:fillRect/>
          </a:stretch>
        </p:blipFill>
        <p:spPr bwMode="auto">
          <a:xfrm>
            <a:off x="8557346" y="3330575"/>
            <a:ext cx="3464262" cy="1597025"/>
          </a:xfrm>
          <a:prstGeom prst="rect">
            <a:avLst/>
          </a:prstGeom>
          <a:noFill/>
        </p:spPr>
      </p:pic>
      <p:sp>
        <p:nvSpPr>
          <p:cNvPr id="15" name="Rectangle 14"/>
          <p:cNvSpPr/>
          <p:nvPr/>
        </p:nvSpPr>
        <p:spPr>
          <a:xfrm>
            <a:off x="9347200" y="4920734"/>
            <a:ext cx="2209799" cy="369332"/>
          </a:xfrm>
          <a:prstGeom prst="rect">
            <a:avLst/>
          </a:prstGeom>
        </p:spPr>
        <p:txBody>
          <a:bodyPr wrap="square">
            <a:spAutoFit/>
          </a:bodyPr>
          <a:lstStyle/>
          <a:p>
            <a:r>
              <a:rPr lang="mn-MN" dirty="0" smtClean="0">
                <a:latin typeface="Arial" pitchFamily="34" charset="0"/>
                <a:cs typeface="Arial" pitchFamily="34" charset="0"/>
              </a:rPr>
              <a:t>Асфальтон зам</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99D6-2303-1EDB-8406-540A4EB4B592}"/>
            </a:ext>
          </a:extLst>
        </p:cNvPr>
        <p:cNvGrpSpPr/>
        <p:nvPr/>
      </p:nvGrpSpPr>
      <p:grpSpPr>
        <a:xfrm>
          <a:off x="0" y="0"/>
          <a:ext cx="0" cy="0"/>
          <a:chOff x="0" y="0"/>
          <a:chExt cx="0" cy="0"/>
        </a:xfrm>
      </p:grpSpPr>
      <p:sp>
        <p:nvSpPr>
          <p:cNvPr id="10" name="Title 24">
            <a:extLst>
              <a:ext uri="{FF2B5EF4-FFF2-40B4-BE49-F238E27FC236}">
                <a16:creationId xmlns:a16="http://schemas.microsoft.com/office/drawing/2014/main" id="{2F5966BF-F0D6-9E58-54CE-51A480066520}"/>
              </a:ext>
            </a:extLst>
          </p:cNvPr>
          <p:cNvSpPr>
            <a:spLocks noGrp="1"/>
          </p:cNvSpPr>
          <p:nvPr>
            <p:ph type="title"/>
          </p:nvPr>
        </p:nvSpPr>
        <p:spPr>
          <a:xfrm>
            <a:off x="790574" y="457200"/>
            <a:ext cx="11394965" cy="629504"/>
          </a:xfrm>
        </p:spPr>
        <p:txBody>
          <a:bodyPr>
            <a:noAutofit/>
          </a:bodyPr>
          <a:lstStyle/>
          <a:p>
            <a:r>
              <a:rPr lang="mn-MN" sz="2400" b="1" dirty="0">
                <a:solidFill>
                  <a:srgbClr val="EEB942"/>
                </a:solidFill>
                <a:latin typeface="Montserrat" panose="00000500000000000000" pitchFamily="2" charset="0"/>
                <a:ea typeface="Roboto Condensed" panose="02000000000000000000" pitchFamily="2" charset="0"/>
              </a:rPr>
              <a:t>ЗОЧИД БУУДАЛ</a:t>
            </a:r>
            <a:endParaRPr lang="en-US" sz="2400" b="1" dirty="0">
              <a:solidFill>
                <a:srgbClr val="EEB942"/>
              </a:solidFill>
              <a:latin typeface="Roboto Condensed" panose="02000000000000000000" pitchFamily="2" charset="0"/>
              <a:ea typeface="Roboto Condensed" panose="02000000000000000000" pitchFamily="2" charset="0"/>
            </a:endParaRPr>
          </a:p>
        </p:txBody>
      </p:sp>
      <p:sp>
        <p:nvSpPr>
          <p:cNvPr id="2" name="Slide Number Placeholder 1">
            <a:extLst>
              <a:ext uri="{FF2B5EF4-FFF2-40B4-BE49-F238E27FC236}">
                <a16:creationId xmlns:a16="http://schemas.microsoft.com/office/drawing/2014/main" id="{9599F627-B7F9-CD8F-CC85-2E142EB7A101}"/>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7</a:t>
            </a:fld>
            <a:endParaRPr lang="en-US"/>
          </a:p>
        </p:txBody>
      </p:sp>
      <p:pic>
        <p:nvPicPr>
          <p:cNvPr id="7" name="Picture 6">
            <a:extLst>
              <a:ext uri="{FF2B5EF4-FFF2-40B4-BE49-F238E27FC236}">
                <a16:creationId xmlns:a16="http://schemas.microsoft.com/office/drawing/2014/main" id="{DC899C58-6AFC-32CA-2EA7-150B73038031}"/>
              </a:ext>
            </a:extLst>
          </p:cNvPr>
          <p:cNvPicPr>
            <a:picLocks noChangeAspect="1"/>
          </p:cNvPicPr>
          <p:nvPr/>
        </p:nvPicPr>
        <p:blipFill>
          <a:blip r:embed="rId2">
            <a:extLst>
              <a:ext uri="{28A0092B-C50C-407E-A947-70E740481C1C}">
                <a14:useLocalDpi xmlns:a14="http://schemas.microsoft.com/office/drawing/2010/main" val="0"/>
              </a:ext>
            </a:extLst>
          </a:blip>
          <a:srcRect l="232" r="232"/>
          <a:stretch/>
        </p:blipFill>
        <p:spPr>
          <a:xfrm>
            <a:off x="855208" y="1292225"/>
            <a:ext cx="5246095" cy="3952876"/>
          </a:xfrm>
          <a:prstGeom prst="round2DiagRect">
            <a:avLst/>
          </a:prstGeom>
        </p:spPr>
      </p:pic>
      <p:pic>
        <p:nvPicPr>
          <p:cNvPr id="3" name="Picture 2">
            <a:extLst>
              <a:ext uri="{FF2B5EF4-FFF2-40B4-BE49-F238E27FC236}">
                <a16:creationId xmlns:a16="http://schemas.microsoft.com/office/drawing/2014/main" id="{33C3DB5C-7859-0E88-9017-4EB92ABAAD24}"/>
              </a:ext>
            </a:extLst>
          </p:cNvPr>
          <p:cNvPicPr>
            <a:picLocks noChangeAspect="1"/>
          </p:cNvPicPr>
          <p:nvPr/>
        </p:nvPicPr>
        <p:blipFill>
          <a:blip r:embed="rId3">
            <a:extLst>
              <a:ext uri="{28A0092B-C50C-407E-A947-70E740481C1C}">
                <a14:useLocalDpi xmlns:a14="http://schemas.microsoft.com/office/drawing/2010/main" val="0"/>
              </a:ext>
            </a:extLst>
          </a:blip>
          <a:srcRect l="232" r="232"/>
          <a:stretch/>
        </p:blipFill>
        <p:spPr>
          <a:xfrm>
            <a:off x="6343473" y="1343025"/>
            <a:ext cx="5246095" cy="3952876"/>
          </a:xfrm>
          <a:prstGeom prst="round2DiagRect">
            <a:avLst/>
          </a:prstGeom>
        </p:spPr>
      </p:pic>
      <p:sp>
        <p:nvSpPr>
          <p:cNvPr id="5" name="Text Placeholder 25">
            <a:extLst>
              <a:ext uri="{FF2B5EF4-FFF2-40B4-BE49-F238E27FC236}">
                <a16:creationId xmlns:a16="http://schemas.microsoft.com/office/drawing/2014/main" id="{CA84E8FF-8F22-DCDC-4C57-A118AA1A2057}"/>
              </a:ext>
            </a:extLst>
          </p:cNvPr>
          <p:cNvSpPr txBox="1">
            <a:spLocks/>
          </p:cNvSpPr>
          <p:nvPr/>
        </p:nvSpPr>
        <p:spPr>
          <a:xfrm>
            <a:off x="790574" y="5407351"/>
            <a:ext cx="4515804" cy="574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ru-RU" sz="1800" dirty="0">
                <a:solidFill>
                  <a:schemeClr val="tx1"/>
                </a:solidFill>
                <a:latin typeface="Arial" pitchFamily="34" charset="0"/>
                <a:ea typeface="Roboto Condensed Light" panose="02000000000000000000" pitchFamily="2" charset="0"/>
                <a:cs typeface="Arial" pitchFamily="34" charset="0"/>
              </a:rPr>
              <a:t>1 ортой болон 2 ортой стандарт  өрөө</a:t>
            </a:r>
            <a:endParaRPr lang="en-US" sz="1800" dirty="0">
              <a:solidFill>
                <a:schemeClr val="tx1"/>
              </a:solidFill>
              <a:latin typeface="Arial" pitchFamily="34" charset="0"/>
              <a:ea typeface="Roboto Condensed Light" panose="02000000000000000000" pitchFamily="2" charset="0"/>
              <a:cs typeface="Arial" pitchFamily="34" charset="0"/>
            </a:endParaRPr>
          </a:p>
        </p:txBody>
      </p:sp>
    </p:spTree>
    <p:extLst>
      <p:ext uri="{BB962C8B-B14F-4D97-AF65-F5344CB8AC3E}">
        <p14:creationId xmlns:p14="http://schemas.microsoft.com/office/powerpoint/2010/main" val="310826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4">
            <a:extLst>
              <a:ext uri="{FF2B5EF4-FFF2-40B4-BE49-F238E27FC236}">
                <a16:creationId xmlns:a16="http://schemas.microsoft.com/office/drawing/2014/main" id="{432CB9EF-CA91-44CE-8B98-2326902B3DAF}"/>
              </a:ext>
            </a:extLst>
          </p:cNvPr>
          <p:cNvSpPr>
            <a:spLocks noGrp="1"/>
          </p:cNvSpPr>
          <p:nvPr>
            <p:ph type="title"/>
          </p:nvPr>
        </p:nvSpPr>
        <p:spPr>
          <a:xfrm>
            <a:off x="790574" y="457200"/>
            <a:ext cx="11394965" cy="629504"/>
          </a:xfrm>
        </p:spPr>
        <p:txBody>
          <a:bodyPr>
            <a:noAutofit/>
          </a:bodyPr>
          <a:lstStyle/>
          <a:p>
            <a:r>
              <a:rPr lang="mn-MN" sz="2400" b="1" dirty="0">
                <a:solidFill>
                  <a:srgbClr val="EEB942"/>
                </a:solidFill>
                <a:latin typeface="Montserrat" panose="00000500000000000000" pitchFamily="2" charset="0"/>
                <a:ea typeface="Roboto Condensed" panose="02000000000000000000" pitchFamily="2" charset="0"/>
              </a:rPr>
              <a:t>ЗОЧИД БУУДАЛ</a:t>
            </a:r>
            <a:endParaRPr lang="en-US" sz="2400" b="1" dirty="0">
              <a:solidFill>
                <a:srgbClr val="EEB942"/>
              </a:solidFill>
              <a:latin typeface="Roboto Condensed" panose="02000000000000000000" pitchFamily="2" charset="0"/>
              <a:ea typeface="Roboto Condensed" panose="02000000000000000000" pitchFamily="2" charset="0"/>
            </a:endParaRPr>
          </a:p>
        </p:txBody>
      </p:sp>
      <p:sp>
        <p:nvSpPr>
          <p:cNvPr id="2" name="Slide Number Placeholder 1">
            <a:extLst>
              <a:ext uri="{FF2B5EF4-FFF2-40B4-BE49-F238E27FC236}">
                <a16:creationId xmlns:a16="http://schemas.microsoft.com/office/drawing/2014/main" id="{9F273BBD-3AA8-4450-80C4-D62E1180A9E5}"/>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8</a:t>
            </a:fld>
            <a:endParaRPr lang="en-US"/>
          </a:p>
        </p:txBody>
      </p:sp>
      <p:sp>
        <p:nvSpPr>
          <p:cNvPr id="12" name="Text Placeholder 25">
            <a:extLst>
              <a:ext uri="{FF2B5EF4-FFF2-40B4-BE49-F238E27FC236}">
                <a16:creationId xmlns:a16="http://schemas.microsoft.com/office/drawing/2014/main" id="{D0F3414C-34DE-4C88-A35A-9A2D3FCC6FCB}"/>
              </a:ext>
            </a:extLst>
          </p:cNvPr>
          <p:cNvSpPr txBox="1">
            <a:spLocks/>
          </p:cNvSpPr>
          <p:nvPr/>
        </p:nvSpPr>
        <p:spPr>
          <a:xfrm>
            <a:off x="790574" y="5407351"/>
            <a:ext cx="3560947" cy="574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mn-MN" sz="1800" dirty="0">
                <a:solidFill>
                  <a:schemeClr val="tx1"/>
                </a:solidFill>
                <a:latin typeface="Roboto Condensed Light" panose="02000000000000000000" pitchFamily="2" charset="0"/>
                <a:ea typeface="Roboto Condensed Light" panose="02000000000000000000" pitchFamily="2" charset="0"/>
              </a:rPr>
              <a:t>Хагас болон бүтэн люкс өрөө </a:t>
            </a:r>
            <a:endParaRPr lang="en-US" sz="1800" dirty="0">
              <a:solidFill>
                <a:schemeClr val="tx1"/>
              </a:solidFill>
              <a:latin typeface="Roboto Condensed Light" panose="02000000000000000000" pitchFamily="2" charset="0"/>
              <a:ea typeface="Roboto Condensed Light" panose="02000000000000000000" pitchFamily="2" charset="0"/>
            </a:endParaRPr>
          </a:p>
        </p:txBody>
      </p:sp>
      <p:pic>
        <p:nvPicPr>
          <p:cNvPr id="7" name="Picture 6">
            <a:extLst>
              <a:ext uri="{FF2B5EF4-FFF2-40B4-BE49-F238E27FC236}">
                <a16:creationId xmlns:a16="http://schemas.microsoft.com/office/drawing/2014/main" id="{36B7BE6B-E0DD-4102-BBDB-C763B0524133}"/>
              </a:ext>
            </a:extLst>
          </p:cNvPr>
          <p:cNvPicPr>
            <a:picLocks noChangeAspect="1"/>
          </p:cNvPicPr>
          <p:nvPr/>
        </p:nvPicPr>
        <p:blipFill>
          <a:blip r:embed="rId2">
            <a:extLst>
              <a:ext uri="{28A0092B-C50C-407E-A947-70E740481C1C}">
                <a14:useLocalDpi xmlns:a14="http://schemas.microsoft.com/office/drawing/2010/main" val="0"/>
              </a:ext>
            </a:extLst>
          </a:blip>
          <a:srcRect l="5272" t="-575" r="2636" b="575"/>
          <a:stretch/>
        </p:blipFill>
        <p:spPr>
          <a:xfrm>
            <a:off x="867908" y="1343025"/>
            <a:ext cx="5246095" cy="3952876"/>
          </a:xfrm>
          <a:prstGeom prst="round2DiagRect">
            <a:avLst/>
          </a:prstGeom>
        </p:spPr>
      </p:pic>
      <p:pic>
        <p:nvPicPr>
          <p:cNvPr id="3" name="Picture 2">
            <a:extLst>
              <a:ext uri="{FF2B5EF4-FFF2-40B4-BE49-F238E27FC236}">
                <a16:creationId xmlns:a16="http://schemas.microsoft.com/office/drawing/2014/main" id="{BF6F784C-0159-0E6C-B750-81CD3B74E604}"/>
              </a:ext>
            </a:extLst>
          </p:cNvPr>
          <p:cNvPicPr>
            <a:picLocks noChangeAspect="1"/>
          </p:cNvPicPr>
          <p:nvPr/>
        </p:nvPicPr>
        <p:blipFill>
          <a:blip r:embed="rId3">
            <a:extLst>
              <a:ext uri="{28A0092B-C50C-407E-A947-70E740481C1C}">
                <a14:useLocalDpi xmlns:a14="http://schemas.microsoft.com/office/drawing/2010/main" val="0"/>
              </a:ext>
            </a:extLst>
          </a:blip>
          <a:srcRect l="4451" r="4451"/>
          <a:stretch/>
        </p:blipFill>
        <p:spPr>
          <a:xfrm>
            <a:off x="6343473" y="1343025"/>
            <a:ext cx="5246095" cy="3952876"/>
          </a:xfrm>
          <a:prstGeom prst="round2DiagRect">
            <a:avLst/>
          </a:prstGeom>
        </p:spPr>
      </p:pic>
    </p:spTree>
    <p:extLst>
      <p:ext uri="{BB962C8B-B14F-4D97-AF65-F5344CB8AC3E}">
        <p14:creationId xmlns:p14="http://schemas.microsoft.com/office/powerpoint/2010/main" val="194996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06CAD8-9D56-8D62-1737-DFCAAAD52DE9}"/>
              </a:ext>
            </a:extLst>
          </p:cNvPr>
          <p:cNvSpPr/>
          <p:nvPr/>
        </p:nvSpPr>
        <p:spPr>
          <a:xfrm>
            <a:off x="0" y="-51300"/>
            <a:ext cx="3219495" cy="6909300"/>
          </a:xfrm>
          <a:prstGeom prst="rect">
            <a:avLst/>
          </a:prstGeom>
          <a:solidFill>
            <a:srgbClr val="E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4">
            <a:extLst>
              <a:ext uri="{FF2B5EF4-FFF2-40B4-BE49-F238E27FC236}">
                <a16:creationId xmlns:a16="http://schemas.microsoft.com/office/drawing/2014/main" id="{432CB9EF-CA91-44CE-8B98-2326902B3DAF}"/>
              </a:ext>
            </a:extLst>
          </p:cNvPr>
          <p:cNvSpPr>
            <a:spLocks noGrp="1"/>
          </p:cNvSpPr>
          <p:nvPr>
            <p:ph type="title"/>
          </p:nvPr>
        </p:nvSpPr>
        <p:spPr>
          <a:xfrm>
            <a:off x="6237342" y="1816100"/>
            <a:ext cx="5675258" cy="1689100"/>
          </a:xfrm>
          <a:noFill/>
        </p:spPr>
        <p:txBody>
          <a:bodyPr>
            <a:noAutofit/>
          </a:bodyPr>
          <a:lstStyle/>
          <a:p>
            <a:r>
              <a:rPr lang="mn-MN" sz="2000" b="1" dirty="0" smtClean="0">
                <a:latin typeface="Arial" pitchFamily="34" charset="0"/>
                <a:ea typeface="Roboto" panose="02000000000000000000" pitchFamily="2" charset="0"/>
                <a:cs typeface="Arial" pitchFamily="34" charset="0"/>
              </a:rPr>
              <a:t>“Ажилчдын төлөөллийг зочлох үйлчилгээний </a:t>
            </a:r>
            <a:r>
              <a:rPr lang="en-US" sz="2000" b="1" dirty="0" smtClean="0">
                <a:latin typeface="Arial" pitchFamily="34" charset="0"/>
                <a:ea typeface="Roboto" panose="02000000000000000000" pitchFamily="2" charset="0"/>
                <a:cs typeface="Arial" pitchFamily="34" charset="0"/>
              </a:rPr>
              <a:t>HORECA-</a:t>
            </a:r>
            <a:r>
              <a:rPr lang="mn-MN" sz="2000" b="1" dirty="0" smtClean="0">
                <a:latin typeface="Arial" pitchFamily="34" charset="0"/>
                <a:ea typeface="Roboto" panose="02000000000000000000" pitchFamily="2" charset="0"/>
                <a:cs typeface="Arial" pitchFamily="34" charset="0"/>
              </a:rPr>
              <a:t>ийн чадвахижуулах сургалтанд шат дараатай хамруулж байна. </a:t>
            </a:r>
            <a:endParaRPr lang="mn-MN" sz="2000" b="1" dirty="0">
              <a:latin typeface="Arial" pitchFamily="34" charset="0"/>
              <a:ea typeface="Roboto" panose="02000000000000000000" pitchFamily="2" charset="0"/>
              <a:cs typeface="Arial" pitchFamily="34" charset="0"/>
            </a:endParaRPr>
          </a:p>
        </p:txBody>
      </p:sp>
      <p:sp>
        <p:nvSpPr>
          <p:cNvPr id="2" name="Slide Number Placeholder 1">
            <a:extLst>
              <a:ext uri="{FF2B5EF4-FFF2-40B4-BE49-F238E27FC236}">
                <a16:creationId xmlns:a16="http://schemas.microsoft.com/office/drawing/2014/main" id="{A302E86F-D41E-423E-87EE-D3E792EBDC99}"/>
              </a:ext>
            </a:extLst>
          </p:cNvPr>
          <p:cNvSpPr>
            <a:spLocks noGrp="1"/>
          </p:cNvSpPr>
          <p:nvPr>
            <p:ph type="sldNum" sz="quarter" idx="12"/>
          </p:nvPr>
        </p:nvSpPr>
        <p:spPr>
          <a:xfrm>
            <a:off x="8846368" y="6274221"/>
            <a:ext cx="2743200" cy="365125"/>
          </a:xfrm>
        </p:spPr>
        <p:txBody>
          <a:bodyPr/>
          <a:lstStyle/>
          <a:p>
            <a:fld id="{59EEFC81-AC2E-4D3F-B0D2-4BE3A1D15F8F}" type="slidenum">
              <a:rPr lang="en-US" smtClean="0"/>
              <a:pPr/>
              <a:t>9</a:t>
            </a:fld>
            <a:endParaRPr lang="en-US"/>
          </a:p>
        </p:txBody>
      </p:sp>
      <p:pic>
        <p:nvPicPr>
          <p:cNvPr id="8" name="Picture 7" descr="C:\Users\zahiral\Desktop\434109684_881926020611401_9051394271447110892_n.jpg"/>
          <p:cNvPicPr/>
          <p:nvPr/>
        </p:nvPicPr>
        <p:blipFill>
          <a:blip r:embed="rId2" cstate="print"/>
          <a:srcRect/>
          <a:stretch>
            <a:fillRect/>
          </a:stretch>
        </p:blipFill>
        <p:spPr bwMode="auto">
          <a:xfrm>
            <a:off x="1295096" y="700266"/>
            <a:ext cx="4038904" cy="2576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C:\Users\zahiral\Desktop\434123255_1075362463538099_5400434357599800803_n.jpg"/>
          <p:cNvPicPr/>
          <p:nvPr/>
        </p:nvPicPr>
        <p:blipFill>
          <a:blip r:embed="rId3" cstate="print"/>
          <a:srcRect/>
          <a:stretch>
            <a:fillRect/>
          </a:stretch>
        </p:blipFill>
        <p:spPr bwMode="auto">
          <a:xfrm>
            <a:off x="1274444" y="3289300"/>
            <a:ext cx="4084956"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393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2142</TotalTime>
  <Words>362</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Montserrat</vt:lpstr>
      <vt:lpstr>Roboto</vt:lpstr>
      <vt:lpstr>Roboto Condensed</vt:lpstr>
      <vt:lpstr>Roboto Condensed Light</vt:lpstr>
      <vt:lpstr>Times New Roman</vt:lpstr>
      <vt:lpstr>Wingdings</vt:lpstr>
      <vt:lpstr>Office Theme</vt:lpstr>
      <vt:lpstr>PowerPoint Presentation</vt:lpstr>
      <vt:lpstr>Тайлангийн агуулга </vt:lpstr>
      <vt:lpstr>ТАНИЛЦУУЛГА</vt:lpstr>
      <vt:lpstr>PowerPoint Presentation</vt:lpstr>
      <vt:lpstr>PowerPoint Presentation</vt:lpstr>
      <vt:lpstr>2024 онд хийгдсэн онцлох томоохон ажлууд</vt:lpstr>
      <vt:lpstr>ЗОЧИД БУУДАЛ</vt:lpstr>
      <vt:lpstr>ЗОЧИД БУУДАЛ</vt:lpstr>
      <vt:lpstr>“Ажилчдын төлөөллийг зочлох үйлчилгээний HORECA-ийн чадвахижуулах сургалтанд шат дараатай хамруулж байна. </vt:lpstr>
      <vt:lpstr>PowerPoint Presentation</vt:lpstr>
      <vt:lpstr>PowerPoint Presentation</vt:lpstr>
      <vt:lpstr>Байгууллагын бүтэц зохион байгуулалт </vt:lpstr>
      <vt:lpstr>Дүгнэлт </vt:lpstr>
      <vt:lpstr>     ХОЛБОО БАРИХ</vt:lpstr>
      <vt:lpstr>АНХААРАЛ ХАНДУУЛСАНД БАЯРЛАЛАА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“ДЭЭД БОЛОВСРОЛЫН ХӨГЖИЛ -   ЧАНАРЫН БАТАЛГААЖУУЛАЛТ”</dc:title>
  <dc:creator>Erkhemsaikhan</dc:creator>
  <cp:lastModifiedBy>User</cp:lastModifiedBy>
  <cp:revision>201</cp:revision>
  <dcterms:created xsi:type="dcterms:W3CDTF">2018-10-16T07:38:50Z</dcterms:created>
  <dcterms:modified xsi:type="dcterms:W3CDTF">2025-02-10T05:07:53Z</dcterms:modified>
</cp:coreProperties>
</file>